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172"/>
  </p:notesMasterIdLst>
  <p:sldIdLst>
    <p:sldId id="551" r:id="rId3"/>
    <p:sldId id="280" r:id="rId4"/>
    <p:sldId id="284" r:id="rId5"/>
    <p:sldId id="285" r:id="rId6"/>
    <p:sldId id="333" r:id="rId7"/>
    <p:sldId id="347" r:id="rId8"/>
    <p:sldId id="345" r:id="rId9"/>
    <p:sldId id="288" r:id="rId10"/>
    <p:sldId id="351" r:id="rId11"/>
    <p:sldId id="552" r:id="rId12"/>
    <p:sldId id="289" r:id="rId13"/>
    <p:sldId id="290" r:id="rId14"/>
    <p:sldId id="553" r:id="rId15"/>
    <p:sldId id="349" r:id="rId16"/>
    <p:sldId id="350" r:id="rId17"/>
    <p:sldId id="300" r:id="rId18"/>
    <p:sldId id="555" r:id="rId19"/>
    <p:sldId id="327" r:id="rId20"/>
    <p:sldId id="556" r:id="rId21"/>
    <p:sldId id="371" r:id="rId22"/>
    <p:sldId id="608" r:id="rId23"/>
    <p:sldId id="303" r:id="rId24"/>
    <p:sldId id="328" r:id="rId25"/>
    <p:sldId id="301" r:id="rId26"/>
    <p:sldId id="352" r:id="rId27"/>
    <p:sldId id="304" r:id="rId28"/>
    <p:sldId id="302" r:id="rId29"/>
    <p:sldId id="353" r:id="rId30"/>
    <p:sldId id="306" r:id="rId31"/>
    <p:sldId id="307" r:id="rId32"/>
    <p:sldId id="607" r:id="rId33"/>
    <p:sldId id="308" r:id="rId34"/>
    <p:sldId id="309" r:id="rId35"/>
    <p:sldId id="313" r:id="rId36"/>
    <p:sldId id="609" r:id="rId37"/>
    <p:sldId id="610" r:id="rId38"/>
    <p:sldId id="611" r:id="rId39"/>
    <p:sldId id="354" r:id="rId40"/>
    <p:sldId id="314" r:id="rId41"/>
    <p:sldId id="355" r:id="rId42"/>
    <p:sldId id="322" r:id="rId43"/>
    <p:sldId id="315" r:id="rId44"/>
    <p:sldId id="612" r:id="rId45"/>
    <p:sldId id="613" r:id="rId46"/>
    <p:sldId id="362" r:id="rId47"/>
    <p:sldId id="614" r:id="rId48"/>
    <p:sldId id="363" r:id="rId49"/>
    <p:sldId id="750" r:id="rId50"/>
    <p:sldId id="365" r:id="rId51"/>
    <p:sldId id="372" r:id="rId52"/>
    <p:sldId id="420" r:id="rId53"/>
    <p:sldId id="545" r:id="rId54"/>
    <p:sldId id="422" r:id="rId55"/>
    <p:sldId id="424" r:id="rId56"/>
    <p:sldId id="425" r:id="rId57"/>
    <p:sldId id="454" r:id="rId58"/>
    <p:sldId id="418" r:id="rId59"/>
    <p:sldId id="373" r:id="rId60"/>
    <p:sldId id="382" r:id="rId61"/>
    <p:sldId id="385" r:id="rId62"/>
    <p:sldId id="386" r:id="rId63"/>
    <p:sldId id="384" r:id="rId64"/>
    <p:sldId id="387" r:id="rId65"/>
    <p:sldId id="437" r:id="rId66"/>
    <p:sldId id="394" r:id="rId67"/>
    <p:sldId id="550" r:id="rId68"/>
    <p:sldId id="396" r:id="rId69"/>
    <p:sldId id="397" r:id="rId70"/>
    <p:sldId id="557" r:id="rId71"/>
    <p:sldId id="399" r:id="rId72"/>
    <p:sldId id="400" r:id="rId73"/>
    <p:sldId id="401" r:id="rId74"/>
    <p:sldId id="449" r:id="rId75"/>
    <p:sldId id="465" r:id="rId76"/>
    <p:sldId id="402" r:id="rId77"/>
    <p:sldId id="403" r:id="rId78"/>
    <p:sldId id="435" r:id="rId79"/>
    <p:sldId id="460" r:id="rId80"/>
    <p:sldId id="462" r:id="rId81"/>
    <p:sldId id="404" r:id="rId82"/>
    <p:sldId id="410" r:id="rId83"/>
    <p:sldId id="411" r:id="rId84"/>
    <p:sldId id="412" r:id="rId85"/>
    <p:sldId id="615" r:id="rId86"/>
    <p:sldId id="413" r:id="rId87"/>
    <p:sldId id="417" r:id="rId88"/>
    <p:sldId id="466" r:id="rId89"/>
    <p:sldId id="467" r:id="rId90"/>
    <p:sldId id="468" r:id="rId91"/>
    <p:sldId id="469" r:id="rId92"/>
    <p:sldId id="470" r:id="rId93"/>
    <p:sldId id="471" r:id="rId94"/>
    <p:sldId id="472" r:id="rId95"/>
    <p:sldId id="616" r:id="rId96"/>
    <p:sldId id="617" r:id="rId97"/>
    <p:sldId id="473" r:id="rId98"/>
    <p:sldId id="474" r:id="rId99"/>
    <p:sldId id="618" r:id="rId100"/>
    <p:sldId id="475" r:id="rId101"/>
    <p:sldId id="476" r:id="rId102"/>
    <p:sldId id="477" r:id="rId103"/>
    <p:sldId id="478" r:id="rId104"/>
    <p:sldId id="619" r:id="rId105"/>
    <p:sldId id="620" r:id="rId106"/>
    <p:sldId id="480" r:id="rId107"/>
    <p:sldId id="481" r:id="rId108"/>
    <p:sldId id="482" r:id="rId109"/>
    <p:sldId id="483" r:id="rId110"/>
    <p:sldId id="485" r:id="rId111"/>
    <p:sldId id="486" r:id="rId112"/>
    <p:sldId id="498" r:id="rId113"/>
    <p:sldId id="622" r:id="rId114"/>
    <p:sldId id="623" r:id="rId115"/>
    <p:sldId id="624" r:id="rId116"/>
    <p:sldId id="625" r:id="rId117"/>
    <p:sldId id="502" r:id="rId118"/>
    <p:sldId id="503" r:id="rId119"/>
    <p:sldId id="626" r:id="rId120"/>
    <p:sldId id="627" r:id="rId121"/>
    <p:sldId id="628" r:id="rId122"/>
    <p:sldId id="629" r:id="rId123"/>
    <p:sldId id="630" r:id="rId124"/>
    <p:sldId id="631" r:id="rId125"/>
    <p:sldId id="632" r:id="rId126"/>
    <p:sldId id="633" r:id="rId127"/>
    <p:sldId id="634" r:id="rId128"/>
    <p:sldId id="635" r:id="rId129"/>
    <p:sldId id="866" r:id="rId130"/>
    <p:sldId id="558" r:id="rId131"/>
    <p:sldId id="559" r:id="rId132"/>
    <p:sldId id="560" r:id="rId133"/>
    <p:sldId id="561" r:id="rId134"/>
    <p:sldId id="562" r:id="rId135"/>
    <p:sldId id="563" r:id="rId136"/>
    <p:sldId id="565" r:id="rId137"/>
    <p:sldId id="568" r:id="rId138"/>
    <p:sldId id="570" r:id="rId139"/>
    <p:sldId id="571" r:id="rId140"/>
    <p:sldId id="573" r:id="rId141"/>
    <p:sldId id="574" r:id="rId142"/>
    <p:sldId id="575" r:id="rId143"/>
    <p:sldId id="572" r:id="rId144"/>
    <p:sldId id="576" r:id="rId145"/>
    <p:sldId id="905" r:id="rId146"/>
    <p:sldId id="906" r:id="rId147"/>
    <p:sldId id="902" r:id="rId148"/>
    <p:sldId id="903" r:id="rId149"/>
    <p:sldId id="904" r:id="rId150"/>
    <p:sldId id="907" r:id="rId151"/>
    <p:sldId id="908" r:id="rId152"/>
    <p:sldId id="638" r:id="rId153"/>
    <p:sldId id="580" r:id="rId154"/>
    <p:sldId id="581" r:id="rId155"/>
    <p:sldId id="582" r:id="rId156"/>
    <p:sldId id="583" r:id="rId157"/>
    <p:sldId id="584" r:id="rId158"/>
    <p:sldId id="585" r:id="rId159"/>
    <p:sldId id="586" r:id="rId160"/>
    <p:sldId id="587" r:id="rId161"/>
    <p:sldId id="588" r:id="rId162"/>
    <p:sldId id="589" r:id="rId163"/>
    <p:sldId id="909" r:id="rId164"/>
    <p:sldId id="910" r:id="rId165"/>
    <p:sldId id="911" r:id="rId166"/>
    <p:sldId id="912" r:id="rId167"/>
    <p:sldId id="913" r:id="rId168"/>
    <p:sldId id="914" r:id="rId169"/>
    <p:sldId id="915" r:id="rId170"/>
    <p:sldId id="639" r:id="rId171"/>
  </p:sldIdLst>
  <p:sldSz cx="9144000" cy="6858000" type="screen4x3"/>
  <p:notesSz cx="6858000" cy="9144000"/>
  <p:custDataLst>
    <p:tags r:id="rId173"/>
  </p:custDataLst>
  <p:defaultTextStyle>
    <a:defPPr>
      <a:defRPr lang="en-US"/>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1103"/>
    <a:srgbClr val="000000"/>
    <a:srgbClr val="FF0000"/>
    <a:srgbClr val="A5832D"/>
    <a:srgbClr val="FFFFFF"/>
    <a:srgbClr val="0092CC"/>
    <a:srgbClr val="C7E6FD"/>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3"/>
    <p:restoredTop sz="82831"/>
  </p:normalViewPr>
  <p:slideViewPr>
    <p:cSldViewPr snapToGrid="0" showGuides="1">
      <p:cViewPr varScale="1">
        <p:scale>
          <a:sx n="94" d="100"/>
          <a:sy n="94" d="100"/>
        </p:scale>
        <p:origin x="2196" y="90"/>
      </p:cViewPr>
      <p:guideLst>
        <p:guide orient="horz" pos="2160"/>
        <p:guide pos="2888"/>
      </p:guideLst>
    </p:cSldViewPr>
  </p:slideViewPr>
  <p:notesTextViewPr>
    <p:cViewPr>
      <p:scale>
        <a:sx n="100" d="100"/>
        <a:sy n="100" d="100"/>
      </p:scale>
      <p:origin x="0" y="0"/>
    </p:cViewPr>
  </p:notesTextViewPr>
  <p:sorterViewPr showFormatting="0">
    <p:cViewPr>
      <p:scale>
        <a:sx n="66" d="100"/>
        <a:sy n="66" d="100"/>
      </p:scale>
      <p:origin x="0" y="3390"/>
    </p:cViewPr>
  </p:sorter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tags" Target="tags/tag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lnSpc>
                <a:spcPct val="100000"/>
              </a:lnSpc>
              <a:spcBef>
                <a:spcPct val="0"/>
              </a:spcBef>
              <a:buClrTx/>
              <a:buFontTx/>
              <a:buNone/>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3187"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lnSpc>
                <a:spcPct val="100000"/>
              </a:lnSpc>
              <a:spcBef>
                <a:spcPct val="0"/>
              </a:spcBef>
              <a:buClrTx/>
              <a:buFontTx/>
              <a:buNone/>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4"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125" name="Rectangle 5"/>
          <p:cNvSpPr>
            <a:spLocks noGrp="1"/>
          </p:cNvSpPr>
          <p:nvPr>
            <p:ph type="body" sz="quarter"/>
          </p:nvPr>
        </p:nvSpPr>
        <p:spPr>
          <a:xfrm>
            <a:off x="685800" y="4343400"/>
            <a:ext cx="5486400" cy="4114800"/>
          </a:xfrm>
          <a:prstGeom prst="rect">
            <a:avLst/>
          </a:prstGeom>
          <a:noFill/>
          <a:ln w="9525">
            <a:noFill/>
          </a:ln>
        </p:spPr>
        <p:txBody>
          <a:bodyPr vert="horz" wrap="square" lIns="91440" tIns="45720" rIns="91440" bIns="45720" anchor="t" anchorCtr="0"/>
          <a:lstStyle/>
          <a:p>
            <a:pPr lvl="0"/>
            <a:r>
              <a:rPr lang="zh-CN" altLang="en-US" dirty="0"/>
              <a:t>单击此处编辑母版文本样式</a:t>
            </a:r>
          </a:p>
          <a:p>
            <a:pPr lvl="1" indent="0"/>
            <a:r>
              <a:rPr lang="zh-CN" altLang="en-US" dirty="0"/>
              <a:t>第二级</a:t>
            </a:r>
          </a:p>
          <a:p>
            <a:pPr lvl="2" indent="0"/>
            <a:r>
              <a:rPr lang="zh-CN" altLang="en-US" dirty="0"/>
              <a:t>第三级</a:t>
            </a:r>
          </a:p>
          <a:p>
            <a:pPr lvl="3" indent="0"/>
            <a:r>
              <a:rPr lang="zh-CN" altLang="en-US" dirty="0"/>
              <a:t>第四级</a:t>
            </a:r>
          </a:p>
          <a:p>
            <a:pPr lvl="4" indent="0"/>
            <a:r>
              <a:rPr lang="zh-CN" altLang="en-US" dirty="0"/>
              <a:t>第五级</a:t>
            </a:r>
          </a:p>
        </p:txBody>
      </p:sp>
      <p:sp>
        <p:nvSpPr>
          <p:cNvPr id="93190"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lnSpc>
                <a:spcPct val="100000"/>
              </a:lnSpc>
              <a:spcBef>
                <a:spcPct val="0"/>
              </a:spcBef>
              <a:buClrTx/>
              <a:buFontTx/>
              <a:buNone/>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3191"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lnSpc>
                <a:spcPct val="100000"/>
              </a:lnSpc>
              <a:spcBef>
                <a:spcPct val="0"/>
              </a:spcBef>
              <a:buClrTx/>
              <a:buFontTx/>
              <a:buNone/>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898C410-501B-41C1-9009-2790D8330131}"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wiki.ccw.com.cn/Pentium" TargetMode="External"/><Relationship Id="rId3" Type="http://schemas.openxmlformats.org/officeDocument/2006/relationships/hyperlink" Target="http://wiki.ccw.com.cn/Intel_8086" TargetMode="External"/><Relationship Id="rId7" Type="http://schemas.openxmlformats.org/officeDocument/2006/relationships/hyperlink" Target="http://wiki.ccw.com.cn/80486" TargetMode="External"/><Relationship Id="rId2" Type="http://schemas.openxmlformats.org/officeDocument/2006/relationships/slide" Target="../slides/slide100.xml"/><Relationship Id="rId1" Type="http://schemas.openxmlformats.org/officeDocument/2006/relationships/notesMaster" Target="../notesMasters/notesMaster1.xml"/><Relationship Id="rId6" Type="http://schemas.openxmlformats.org/officeDocument/2006/relationships/hyperlink" Target="http://wiki.ccw.com.cn/80386" TargetMode="External"/><Relationship Id="rId5" Type="http://schemas.openxmlformats.org/officeDocument/2006/relationships/hyperlink" Target="http://wiki.ccw.com.cn/80286" TargetMode="External"/><Relationship Id="rId4" Type="http://schemas.openxmlformats.org/officeDocument/2006/relationships/hyperlink" Target="http://wiki.ccw.com.cn/index.php?title=80186&amp;action=edit" TargetMode="External"/><Relationship Id="rId9" Type="http://schemas.openxmlformats.org/officeDocument/2006/relationships/hyperlink" Target="http://wiki.ccw.com.cn/IA-32"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google.cn/search?complete=1&amp;hl=zh-CN&amp;lr=lang_zh-CN|lang_zh-TW&amp;newwindow=1&amp;q=%E9%98%BF%E5%A7%86%E8%BE%BE%E5%B0%94amdahl%E5%AE%9A%E5%BE%8B&amp;suggest=2&amp;sa=X&amp;oi=cjkrefinements&amp;ct=result&amp;cd=3"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202.207.0.245:9001/jisuanjifazhanshi/xianqu/72.htm"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TextEdit="1"/>
          </p:cNvSpPr>
          <p:nvPr>
            <p:ph type="sldImg"/>
          </p:nvPr>
        </p:nvSpPr>
        <p:spPr/>
      </p:sp>
      <p:sp>
        <p:nvSpPr>
          <p:cNvPr id="7170" name="备注占位符 2"/>
          <p:cNvSpPr>
            <a:spLocks noGrp="1"/>
          </p:cNvSpPr>
          <p:nvPr>
            <p:ph type="body"/>
          </p:nvPr>
        </p:nvSpPr>
        <p:spPr/>
        <p:txBody>
          <a:bodyPr wrap="square" lIns="91440" tIns="45720" rIns="91440" bIns="45720" anchor="t" anchorCtr="0"/>
          <a:lstStyle/>
          <a:p>
            <a:pPr lvl="0"/>
            <a:endParaRPr lang="zh-CN" altLang="en-US" dirty="0">
              <a:ea typeface="等线" panose="02010600030101010101" pitchFamily="2" charset="-122"/>
            </a:endParaRPr>
          </a:p>
        </p:txBody>
      </p:sp>
      <p:sp>
        <p:nvSpPr>
          <p:cNvPr id="717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15</a:t>
            </a:fld>
            <a:endParaRPr lang="zh-CN" altLang="en-US" sz="1200" dirty="0">
              <a:latin typeface="Arial" panose="020B0604020202020204" pitchFamily="34" charset="0"/>
              <a:ea typeface="宋体" panose="02010600030101010101" pitchFamily="2" charset="-122"/>
            </a:endParaRPr>
          </a:p>
        </p:txBody>
      </p:sp>
      <p:sp>
        <p:nvSpPr>
          <p:cNvPr id="30722" name="Rectangle 2"/>
          <p:cNvSpPr>
            <a:spLocks noGrp="1" noRot="1" noChangeAspect="1" noTextEdit="1"/>
          </p:cNvSpPr>
          <p:nvPr>
            <p:ph type="sldImg"/>
          </p:nvPr>
        </p:nvSpPr>
        <p:spPr/>
      </p:sp>
      <p:sp>
        <p:nvSpPr>
          <p:cNvPr id="30723"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Java</a:t>
            </a:r>
            <a:r>
              <a:rPr lang="zh-CN" altLang="en-US" i="1" u="sng" dirty="0">
                <a:ea typeface="宋体" panose="02010600030101010101" pitchFamily="2" charset="-122"/>
              </a:rPr>
              <a:t>虚拟</a:t>
            </a:r>
            <a:r>
              <a:rPr lang="zh-CN" altLang="en-US" dirty="0">
                <a:ea typeface="宋体" panose="02010600030101010101" pitchFamily="2" charset="-122"/>
              </a:rPr>
              <a:t>机</a:t>
            </a:r>
            <a:r>
              <a:rPr lang="zh-CN" altLang="en-US" i="1" u="sng" dirty="0">
                <a:ea typeface="宋体" panose="02010600030101010101" pitchFamily="2" charset="-122"/>
              </a:rPr>
              <a:t>编译技术</a:t>
            </a:r>
            <a:r>
              <a:rPr lang="zh-CN" altLang="en-US" dirty="0">
                <a:ea typeface="宋体" panose="02010600030101010101" pitchFamily="2" charset="-122"/>
              </a:rPr>
              <a:t> </a:t>
            </a:r>
          </a:p>
          <a:p>
            <a:pPr lvl="0" eaLnBrk="1" hangingPunct="1"/>
            <a:r>
              <a:rPr lang="en-US" altLang="zh-CN" dirty="0">
                <a:ea typeface="宋体" panose="02010600030101010101" pitchFamily="2" charset="-122"/>
              </a:rPr>
              <a:t>Vanderpool</a:t>
            </a:r>
            <a:r>
              <a:rPr lang="zh-CN" altLang="en-US" dirty="0">
                <a:ea typeface="宋体" panose="02010600030101010101" pitchFamily="2" charset="-122"/>
              </a:rPr>
              <a:t>虚拟技术可以在一个处理器上同时运行</a:t>
            </a:r>
            <a:r>
              <a:rPr lang="en-US" altLang="zh-CN" dirty="0">
                <a:ea typeface="宋体" panose="02010600030101010101" pitchFamily="2" charset="-122"/>
              </a:rPr>
              <a:t>2</a:t>
            </a:r>
            <a:r>
              <a:rPr lang="zh-CN" altLang="en-US" dirty="0">
                <a:ea typeface="宋体" panose="02010600030101010101" pitchFamily="2" charset="-122"/>
              </a:rPr>
              <a:t>个以上的操作系统而彼此间不受影响，</a:t>
            </a:r>
          </a:p>
          <a:p>
            <a:pPr lvl="0" eaLnBrk="1" hangingPunct="1"/>
            <a:r>
              <a:rPr lang="zh-CN" altLang="en-US" dirty="0">
                <a:ea typeface="宋体" panose="02010600030101010101" pitchFamily="2" charset="-122"/>
              </a:rPr>
              <a:t>核处理器，用户可以在一台物理服务器上运行更多的虚拟机</a:t>
            </a:r>
            <a:endParaRPr lang="en-US" altLang="zh-CN" dirty="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22</a:t>
            </a:fld>
            <a:endParaRPr lang="zh-CN" altLang="en-US" sz="1200" dirty="0">
              <a:latin typeface="Arial" panose="020B0604020202020204" pitchFamily="34" charset="0"/>
              <a:ea typeface="宋体" panose="02010600030101010101" pitchFamily="2" charset="-122"/>
            </a:endParaRPr>
          </a:p>
        </p:txBody>
      </p:sp>
      <p:sp>
        <p:nvSpPr>
          <p:cNvPr id="38914" name="Rectangle 2"/>
          <p:cNvSpPr>
            <a:spLocks noGrp="1" noRot="1" noChangeAspect="1" noTextEdit="1"/>
          </p:cNvSpPr>
          <p:nvPr>
            <p:ph type="sldImg"/>
          </p:nvPr>
        </p:nvSpPr>
        <p:spPr/>
      </p:sp>
      <p:sp>
        <p:nvSpPr>
          <p:cNvPr id="38915"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26</a:t>
            </a:fld>
            <a:endParaRPr lang="zh-CN" altLang="en-US" sz="1200" dirty="0">
              <a:latin typeface="Arial" panose="020B0604020202020204" pitchFamily="34" charset="0"/>
              <a:ea typeface="宋体" panose="02010600030101010101" pitchFamily="2" charset="-122"/>
            </a:endParaRPr>
          </a:p>
        </p:txBody>
      </p:sp>
      <p:sp>
        <p:nvSpPr>
          <p:cNvPr id="44034" name="Rectangle 2"/>
          <p:cNvSpPr>
            <a:spLocks noGrp="1" noRot="1" noChangeAspect="1" noTextEdit="1"/>
          </p:cNvSpPr>
          <p:nvPr>
            <p:ph type="sldImg"/>
          </p:nvPr>
        </p:nvSpPr>
        <p:spPr/>
      </p:sp>
      <p:sp>
        <p:nvSpPr>
          <p:cNvPr id="44035" name="Rectangle 3"/>
          <p:cNvSpPr>
            <a:spLocks noGrp="1"/>
          </p:cNvSpPr>
          <p:nvPr>
            <p:ph type="body"/>
          </p:nvPr>
        </p:nvSpPr>
        <p:spPr/>
        <p:txBody>
          <a:bodyPr wrap="square" lIns="91440" tIns="45720" rIns="91440" bIns="45720" anchor="t" anchorCtr="0"/>
          <a:lstStyle/>
          <a:p>
            <a:pPr lvl="0" eaLnBrk="1" hangingPunct="1"/>
            <a:r>
              <a:rPr lang="zh-CN" altLang="en-US" dirty="0">
                <a:ea typeface="宋体" panose="02010600030101010101" pitchFamily="2" charset="-122"/>
              </a:rPr>
              <a:t>堆栈型机器、累加器型机器和通用寄存器型机器各自有什么优缺点</a:t>
            </a:r>
          </a:p>
          <a:p>
            <a:pPr lvl="0" eaLnBrk="1" hangingPunct="1"/>
            <a:r>
              <a:rPr lang="en-US" altLang="zh-CN" dirty="0">
                <a:ea typeface="宋体" panose="02010600030101010101" pitchFamily="2" charset="-122"/>
              </a:rPr>
              <a:t>1. </a:t>
            </a:r>
            <a:r>
              <a:rPr lang="zh-CN" altLang="en-US" dirty="0">
                <a:ea typeface="宋体" panose="02010600030101010101" pitchFamily="2" charset="-122"/>
              </a:rPr>
              <a:t>堆栈型机器</a:t>
            </a:r>
            <a:r>
              <a:rPr lang="en-US" altLang="zh-CN" dirty="0">
                <a:ea typeface="宋体" panose="02010600030101010101" pitchFamily="2" charset="-122"/>
              </a:rPr>
              <a:t>——CPU </a:t>
            </a:r>
            <a:r>
              <a:rPr lang="zh-CN" altLang="en-US" dirty="0">
                <a:ea typeface="宋体" panose="02010600030101010101" pitchFamily="2" charset="-122"/>
              </a:rPr>
              <a:t>中存储操作数的单元是堆栈的机器。</a:t>
            </a:r>
          </a:p>
          <a:p>
            <a:pPr lvl="0" eaLnBrk="1" hangingPunct="1"/>
            <a:r>
              <a:rPr lang="en-US" altLang="zh-CN" dirty="0">
                <a:ea typeface="宋体" panose="02010600030101010101" pitchFamily="2" charset="-122"/>
              </a:rPr>
              <a:t>2. </a:t>
            </a:r>
            <a:r>
              <a:rPr lang="zh-CN" altLang="en-US" dirty="0">
                <a:ea typeface="宋体" panose="02010600030101010101" pitchFamily="2" charset="-122"/>
              </a:rPr>
              <a:t>累加型机器</a:t>
            </a:r>
            <a:r>
              <a:rPr lang="en-US" altLang="zh-CN" dirty="0">
                <a:ea typeface="宋体" panose="02010600030101010101" pitchFamily="2" charset="-122"/>
              </a:rPr>
              <a:t>——CPU </a:t>
            </a:r>
            <a:r>
              <a:rPr lang="zh-CN" altLang="en-US" dirty="0">
                <a:ea typeface="宋体" panose="02010600030101010101" pitchFamily="2" charset="-122"/>
              </a:rPr>
              <a:t>中存储操作数的单元是累加器的机器。</a:t>
            </a:r>
          </a:p>
          <a:p>
            <a:pPr lvl="0" eaLnBrk="1" hangingPunct="1"/>
            <a:r>
              <a:rPr lang="en-US" altLang="zh-CN" dirty="0">
                <a:ea typeface="宋体" panose="02010600030101010101" pitchFamily="2" charset="-122"/>
              </a:rPr>
              <a:t>3. </a:t>
            </a:r>
            <a:r>
              <a:rPr lang="zh-CN" altLang="en-US" dirty="0">
                <a:ea typeface="宋体" panose="02010600030101010101" pitchFamily="2" charset="-122"/>
              </a:rPr>
              <a:t>通用寄存器型机器</a:t>
            </a:r>
            <a:r>
              <a:rPr lang="en-US" altLang="zh-CN" dirty="0">
                <a:ea typeface="宋体" panose="02010600030101010101" pitchFamily="2" charset="-122"/>
              </a:rPr>
              <a:t>——CPU </a:t>
            </a:r>
            <a:r>
              <a:rPr lang="zh-CN" altLang="en-US" dirty="0">
                <a:ea typeface="宋体" panose="02010600030101010101" pitchFamily="2" charset="-122"/>
              </a:rPr>
              <a:t>中存储操作数的单元是通用寄存器的机器。</a:t>
            </a:r>
            <a:endParaRPr lang="en-US" altLang="zh-CN" dirty="0">
              <a:ea typeface="宋体" panose="02010600030101010101" pitchFamily="2" charset="-122"/>
            </a:endParaRPr>
          </a:p>
          <a:p>
            <a:pPr lvl="0" eaLnBrk="1" hangingPunct="1"/>
            <a:endParaRPr lang="zh-CN" altLang="en-US" dirty="0">
              <a:ea typeface="宋体" panose="02010600030101010101" pitchFamily="2" charset="-122"/>
            </a:endParaRPr>
          </a:p>
          <a:p>
            <a:pPr lvl="0" eaLnBrk="1" hangingPunct="1"/>
            <a:r>
              <a:rPr lang="en-US" altLang="zh-CN" dirty="0">
                <a:ea typeface="宋体" panose="02010600030101010101" pitchFamily="2" charset="-122"/>
              </a:rPr>
              <a:t>CPU</a:t>
            </a:r>
            <a:r>
              <a:rPr lang="zh-CN" altLang="en-US" dirty="0">
                <a:ea typeface="宋体" panose="02010600030101010101" pitchFamily="2" charset="-122"/>
              </a:rPr>
              <a:t>状态分为管态和目态，</a:t>
            </a:r>
            <a:r>
              <a:rPr lang="en-US" altLang="zh-CN" dirty="0">
                <a:ea typeface="宋体" panose="02010600030101010101" pitchFamily="2" charset="-122"/>
              </a:rPr>
              <a:t>CPU</a:t>
            </a:r>
            <a:r>
              <a:rPr lang="zh-CN" altLang="en-US" dirty="0">
                <a:ea typeface="宋体" panose="02010600030101010101" pitchFamily="2" charset="-122"/>
              </a:rPr>
              <a:t>的状态属于程序状态字</a:t>
            </a:r>
            <a:r>
              <a:rPr lang="en-US" altLang="zh-CN" dirty="0">
                <a:ea typeface="宋体" panose="02010600030101010101" pitchFamily="2" charset="-122"/>
              </a:rPr>
              <a:t>PSW</a:t>
            </a:r>
            <a:r>
              <a:rPr lang="zh-CN" altLang="en-US" dirty="0">
                <a:ea typeface="宋体" panose="02010600030101010101" pitchFamily="2" charset="-122"/>
              </a:rPr>
              <a:t>的一位，管态又称特权状态、系统态或核心态。通常，操作系统在管态下运行，</a:t>
            </a:r>
            <a:r>
              <a:rPr lang="en-US" altLang="zh-CN" dirty="0">
                <a:ea typeface="宋体" panose="02010600030101010101" pitchFamily="2" charset="-122"/>
              </a:rPr>
              <a:t>CPU</a:t>
            </a:r>
            <a:r>
              <a:rPr lang="zh-CN" altLang="en-US" dirty="0">
                <a:ea typeface="宋体" panose="02010600030101010101" pitchFamily="2" charset="-122"/>
              </a:rPr>
              <a:t>在管态下可以执行指令系统的全集。</a:t>
            </a:r>
          </a:p>
          <a:p>
            <a:pPr lvl="0" eaLnBrk="1" hangingPunct="1"/>
            <a:r>
              <a:rPr lang="zh-CN" altLang="en-US" dirty="0">
                <a:ea typeface="宋体" panose="02010600030101010101" pitchFamily="2" charset="-122"/>
              </a:rPr>
              <a:t>目态又称常态或用户态，机器处于目态时，程序只能执行非特权指令。用户程序只能在目态下运行。</a:t>
            </a:r>
          </a:p>
          <a:p>
            <a:pPr lvl="0" eaLnBrk="1" hangingPunct="1"/>
            <a:r>
              <a:rPr lang="zh-CN" altLang="en-US" dirty="0">
                <a:ea typeface="宋体" panose="02010600030101010101" pitchFamily="2" charset="-122"/>
              </a:rPr>
              <a:t>二进制数位及位串、整数及自然数、实数（浮点数）、逻辑数、十进制数、字符等。二进制数位是信息存储的最基本单位，</a:t>
            </a:r>
            <a:r>
              <a:rPr lang="en-US" altLang="zh-CN" dirty="0">
                <a:ea typeface="宋体" panose="02010600030101010101" pitchFamily="2" charset="-122"/>
              </a:rPr>
              <a:t>0</a:t>
            </a:r>
            <a:r>
              <a:rPr lang="zh-CN" altLang="en-US" dirty="0">
                <a:ea typeface="宋体" panose="02010600030101010101" pitchFamily="2" charset="-122"/>
              </a:rPr>
              <a:t>和</a:t>
            </a:r>
            <a:r>
              <a:rPr lang="en-US" altLang="zh-CN" dirty="0">
                <a:ea typeface="宋体" panose="02010600030101010101" pitchFamily="2" charset="-122"/>
              </a:rPr>
              <a:t>1</a:t>
            </a:r>
            <a:r>
              <a:rPr lang="zh-CN" altLang="en-US" dirty="0">
                <a:ea typeface="宋体" panose="02010600030101010101" pitchFamily="2" charset="-122"/>
              </a:rPr>
              <a:t>，长度为</a:t>
            </a:r>
            <a:r>
              <a:rPr lang="en-US" altLang="zh-CN" dirty="0">
                <a:ea typeface="宋体" panose="02010600030101010101" pitchFamily="2" charset="-122"/>
              </a:rPr>
              <a:t>8</a:t>
            </a:r>
            <a:r>
              <a:rPr lang="zh-CN" altLang="en-US" dirty="0">
                <a:ea typeface="宋体" panose="02010600030101010101" pitchFamily="2" charset="-122"/>
              </a:rPr>
              <a:t>时，构成字节</a:t>
            </a:r>
          </a:p>
          <a:p>
            <a:pPr lvl="0" eaLnBrk="1" hangingPunct="1"/>
            <a:r>
              <a:rPr lang="zh-CN" altLang="en-US" dirty="0">
                <a:ea typeface="宋体" panose="02010600030101010101" pitchFamily="2" charset="-122"/>
              </a:rPr>
              <a:t>单精度浮点 双精度浮点</a:t>
            </a:r>
          </a:p>
          <a:p>
            <a:pPr lvl="0" eaLnBrk="1" hangingPunct="1"/>
            <a:r>
              <a:rPr lang="zh-CN" altLang="en-US" dirty="0">
                <a:ea typeface="宋体" panose="02010600030101010101" pitchFamily="2" charset="-122"/>
              </a:rPr>
              <a:t>基址寻址、编址寻址</a:t>
            </a:r>
          </a:p>
          <a:p>
            <a:pPr lvl="0" eaLnBrk="1" hangingPunct="1"/>
            <a:r>
              <a:rPr lang="zh-CN" altLang="en-US" dirty="0">
                <a:ea typeface="宋体" panose="02010600030101010101" pitchFamily="2" charset="-122"/>
              </a:rPr>
              <a:t>不是常规意义的存储体系</a:t>
            </a:r>
            <a:endParaRPr lang="en-US" altLang="zh-CN" dirty="0">
              <a:ea typeface="宋体" panose="02010600030101010101" pitchFamily="2" charset="-122"/>
            </a:endParaRPr>
          </a:p>
          <a:p>
            <a:pPr lvl="0" eaLnBrk="1" hangingPunct="1"/>
            <a:endParaRPr lang="zh-CN" altLang="en-US" dirty="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27</a:t>
            </a:fld>
            <a:endParaRPr lang="zh-CN" altLang="en-US" sz="1200" dirty="0">
              <a:latin typeface="Arial" panose="020B0604020202020204" pitchFamily="34" charset="0"/>
              <a:ea typeface="宋体" panose="02010600030101010101" pitchFamily="2" charset="-122"/>
            </a:endParaRPr>
          </a:p>
        </p:txBody>
      </p:sp>
      <p:sp>
        <p:nvSpPr>
          <p:cNvPr id="46082" name="Rectangle 2"/>
          <p:cNvSpPr>
            <a:spLocks noGrp="1" noRot="1" noChangeAspect="1" noTextEdit="1"/>
          </p:cNvSpPr>
          <p:nvPr>
            <p:ph type="sldImg"/>
          </p:nvPr>
        </p:nvSpPr>
        <p:spPr/>
      </p:sp>
      <p:sp>
        <p:nvSpPr>
          <p:cNvPr id="46083" name="Rectangle 3"/>
          <p:cNvSpPr>
            <a:spLocks noGrp="1"/>
          </p:cNvSpPr>
          <p:nvPr>
            <p:ph type="body"/>
          </p:nvPr>
        </p:nvSpPr>
        <p:spPr/>
        <p:txBody>
          <a:bodyPr wrap="square" lIns="91440" tIns="45720" rIns="91440" bIns="45720" anchor="t" anchorCtr="0"/>
          <a:lstStyle/>
          <a:p>
            <a:pPr lvl="0" eaLnBrk="1" hangingPunct="1"/>
            <a:br>
              <a:rPr lang="zh-CN" altLang="en-US" dirty="0">
                <a:ea typeface="宋体" panose="02010600030101010101" pitchFamily="2" charset="-122"/>
              </a:rPr>
            </a:br>
            <a:endParaRPr lang="zh-CN" altLang="en-US"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28</a:t>
            </a:fld>
            <a:endParaRPr lang="zh-CN" altLang="en-US" sz="1200" dirty="0">
              <a:latin typeface="Arial" panose="020B0604020202020204" pitchFamily="34" charset="0"/>
              <a:ea typeface="宋体" panose="02010600030101010101" pitchFamily="2" charset="-122"/>
            </a:endParaRPr>
          </a:p>
        </p:txBody>
      </p:sp>
      <p:sp>
        <p:nvSpPr>
          <p:cNvPr id="48130" name="Rectangle 2"/>
          <p:cNvSpPr>
            <a:spLocks noGrp="1" noRot="1" noChangeAspect="1" noTextEdit="1"/>
          </p:cNvSpPr>
          <p:nvPr>
            <p:ph type="sldImg"/>
          </p:nvPr>
        </p:nvSpPr>
        <p:spPr/>
      </p:sp>
      <p:sp>
        <p:nvSpPr>
          <p:cNvPr id="48131" name="Rectangle 3"/>
          <p:cNvSpPr>
            <a:spLocks noGrp="1"/>
          </p:cNvSpPr>
          <p:nvPr>
            <p:ph type="body"/>
          </p:nvPr>
        </p:nvSpPr>
        <p:spPr/>
        <p:txBody>
          <a:bodyPr wrap="square" lIns="91440" tIns="45720" rIns="91440" bIns="45720" anchor="t" anchorCtr="0"/>
          <a:lstStyle/>
          <a:p>
            <a:pPr lvl="0" eaLnBrk="1" hangingPunct="1"/>
            <a:r>
              <a:rPr lang="zh-CN" altLang="en-US" dirty="0">
                <a:ea typeface="宋体" panose="02010600030101010101" pitchFamily="2" charset="-122"/>
              </a:rPr>
              <a:t>乘法指令，是用乘法器还是用加法</a:t>
            </a:r>
            <a:r>
              <a:rPr lang="en-US" altLang="zh-CN" dirty="0">
                <a:ea typeface="宋体" panose="02010600030101010101" pitchFamily="2" charset="-122"/>
              </a:rPr>
              <a:t>+</a:t>
            </a:r>
            <a:r>
              <a:rPr lang="zh-CN" altLang="en-US" dirty="0">
                <a:ea typeface="宋体" panose="02010600030101010101" pitchFamily="2" charset="-122"/>
              </a:rPr>
              <a:t>移位完成</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29</a:t>
            </a:fld>
            <a:endParaRPr lang="zh-CN" altLang="en-US" sz="1200" dirty="0">
              <a:latin typeface="Arial" panose="020B0604020202020204" pitchFamily="34" charset="0"/>
              <a:ea typeface="宋体" panose="02010600030101010101" pitchFamily="2" charset="-122"/>
            </a:endParaRPr>
          </a:p>
        </p:txBody>
      </p:sp>
      <p:sp>
        <p:nvSpPr>
          <p:cNvPr id="50178" name="Rectangle 2"/>
          <p:cNvSpPr>
            <a:spLocks noGrp="1" noRot="1" noChangeAspect="1" noTextEdit="1"/>
          </p:cNvSpPr>
          <p:nvPr>
            <p:ph type="sldImg"/>
          </p:nvPr>
        </p:nvSpPr>
        <p:spPr/>
      </p:sp>
      <p:sp>
        <p:nvSpPr>
          <p:cNvPr id="50179"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ASC</a:t>
            </a:r>
            <a:r>
              <a:rPr lang="zh-CN" altLang="en-US" dirty="0">
                <a:ea typeface="宋体" panose="02010600030101010101" pitchFamily="2" charset="-122"/>
              </a:rPr>
              <a:t>计算机的运算器流水线是多功能的：</a:t>
            </a:r>
            <a:endParaRPr lang="en-US" altLang="zh-CN" dirty="0">
              <a:ea typeface="宋体" panose="02010600030101010101" pitchFamily="2" charset="-122"/>
            </a:endParaRPr>
          </a:p>
          <a:p>
            <a:pPr lvl="0" eaLnBrk="1" hangingPunct="1"/>
            <a:r>
              <a:rPr lang="zh-CN" altLang="en-US" dirty="0">
                <a:ea typeface="宋体" panose="02010600030101010101" pitchFamily="2" charset="-122"/>
              </a:rPr>
              <a:t>（</a:t>
            </a:r>
            <a:r>
              <a:rPr lang="en-US" altLang="zh-CN" dirty="0">
                <a:ea typeface="宋体" panose="02010600030101010101" pitchFamily="2" charset="-122"/>
              </a:rPr>
              <a:t>b</a:t>
            </a:r>
            <a:r>
              <a:rPr lang="zh-CN" altLang="en-US" dirty="0">
                <a:ea typeface="宋体" panose="02010600030101010101" pitchFamily="2" charset="-122"/>
              </a:rPr>
              <a:t>）浮点加减法连接	   （</a:t>
            </a:r>
            <a:r>
              <a:rPr lang="en-US" altLang="zh-CN" dirty="0">
                <a:ea typeface="宋体" panose="02010600030101010101" pitchFamily="2" charset="-122"/>
              </a:rPr>
              <a:t>c</a:t>
            </a:r>
            <a:r>
              <a:rPr lang="zh-CN" altLang="en-US" dirty="0">
                <a:ea typeface="宋体" panose="02010600030101010101" pitchFamily="2" charset="-122"/>
              </a:rPr>
              <a:t>）定乘连接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30</a:t>
            </a:fld>
            <a:endParaRPr lang="zh-CN" altLang="en-US" sz="1200" dirty="0">
              <a:latin typeface="Arial" panose="020B0604020202020204" pitchFamily="34" charset="0"/>
              <a:ea typeface="宋体" panose="02010600030101010101" pitchFamily="2" charset="-122"/>
            </a:endParaRPr>
          </a:p>
        </p:txBody>
      </p:sp>
      <p:sp>
        <p:nvSpPr>
          <p:cNvPr id="52226" name="Rectangle 2"/>
          <p:cNvSpPr>
            <a:spLocks noGrp="1" noRot="1" noChangeAspect="1" noTextEdit="1"/>
          </p:cNvSpPr>
          <p:nvPr>
            <p:ph type="sldImg"/>
          </p:nvPr>
        </p:nvSpPr>
        <p:spPr/>
      </p:sp>
      <p:sp>
        <p:nvSpPr>
          <p:cNvPr id="52227" name="Rectangle 3"/>
          <p:cNvSpPr>
            <a:spLocks noGrp="1"/>
          </p:cNvSpPr>
          <p:nvPr>
            <p:ph type="body"/>
          </p:nvPr>
        </p:nvSpPr>
        <p:spPr/>
        <p:txBody>
          <a:bodyPr wrap="square" lIns="91440" tIns="45720" rIns="91440" bIns="45720" anchor="t" anchorCtr="0"/>
          <a:lstStyle/>
          <a:p>
            <a:pPr lvl="1" indent="0" eaLnBrk="1" hangingPunct="1"/>
            <a:endParaRPr lang="zh-CN" altLang="en-US" dirty="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31</a:t>
            </a:fld>
            <a:endParaRPr lang="zh-CN" altLang="en-US" sz="1200" dirty="0">
              <a:latin typeface="Arial" panose="020B0604020202020204" pitchFamily="34" charset="0"/>
              <a:ea typeface="宋体" panose="02010600030101010101" pitchFamily="2" charset="-122"/>
            </a:endParaRPr>
          </a:p>
        </p:txBody>
      </p:sp>
      <p:sp>
        <p:nvSpPr>
          <p:cNvPr id="54274" name="Rectangle 2"/>
          <p:cNvSpPr>
            <a:spLocks noGrp="1" noRot="1" noChangeAspect="1" noTextEdit="1"/>
          </p:cNvSpPr>
          <p:nvPr>
            <p:ph type="sldImg"/>
          </p:nvPr>
        </p:nvSpPr>
        <p:spPr/>
      </p:sp>
      <p:sp>
        <p:nvSpPr>
          <p:cNvPr id="54275" name="Rectangle 3"/>
          <p:cNvSpPr>
            <a:spLocks noGrp="1"/>
          </p:cNvSpPr>
          <p:nvPr>
            <p:ph type="body"/>
          </p:nvPr>
        </p:nvSpPr>
        <p:spPr/>
        <p:txBody>
          <a:bodyPr wrap="square" lIns="91440" tIns="45720" rIns="91440" bIns="45720" anchor="t" anchorCtr="0"/>
          <a:lstStyle/>
          <a:p>
            <a:pPr lvl="1" indent="0" eaLnBrk="1" hangingPunct="1"/>
            <a:endParaRPr lang="zh-CN" altLang="en-US" dirty="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33</a:t>
            </a:fld>
            <a:endParaRPr lang="zh-CN" altLang="en-US" sz="1200" dirty="0">
              <a:latin typeface="Arial" panose="020B0604020202020204" pitchFamily="34" charset="0"/>
              <a:ea typeface="宋体" panose="02010600030101010101" pitchFamily="2" charset="-122"/>
            </a:endParaRPr>
          </a:p>
        </p:txBody>
      </p:sp>
      <p:sp>
        <p:nvSpPr>
          <p:cNvPr id="57346" name="Rectangle 2"/>
          <p:cNvSpPr>
            <a:spLocks noGrp="1" noRot="1" noChangeAspect="1" noTextEdit="1"/>
          </p:cNvSpPr>
          <p:nvPr>
            <p:ph type="sldImg"/>
          </p:nvPr>
        </p:nvSpPr>
        <p:spPr/>
      </p:sp>
      <p:sp>
        <p:nvSpPr>
          <p:cNvPr id="57347" name="Rectangle 3"/>
          <p:cNvSpPr>
            <a:spLocks noGrp="1"/>
          </p:cNvSpPr>
          <p:nvPr>
            <p:ph type="body"/>
          </p:nvPr>
        </p:nvSpPr>
        <p:spPr/>
        <p:txBody>
          <a:bodyPr wrap="square" lIns="91440" tIns="45720" rIns="91440" bIns="45720" anchor="t" anchorCtr="0"/>
          <a:lstStyle/>
          <a:p>
            <a:pPr lvl="0" eaLnBrk="1" hangingPunct="1"/>
            <a:r>
              <a:rPr lang="zh-CN" altLang="en-US" dirty="0">
                <a:ea typeface="宋体" panose="02010600030101010101" pitchFamily="2" charset="-122"/>
              </a:rPr>
              <a:t>处理器 电子管 晶体管 中小规模集成电路 大规模集成电路</a:t>
            </a:r>
          </a:p>
          <a:p>
            <a:pPr lvl="0" eaLnBrk="1" hangingPunct="1"/>
            <a:r>
              <a:rPr lang="zh-CN" altLang="en-US" b="1" dirty="0">
                <a:ea typeface="宋体" panose="02010600030101010101" pitchFamily="2" charset="-122"/>
              </a:rPr>
              <a:t>是数字电路等课程主要研究的内容</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34</a:t>
            </a:fld>
            <a:endParaRPr lang="zh-CN" altLang="en-US" sz="1200" dirty="0">
              <a:latin typeface="Arial" panose="020B0604020202020204" pitchFamily="34" charset="0"/>
              <a:ea typeface="宋体" panose="02010600030101010101" pitchFamily="2" charset="-122"/>
            </a:endParaRPr>
          </a:p>
        </p:txBody>
      </p:sp>
      <p:sp>
        <p:nvSpPr>
          <p:cNvPr id="59394" name="Rectangle 2"/>
          <p:cNvSpPr>
            <a:spLocks noGrp="1" noRot="1" noChangeAspect="1" noTextEdit="1"/>
          </p:cNvSpPr>
          <p:nvPr>
            <p:ph type="sldImg"/>
          </p:nvPr>
        </p:nvSpPr>
        <p:spPr/>
      </p:sp>
      <p:sp>
        <p:nvSpPr>
          <p:cNvPr id="59395"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Risc cisc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5</a:t>
            </a:fld>
            <a:endParaRPr lang="zh-CN" altLang="en-US" sz="1200" dirty="0">
              <a:latin typeface="Arial" panose="020B0604020202020204" pitchFamily="34" charset="0"/>
              <a:ea typeface="宋体" panose="02010600030101010101" pitchFamily="2" charset="-122"/>
            </a:endParaRPr>
          </a:p>
        </p:txBody>
      </p:sp>
      <p:sp>
        <p:nvSpPr>
          <p:cNvPr id="12290" name="Rectangle 2"/>
          <p:cNvSpPr>
            <a:spLocks noGrp="1" noRot="1" noChangeAspect="1" noTextEdit="1"/>
          </p:cNvSpPr>
          <p:nvPr>
            <p:ph type="sldImg"/>
          </p:nvPr>
        </p:nvSpPr>
        <p:spPr/>
      </p:sp>
      <p:sp>
        <p:nvSpPr>
          <p:cNvPr id="12291" name="Rectangle 3"/>
          <p:cNvSpPr>
            <a:spLocks noGrp="1"/>
          </p:cNvSpPr>
          <p:nvPr>
            <p:ph type="body"/>
          </p:nvPr>
        </p:nvSpPr>
        <p:spPr/>
        <p:txBody>
          <a:bodyPr wrap="square" lIns="91440" tIns="45720" rIns="91440" bIns="45720" anchor="t" anchorCtr="0"/>
          <a:lstStyle/>
          <a:p>
            <a:pPr lvl="0" eaLnBrk="1" hangingPunct="1"/>
            <a:r>
              <a:rPr lang="zh-CN" altLang="en-US" i="1" u="sng" dirty="0">
                <a:ea typeface="宋体" panose="02010600030101010101" pitchFamily="2" charset="-122"/>
              </a:rPr>
              <a:t>埃</a:t>
            </a:r>
            <a:r>
              <a:rPr lang="zh-CN" altLang="en-US" dirty="0">
                <a:ea typeface="宋体" panose="02010600030101010101" pitchFamily="2" charset="-122"/>
              </a:rPr>
              <a:t>尼阿克 </a:t>
            </a:r>
          </a:p>
          <a:p>
            <a:pPr lvl="0" eaLnBrk="1" hangingPunct="1"/>
            <a:r>
              <a:rPr lang="en-US" altLang="zh-CN" dirty="0">
                <a:ea typeface="宋体" panose="02010600030101010101" pitchFamily="2" charset="-122"/>
              </a:rPr>
              <a:t>2</a:t>
            </a:r>
            <a:r>
              <a:rPr lang="zh-CN" altLang="en-US" dirty="0">
                <a:ea typeface="宋体" panose="02010600030101010101" pitchFamily="2" charset="-122"/>
              </a:rPr>
              <a:t>月</a:t>
            </a:r>
            <a:r>
              <a:rPr lang="en-US" altLang="zh-CN" dirty="0">
                <a:ea typeface="宋体" panose="02010600030101010101" pitchFamily="2" charset="-122"/>
              </a:rPr>
              <a:t>14</a:t>
            </a:r>
            <a:r>
              <a:rPr lang="zh-CN" altLang="en-US" dirty="0">
                <a:ea typeface="宋体" panose="02010600030101010101" pitchFamily="2" charset="-122"/>
              </a:rPr>
              <a:t>日情人节 </a:t>
            </a:r>
            <a:r>
              <a:rPr lang="en-US" altLang="zh-CN" dirty="0">
                <a:ea typeface="宋体" panose="02010600030101010101" pitchFamily="2" charset="-122"/>
              </a:rPr>
              <a:t>24</a:t>
            </a:r>
            <a:r>
              <a:rPr lang="zh-CN" altLang="en-US" dirty="0">
                <a:ea typeface="宋体" panose="02010600030101010101" pitchFamily="2" charset="-122"/>
              </a:rPr>
              <a:t>岁</a:t>
            </a:r>
          </a:p>
          <a:p>
            <a:pPr lvl="0" eaLnBrk="1" hangingPunct="1"/>
            <a:r>
              <a:rPr lang="en-US" altLang="zh-CN" dirty="0">
                <a:ea typeface="PMingLiU" pitchFamily="18" charset="-120"/>
              </a:rPr>
              <a:t>ENIAC</a:t>
            </a:r>
            <a:r>
              <a:rPr lang="zh-CN" altLang="en-US" dirty="0">
                <a:ea typeface="PMingLiU" pitchFamily="18" charset="-120"/>
              </a:rPr>
              <a:t>的开发经费几经追加，达到</a:t>
            </a:r>
            <a:r>
              <a:rPr lang="en-US" altLang="zh-CN" dirty="0">
                <a:ea typeface="PMingLiU" pitchFamily="18" charset="-120"/>
              </a:rPr>
              <a:t>48</a:t>
            </a:r>
            <a:r>
              <a:rPr lang="zh-CN" altLang="en-US" dirty="0">
                <a:ea typeface="PMingLiU" pitchFamily="18" charset="-120"/>
              </a:rPr>
              <a:t>万美元，相当于现在的</a:t>
            </a:r>
            <a:r>
              <a:rPr lang="en-US" altLang="zh-CN" dirty="0">
                <a:ea typeface="PMingLiU" pitchFamily="18" charset="-120"/>
              </a:rPr>
              <a:t>1000</a:t>
            </a:r>
            <a:r>
              <a:rPr lang="zh-CN" altLang="en-US" dirty="0">
                <a:ea typeface="PMingLiU" pitchFamily="18" charset="-120"/>
              </a:rPr>
              <a:t>万美元以上。美国军方花费了</a:t>
            </a:r>
            <a:r>
              <a:rPr lang="en-US" altLang="zh-CN" dirty="0">
                <a:ea typeface="PMingLiU" pitchFamily="18" charset="-120"/>
              </a:rPr>
              <a:t>48</a:t>
            </a:r>
            <a:r>
              <a:rPr lang="zh-CN" altLang="en-US" dirty="0">
                <a:ea typeface="PMingLiU" pitchFamily="18" charset="-120"/>
              </a:rPr>
              <a:t>万美元经费在</a:t>
            </a:r>
            <a:r>
              <a:rPr lang="en-US" altLang="zh-CN" dirty="0">
                <a:ea typeface="PMingLiU" pitchFamily="18" charset="-120"/>
              </a:rPr>
              <a:t>ENIAC</a:t>
            </a:r>
            <a:r>
              <a:rPr lang="zh-CN" altLang="en-US" dirty="0">
                <a:ea typeface="PMingLiU" pitchFamily="18" charset="-120"/>
              </a:rPr>
              <a:t>项目上，这在当时可是一笔巨款，要不是为了二次世界大战，谁能舍得出这么大的钱？事实上</a:t>
            </a:r>
            <a:r>
              <a:rPr lang="en-US" altLang="zh-CN" dirty="0">
                <a:ea typeface="PMingLiU" pitchFamily="18" charset="-120"/>
              </a:rPr>
              <a:t>ENIAC</a:t>
            </a:r>
            <a:r>
              <a:rPr lang="zh-CN" altLang="en-US" dirty="0">
                <a:ea typeface="PMingLiU" pitchFamily="18" charset="-120"/>
              </a:rPr>
              <a:t>也是美国陆军军械部和宾州大学莫尔学院联合发布的，而非书本上所提的只有宾州大学。 </a:t>
            </a:r>
            <a:endParaRPr lang="zh-CN" altLang="en-US" dirty="0">
              <a:ea typeface="宋体" panose="02010600030101010101" pitchFamily="2" charset="-122"/>
            </a:endParaRPr>
          </a:p>
          <a:p>
            <a:pPr lvl="0" eaLnBrk="1" hangingPunct="1"/>
            <a:r>
              <a:rPr lang="zh-CN" altLang="en-US" dirty="0">
                <a:ea typeface="宋体" panose="02010600030101010101" pitchFamily="2" charset="-122"/>
              </a:rPr>
              <a:t>军械部下属的弹道实验室</a:t>
            </a:r>
          </a:p>
          <a:p>
            <a:pPr lvl="0" eaLnBrk="1" hangingPunct="1"/>
            <a:r>
              <a:rPr lang="zh-CN" altLang="en-US" dirty="0">
                <a:ea typeface="宋体" panose="02010600030101010101" pitchFamily="2" charset="-122"/>
              </a:rPr>
              <a:t>科学家们承担着军方的一项重要任务</a:t>
            </a:r>
            <a:r>
              <a:rPr lang="en-US" altLang="zh-CN" dirty="0">
                <a:ea typeface="宋体" panose="02010600030101010101" pitchFamily="2" charset="-122"/>
              </a:rPr>
              <a:t>——</a:t>
            </a:r>
            <a:r>
              <a:rPr lang="zh-CN" altLang="en-US" dirty="0">
                <a:ea typeface="宋体" panose="02010600030101010101" pitchFamily="2" charset="-122"/>
              </a:rPr>
              <a:t>计算火炮和高射炮射击时的弹道</a:t>
            </a:r>
          </a:p>
          <a:p>
            <a:pPr lvl="0" eaLnBrk="1" hangingPunct="1"/>
            <a:r>
              <a:rPr lang="zh-CN" altLang="en-US" dirty="0">
                <a:ea typeface="宋体" panose="02010600030101010101" pitchFamily="2" charset="-122"/>
              </a:rPr>
              <a:t>放置它需要</a:t>
            </a:r>
            <a:r>
              <a:rPr lang="en-US" altLang="zh-CN" dirty="0">
                <a:ea typeface="宋体" panose="02010600030101010101" pitchFamily="2" charset="-122"/>
              </a:rPr>
              <a:t>170</a:t>
            </a:r>
            <a:r>
              <a:rPr lang="zh-CN" altLang="en-US" dirty="0">
                <a:ea typeface="宋体" panose="02010600030101010101" pitchFamily="2" charset="-122"/>
              </a:rPr>
              <a:t>多平方米，有三层楼那么高，重</a:t>
            </a:r>
            <a:r>
              <a:rPr lang="en-US" altLang="zh-CN" dirty="0">
                <a:ea typeface="宋体" panose="02010600030101010101" pitchFamily="2" charset="-122"/>
              </a:rPr>
              <a:t>30</a:t>
            </a:r>
            <a:r>
              <a:rPr lang="zh-CN" altLang="en-US" dirty="0">
                <a:ea typeface="宋体" panose="02010600030101010101" pitchFamily="2" charset="-122"/>
              </a:rPr>
              <a:t>多吨，耗电</a:t>
            </a:r>
            <a:r>
              <a:rPr lang="en-US" altLang="zh-CN" dirty="0">
                <a:ea typeface="宋体" panose="02010600030101010101" pitchFamily="2" charset="-122"/>
              </a:rPr>
              <a:t>150</a:t>
            </a:r>
            <a:r>
              <a:rPr lang="zh-CN" altLang="en-US" dirty="0">
                <a:ea typeface="宋体" panose="02010600030101010101" pitchFamily="2" charset="-122"/>
              </a:rPr>
              <a:t>千瓦</a:t>
            </a:r>
          </a:p>
          <a:p>
            <a:pPr lvl="0" eaLnBrk="1" hangingPunct="1"/>
            <a:r>
              <a:rPr lang="zh-CN" altLang="en-US" dirty="0">
                <a:ea typeface="宋体" panose="02010600030101010101" pitchFamily="2" charset="-122"/>
              </a:rPr>
              <a:t>一秒钟能进行</a:t>
            </a:r>
            <a:r>
              <a:rPr lang="en-US" altLang="zh-CN" dirty="0">
                <a:ea typeface="宋体" panose="02010600030101010101" pitchFamily="2" charset="-122"/>
              </a:rPr>
              <a:t>500</a:t>
            </a:r>
            <a:r>
              <a:rPr lang="zh-CN" altLang="en-US" dirty="0">
                <a:ea typeface="宋体" panose="02010600030101010101" pitchFamily="2" charset="-122"/>
              </a:rPr>
              <a:t>次加法运算，</a:t>
            </a:r>
          </a:p>
          <a:p>
            <a:pPr lvl="0" eaLnBrk="1" hangingPunct="1"/>
            <a:r>
              <a:rPr lang="zh-CN" altLang="en-US" dirty="0">
                <a:ea typeface="宋体" panose="02010600030101010101" pitchFamily="2" charset="-122"/>
              </a:rPr>
              <a:t>要计算一个问题时，需要将</a:t>
            </a:r>
            <a:r>
              <a:rPr lang="en-US" altLang="zh-CN" dirty="0">
                <a:ea typeface="宋体" panose="02010600030101010101" pitchFamily="2" charset="-122"/>
              </a:rPr>
              <a:t>20</a:t>
            </a:r>
            <a:r>
              <a:rPr lang="zh-CN" altLang="en-US" dirty="0">
                <a:ea typeface="宋体" panose="02010600030101010101" pitchFamily="2" charset="-122"/>
              </a:rPr>
              <a:t>个累加器、乘法器、除法器以及输入输出器连接起来，这要花一二天时间做准备，真正计算时只需要几分钟就完成了。但在计算下一个新问题时又要改变一次线路的连接。</a:t>
            </a:r>
          </a:p>
          <a:p>
            <a:pPr lvl="0" eaLnBrk="1" hangingPunct="1"/>
            <a:r>
              <a:rPr lang="zh-CN" altLang="en-US" dirty="0">
                <a:ea typeface="宋体" panose="02010600030101010101" pitchFamily="2" charset="-122"/>
              </a:rPr>
              <a:t>超级计算机曙光５０００Ａ，按照国际通行的计算机运行速度测试标准，它的运算速度超过每秒１６０万亿次，</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35</a:t>
            </a:fld>
            <a:endParaRPr lang="zh-CN" altLang="en-US" sz="1200" dirty="0">
              <a:latin typeface="Arial" panose="020B0604020202020204" pitchFamily="34" charset="0"/>
              <a:ea typeface="宋体" panose="02010600030101010101" pitchFamily="2" charset="-122"/>
            </a:endParaRPr>
          </a:p>
        </p:txBody>
      </p:sp>
      <p:sp>
        <p:nvSpPr>
          <p:cNvPr id="61442" name="Rectangle 2"/>
          <p:cNvSpPr>
            <a:spLocks noGrp="1" noRot="1" noChangeAspect="1" noTextEdit="1"/>
          </p:cNvSpPr>
          <p:nvPr>
            <p:ph type="sldImg"/>
          </p:nvPr>
        </p:nvSpPr>
        <p:spPr/>
      </p:sp>
      <p:sp>
        <p:nvSpPr>
          <p:cNvPr id="61443"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Risc cisc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36</a:t>
            </a:fld>
            <a:endParaRPr lang="zh-CN" altLang="en-US" sz="1200" dirty="0">
              <a:latin typeface="Arial" panose="020B0604020202020204" pitchFamily="34" charset="0"/>
              <a:ea typeface="宋体" panose="02010600030101010101" pitchFamily="2" charset="-122"/>
            </a:endParaRPr>
          </a:p>
        </p:txBody>
      </p:sp>
      <p:sp>
        <p:nvSpPr>
          <p:cNvPr id="63490" name="Rectangle 2"/>
          <p:cNvSpPr>
            <a:spLocks noGrp="1" noRot="1" noChangeAspect="1" noTextEdit="1"/>
          </p:cNvSpPr>
          <p:nvPr>
            <p:ph type="sldImg"/>
          </p:nvPr>
        </p:nvSpPr>
        <p:spPr/>
      </p:sp>
      <p:sp>
        <p:nvSpPr>
          <p:cNvPr id="63491"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Risc cisc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37</a:t>
            </a:fld>
            <a:endParaRPr lang="zh-CN" altLang="en-US" sz="1200" dirty="0">
              <a:latin typeface="Arial" panose="020B0604020202020204" pitchFamily="34" charset="0"/>
              <a:ea typeface="宋体" panose="02010600030101010101" pitchFamily="2" charset="-122"/>
            </a:endParaRPr>
          </a:p>
        </p:txBody>
      </p:sp>
      <p:sp>
        <p:nvSpPr>
          <p:cNvPr id="65538" name="Rectangle 2"/>
          <p:cNvSpPr>
            <a:spLocks noGrp="1" noRot="1" noChangeAspect="1" noTextEdit="1"/>
          </p:cNvSpPr>
          <p:nvPr>
            <p:ph type="sldImg"/>
          </p:nvPr>
        </p:nvSpPr>
        <p:spPr/>
      </p:sp>
      <p:sp>
        <p:nvSpPr>
          <p:cNvPr id="65539"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Risc cisc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38</a:t>
            </a:fld>
            <a:endParaRPr lang="zh-CN" altLang="en-US" sz="1200" dirty="0">
              <a:latin typeface="Arial" panose="020B0604020202020204" pitchFamily="34" charset="0"/>
              <a:ea typeface="宋体" panose="02010600030101010101" pitchFamily="2" charset="-122"/>
            </a:endParaRPr>
          </a:p>
        </p:txBody>
      </p:sp>
      <p:sp>
        <p:nvSpPr>
          <p:cNvPr id="67586" name="Rectangle 2"/>
          <p:cNvSpPr>
            <a:spLocks noGrp="1" noRot="1" noChangeAspect="1" noTextEdit="1"/>
          </p:cNvSpPr>
          <p:nvPr>
            <p:ph type="sldImg"/>
          </p:nvPr>
        </p:nvSpPr>
        <p:spPr/>
      </p:sp>
      <p:sp>
        <p:nvSpPr>
          <p:cNvPr id="67587" name="Rectangle 3"/>
          <p:cNvSpPr>
            <a:spLocks noGrp="1"/>
          </p:cNvSpPr>
          <p:nvPr>
            <p:ph type="body"/>
          </p:nvPr>
        </p:nvSpPr>
        <p:spPr/>
        <p:txBody>
          <a:bodyPr wrap="square" lIns="91440" tIns="45720" rIns="91440" bIns="45720" anchor="t" anchorCtr="0"/>
          <a:lstStyle/>
          <a:p>
            <a:pPr lvl="0" eaLnBrk="1" hangingPunct="1"/>
            <a:r>
              <a:rPr lang="zh-CN" altLang="en-US" dirty="0">
                <a:ea typeface="宋体" panose="02010600030101010101" pitchFamily="2" charset="-122"/>
              </a:rPr>
              <a:t>指令的分析与执行区可以采用串行或重叠、流水的并行技术。</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40</a:t>
            </a:fld>
            <a:endParaRPr lang="zh-CN" altLang="en-US" sz="1200" dirty="0">
              <a:latin typeface="Arial" panose="020B0604020202020204" pitchFamily="34" charset="0"/>
              <a:ea typeface="宋体" panose="02010600030101010101" pitchFamily="2" charset="-122"/>
            </a:endParaRPr>
          </a:p>
        </p:txBody>
      </p:sp>
      <p:sp>
        <p:nvSpPr>
          <p:cNvPr id="70658" name="Rectangle 2"/>
          <p:cNvSpPr>
            <a:spLocks noGrp="1" noRot="1" noChangeAspect="1" noTextEdit="1"/>
          </p:cNvSpPr>
          <p:nvPr>
            <p:ph type="sldImg"/>
          </p:nvPr>
        </p:nvSpPr>
        <p:spPr/>
      </p:sp>
      <p:sp>
        <p:nvSpPr>
          <p:cNvPr id="70659"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41</a:t>
            </a:fld>
            <a:endParaRPr lang="zh-CN" altLang="en-US" sz="1200" dirty="0">
              <a:latin typeface="Arial" panose="020B0604020202020204" pitchFamily="34" charset="0"/>
              <a:ea typeface="宋体" panose="02010600030101010101" pitchFamily="2" charset="-122"/>
            </a:endParaRPr>
          </a:p>
        </p:txBody>
      </p:sp>
      <p:sp>
        <p:nvSpPr>
          <p:cNvPr id="72706" name="Rectangle 2"/>
          <p:cNvSpPr>
            <a:spLocks noGrp="1" noRot="1" noChangeAspect="1" noTextEdit="1"/>
          </p:cNvSpPr>
          <p:nvPr>
            <p:ph type="sldImg"/>
          </p:nvPr>
        </p:nvSpPr>
        <p:spPr/>
      </p:sp>
      <p:sp>
        <p:nvSpPr>
          <p:cNvPr id="72707"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1"/>
          <p:cNvSpPr>
            <a:spLocks noGrp="1" noRot="1" noChangeAspect="1" noTextEdit="1"/>
          </p:cNvSpPr>
          <p:nvPr>
            <p:ph type="sldImg"/>
          </p:nvPr>
        </p:nvSpPr>
        <p:spPr/>
      </p:sp>
      <p:sp>
        <p:nvSpPr>
          <p:cNvPr id="74754" name="备注占位符 2"/>
          <p:cNvSpPr>
            <a:spLocks noGrp="1"/>
          </p:cNvSpPr>
          <p:nvPr>
            <p:ph type="body"/>
          </p:nvPr>
        </p:nvSpPr>
        <p:spPr/>
        <p:txBody>
          <a:bodyPr wrap="square" lIns="91440" tIns="45720" rIns="91440" bIns="45720" anchor="t" anchorCtr="0"/>
          <a:lstStyle/>
          <a:p>
            <a:pPr lvl="0"/>
            <a:endParaRPr lang="zh-CN" altLang="en-US" dirty="0">
              <a:ea typeface="等线" panose="02010600030101010101" pitchFamily="2" charset="-122"/>
            </a:endParaRPr>
          </a:p>
        </p:txBody>
      </p:sp>
      <p:sp>
        <p:nvSpPr>
          <p:cNvPr id="7475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42</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43</a:t>
            </a:fld>
            <a:endParaRPr lang="zh-CN" altLang="en-US" sz="1200" dirty="0">
              <a:latin typeface="Arial" panose="020B0604020202020204" pitchFamily="34" charset="0"/>
              <a:ea typeface="宋体" panose="02010600030101010101" pitchFamily="2" charset="-122"/>
            </a:endParaRPr>
          </a:p>
        </p:txBody>
      </p:sp>
      <p:sp>
        <p:nvSpPr>
          <p:cNvPr id="76802" name="Rectangle 2"/>
          <p:cNvSpPr>
            <a:spLocks noGrp="1" noRot="1" noChangeAspect="1" noTextEdit="1"/>
          </p:cNvSpPr>
          <p:nvPr>
            <p:ph type="sldImg"/>
          </p:nvPr>
        </p:nvSpPr>
        <p:spPr/>
      </p:sp>
      <p:sp>
        <p:nvSpPr>
          <p:cNvPr id="76803" name="Rectangle 3"/>
          <p:cNvSpPr>
            <a:spLocks noGrp="1"/>
          </p:cNvSpPr>
          <p:nvPr>
            <p:ph type="body"/>
          </p:nvPr>
        </p:nvSpPr>
        <p:spPr/>
        <p:txBody>
          <a:bodyPr wrap="square" lIns="91440" tIns="45720" rIns="91440" bIns="45720" anchor="t" anchorCtr="0"/>
          <a:lstStyle/>
          <a:p>
            <a:pPr lvl="1" indent="0" eaLnBrk="1" hangingPunct="1"/>
            <a:endParaRPr lang="zh-CN" altLang="en-US" dirty="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44</a:t>
            </a:fld>
            <a:endParaRPr lang="zh-CN" altLang="en-US" sz="1200" dirty="0">
              <a:latin typeface="Arial" panose="020B0604020202020204" pitchFamily="34" charset="0"/>
              <a:ea typeface="宋体" panose="02010600030101010101" pitchFamily="2" charset="-122"/>
            </a:endParaRPr>
          </a:p>
        </p:txBody>
      </p:sp>
      <p:sp>
        <p:nvSpPr>
          <p:cNvPr id="78850" name="Rectangle 2"/>
          <p:cNvSpPr>
            <a:spLocks noGrp="1" noRot="1" noChangeAspect="1" noTextEdit="1"/>
          </p:cNvSpPr>
          <p:nvPr>
            <p:ph type="sldImg"/>
          </p:nvPr>
        </p:nvSpPr>
        <p:spPr/>
      </p:sp>
      <p:sp>
        <p:nvSpPr>
          <p:cNvPr id="78851"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45</a:t>
            </a:fld>
            <a:endParaRPr lang="zh-CN" altLang="en-US" sz="1200" dirty="0">
              <a:latin typeface="Arial" panose="020B0604020202020204" pitchFamily="34" charset="0"/>
              <a:ea typeface="宋体" panose="02010600030101010101" pitchFamily="2" charset="-122"/>
            </a:endParaRPr>
          </a:p>
        </p:txBody>
      </p:sp>
      <p:sp>
        <p:nvSpPr>
          <p:cNvPr id="80898" name="Rectangle 2"/>
          <p:cNvSpPr>
            <a:spLocks noGrp="1" noRot="1" noChangeAspect="1" noTextEdit="1"/>
          </p:cNvSpPr>
          <p:nvPr>
            <p:ph type="sldImg"/>
          </p:nvPr>
        </p:nvSpPr>
        <p:spPr/>
      </p:sp>
      <p:sp>
        <p:nvSpPr>
          <p:cNvPr id="80899"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7</a:t>
            </a:fld>
            <a:endParaRPr lang="zh-CN" altLang="en-US" sz="1200" dirty="0">
              <a:latin typeface="Arial" panose="020B0604020202020204" pitchFamily="34" charset="0"/>
              <a:ea typeface="宋体" panose="02010600030101010101" pitchFamily="2" charset="-122"/>
            </a:endParaRPr>
          </a:p>
        </p:txBody>
      </p:sp>
      <p:sp>
        <p:nvSpPr>
          <p:cNvPr id="15362" name="Rectangle 2"/>
          <p:cNvSpPr>
            <a:spLocks noGrp="1" noRot="1" noChangeAspect="1" noTextEdit="1"/>
          </p:cNvSpPr>
          <p:nvPr>
            <p:ph type="sldImg"/>
          </p:nvPr>
        </p:nvSpPr>
        <p:spPr/>
      </p:sp>
      <p:sp>
        <p:nvSpPr>
          <p:cNvPr id="15363"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 20</a:t>
            </a:r>
            <a:r>
              <a:rPr lang="zh-CN" altLang="en-US" dirty="0">
                <a:ea typeface="宋体" panose="02010600030101010101" pitchFamily="2" charset="-122"/>
              </a:rPr>
              <a:t>世纪</a:t>
            </a:r>
            <a:r>
              <a:rPr lang="en-US" altLang="zh-CN" dirty="0">
                <a:ea typeface="宋体" panose="02010600030101010101" pitchFamily="2" charset="-122"/>
              </a:rPr>
              <a:t>70</a:t>
            </a:r>
            <a:r>
              <a:rPr lang="zh-CN" altLang="en-US" dirty="0">
                <a:ea typeface="宋体" panose="02010600030101010101" pitchFamily="2" charset="-122"/>
              </a:rPr>
              <a:t>年代计算机性能增长主要归功于集成电路的发展。</a:t>
            </a:r>
            <a:endParaRPr lang="en-US" altLang="zh-CN" dirty="0">
              <a:ea typeface="宋体" panose="02010600030101010101" pitchFamily="2" charset="-122"/>
            </a:endParaRPr>
          </a:p>
          <a:p>
            <a:pPr lvl="0" eaLnBrk="1" hangingPunct="1"/>
            <a:endParaRPr lang="zh-CN" altLang="en-US" dirty="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46</a:t>
            </a:fld>
            <a:endParaRPr lang="zh-CN" altLang="en-US" sz="1200" dirty="0">
              <a:latin typeface="Arial" panose="020B0604020202020204" pitchFamily="34" charset="0"/>
              <a:ea typeface="宋体" panose="02010600030101010101" pitchFamily="2" charset="-122"/>
            </a:endParaRPr>
          </a:p>
        </p:txBody>
      </p:sp>
      <p:sp>
        <p:nvSpPr>
          <p:cNvPr id="82946" name="Rectangle 2"/>
          <p:cNvSpPr>
            <a:spLocks noGrp="1" noRot="1" noChangeAspect="1" noTextEdit="1"/>
          </p:cNvSpPr>
          <p:nvPr>
            <p:ph type="sldImg"/>
          </p:nvPr>
        </p:nvSpPr>
        <p:spPr/>
      </p:sp>
      <p:sp>
        <p:nvSpPr>
          <p:cNvPr id="82947"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47</a:t>
            </a:fld>
            <a:endParaRPr lang="zh-CN" altLang="en-US" sz="1200" dirty="0">
              <a:latin typeface="Arial" panose="020B0604020202020204" pitchFamily="34" charset="0"/>
              <a:ea typeface="宋体" panose="02010600030101010101" pitchFamily="2" charset="-122"/>
            </a:endParaRPr>
          </a:p>
        </p:txBody>
      </p:sp>
      <p:sp>
        <p:nvSpPr>
          <p:cNvPr id="84994" name="Rectangle 2"/>
          <p:cNvSpPr>
            <a:spLocks noGrp="1" noRot="1" noChangeAspect="1" noTextEdit="1"/>
          </p:cNvSpPr>
          <p:nvPr>
            <p:ph type="sldImg"/>
          </p:nvPr>
        </p:nvSpPr>
        <p:spPr/>
      </p:sp>
      <p:sp>
        <p:nvSpPr>
          <p:cNvPr id="84995"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48</a:t>
            </a:fld>
            <a:endParaRPr lang="zh-CN" altLang="en-US" sz="1200" dirty="0">
              <a:latin typeface="Arial" panose="020B0604020202020204" pitchFamily="34" charset="0"/>
              <a:ea typeface="宋体" panose="02010600030101010101" pitchFamily="2" charset="-122"/>
            </a:endParaRPr>
          </a:p>
        </p:txBody>
      </p:sp>
      <p:sp>
        <p:nvSpPr>
          <p:cNvPr id="87042" name="Rectangle 2"/>
          <p:cNvSpPr>
            <a:spLocks noGrp="1" noRot="1" noChangeAspect="1" noTextEdit="1"/>
          </p:cNvSpPr>
          <p:nvPr>
            <p:ph type="sldImg"/>
          </p:nvPr>
        </p:nvSpPr>
        <p:spPr/>
      </p:sp>
      <p:sp>
        <p:nvSpPr>
          <p:cNvPr id="87043"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49</a:t>
            </a:fld>
            <a:endParaRPr lang="zh-CN" altLang="en-US" sz="1200" dirty="0">
              <a:latin typeface="Arial" panose="020B0604020202020204" pitchFamily="34" charset="0"/>
              <a:ea typeface="宋体" panose="02010600030101010101" pitchFamily="2" charset="-122"/>
            </a:endParaRPr>
          </a:p>
        </p:txBody>
      </p:sp>
      <p:sp>
        <p:nvSpPr>
          <p:cNvPr id="89090" name="Rectangle 2"/>
          <p:cNvSpPr>
            <a:spLocks noGrp="1" noRot="1" noChangeAspect="1" noTextEdit="1"/>
          </p:cNvSpPr>
          <p:nvPr>
            <p:ph type="sldImg"/>
          </p:nvPr>
        </p:nvSpPr>
        <p:spPr/>
      </p:sp>
      <p:sp>
        <p:nvSpPr>
          <p:cNvPr id="89091" name="Rectangle 3"/>
          <p:cNvSpPr>
            <a:spLocks noGrp="1"/>
          </p:cNvSpPr>
          <p:nvPr>
            <p:ph type="body"/>
          </p:nvPr>
        </p:nvSpPr>
        <p:spPr/>
        <p:txBody>
          <a:bodyPr wrap="square" lIns="91440" tIns="45720" rIns="91440" bIns="45720" anchor="t" anchorCtr="0"/>
          <a:lstStyle/>
          <a:p>
            <a:pPr lvl="0" eaLnBrk="1" hangingPunct="1"/>
            <a:r>
              <a:rPr lang="zh-CN" altLang="en-US" dirty="0">
                <a:solidFill>
                  <a:srgbClr val="FF0000"/>
                </a:solidFill>
                <a:latin typeface="华文仿宋" panose="02010600040101010101" pitchFamily="2" charset="-122"/>
                <a:ea typeface="华文仿宋" panose="02010600040101010101" pitchFamily="2" charset="-122"/>
              </a:rPr>
              <a:t>软硬件取舍的基本原则</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50</a:t>
            </a:fld>
            <a:endParaRPr lang="zh-CN" altLang="en-US" sz="1200" dirty="0">
              <a:latin typeface="Arial" panose="020B0604020202020204" pitchFamily="34" charset="0"/>
              <a:ea typeface="宋体" panose="02010600030101010101" pitchFamily="2" charset="-122"/>
            </a:endParaRPr>
          </a:p>
        </p:txBody>
      </p:sp>
      <p:sp>
        <p:nvSpPr>
          <p:cNvPr id="91138" name="Rectangle 2"/>
          <p:cNvSpPr>
            <a:spLocks noGrp="1" noRot="1" noChangeAspect="1" noTextEdit="1"/>
          </p:cNvSpPr>
          <p:nvPr>
            <p:ph type="sldImg"/>
          </p:nvPr>
        </p:nvSpPr>
        <p:spPr/>
      </p:sp>
      <p:sp>
        <p:nvSpPr>
          <p:cNvPr id="91139" name="Rectangle 3"/>
          <p:cNvSpPr>
            <a:spLocks noGrp="1"/>
          </p:cNvSpPr>
          <p:nvPr>
            <p:ph type="body"/>
          </p:nvPr>
        </p:nvSpPr>
        <p:spPr/>
        <p:txBody>
          <a:bodyPr wrap="square" lIns="91440" tIns="45720" rIns="91440" bIns="45720" anchor="t" anchorCtr="0"/>
          <a:lstStyle/>
          <a:p>
            <a:pPr lvl="0" eaLnBrk="1" hangingPunct="1"/>
            <a:r>
              <a:rPr lang="zh-CN" altLang="en-US" dirty="0">
                <a:ea typeface="宋体" panose="02010600030101010101" pitchFamily="2" charset="-122"/>
              </a:rPr>
              <a:t>程序员的编程水平</a:t>
            </a:r>
          </a:p>
          <a:p>
            <a:pPr lvl="0" eaLnBrk="1" hangingPunct="1"/>
            <a:r>
              <a:rPr lang="zh-CN" altLang="en-US" dirty="0">
                <a:ea typeface="宋体" panose="02010600030101010101" pitchFamily="2" charset="-122"/>
              </a:rPr>
              <a:t>数据处理</a:t>
            </a:r>
            <a:r>
              <a:rPr lang="en-US" altLang="zh-CN" dirty="0">
                <a:ea typeface="宋体" panose="02010600030101010101" pitchFamily="2" charset="-122"/>
              </a:rPr>
              <a:t>〔</a:t>
            </a:r>
            <a:r>
              <a:rPr lang="zh-CN" altLang="en-US" dirty="0">
                <a:ea typeface="宋体" panose="02010600030101010101" pitchFamily="2" charset="-122"/>
              </a:rPr>
              <a:t>数据运算（速度）、数据传输（速度）</a:t>
            </a:r>
            <a:r>
              <a:rPr lang="en-US" altLang="zh-CN" dirty="0">
                <a:ea typeface="宋体" panose="02010600030101010101" pitchFamily="2" charset="-122"/>
              </a:rPr>
              <a:t>〕</a:t>
            </a:r>
            <a:r>
              <a:rPr lang="zh-CN" altLang="en-US" dirty="0">
                <a:ea typeface="宋体" panose="02010600030101010101" pitchFamily="2" charset="-122"/>
              </a:rPr>
              <a:t>、数据容量、数据质量的综合性能 </a:t>
            </a:r>
          </a:p>
          <a:p>
            <a:pPr lvl="0" eaLnBrk="1" hangingPunct="1"/>
            <a:r>
              <a:rPr lang="zh-CN" altLang="en-US" dirty="0">
                <a:ea typeface="宋体" panose="02010600030101010101" pitchFamily="2" charset="-122"/>
              </a:rPr>
              <a:t>处理器处理速度快、硬盘容量大、视频显示效果好（图像清晰）</a:t>
            </a:r>
          </a:p>
          <a:p>
            <a:pPr lvl="0" eaLnBrk="1" hangingPunct="1"/>
            <a:r>
              <a:rPr lang="zh-CN" altLang="en-US" dirty="0">
                <a:ea typeface="宋体" panose="02010600030101010101" pitchFamily="2" charset="-122"/>
              </a:rPr>
              <a:t>更好的资源利用率、低功耗</a:t>
            </a:r>
          </a:p>
          <a:p>
            <a:pPr lvl="0" eaLnBrk="1" hangingPunct="1"/>
            <a:r>
              <a:rPr lang="zh-CN" altLang="en-US" b="1" dirty="0">
                <a:ea typeface="宋体" panose="02010600030101010101" pitchFamily="2" charset="-122"/>
              </a:rPr>
              <a:t>但却预示着芯片业继“摩尔定律”之后，迎来了又一场变革。	</a:t>
            </a:r>
          </a:p>
          <a:p>
            <a:pPr lvl="0" eaLnBrk="1" hangingPunct="1"/>
            <a:r>
              <a:rPr lang="zh-CN" altLang="en-US" b="1" dirty="0">
                <a:ea typeface="宋体" panose="02010600030101010101" pitchFamily="2" charset="-122"/>
              </a:rPr>
              <a:t>传统的串行编程模式都要改变</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51</a:t>
            </a:fld>
            <a:endParaRPr lang="zh-CN" altLang="en-US" sz="1200" dirty="0">
              <a:latin typeface="Arial" panose="020B0604020202020204" pitchFamily="34" charset="0"/>
              <a:ea typeface="宋体" panose="02010600030101010101" pitchFamily="2" charset="-122"/>
            </a:endParaRPr>
          </a:p>
        </p:txBody>
      </p:sp>
      <p:sp>
        <p:nvSpPr>
          <p:cNvPr id="93186" name="Rectangle 2"/>
          <p:cNvSpPr>
            <a:spLocks noGrp="1" noRot="1" noChangeAspect="1" noTextEdit="1"/>
          </p:cNvSpPr>
          <p:nvPr>
            <p:ph type="sldImg"/>
          </p:nvPr>
        </p:nvSpPr>
        <p:spPr/>
      </p:sp>
      <p:sp>
        <p:nvSpPr>
          <p:cNvPr id="339971" name="Rectangle 3"/>
          <p:cNvSpPr>
            <a:spLocks noGrp="1" noChangeArrowheads="1"/>
          </p:cNvSpPr>
          <p:nvPr>
            <p:ph type="body" idx="1"/>
          </p:nvPr>
        </p:nvSpPr>
        <p:spPr>
          <a:effectLst/>
        </p:spPr>
        <p:txBody>
          <a:bodyPr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1" lang="zh-CN" altLang="en-US" sz="1200" b="1" i="0" u="none" strike="noStrike" kern="1200" cap="none" spc="0" normalizeH="0" baseline="0" noProof="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响应时间：</a:t>
            </a:r>
            <a:r>
              <a:rPr kumimoji="1" lang="zh-CN" altLang="en-US" sz="12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是指用户的一个</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55</a:t>
            </a:fld>
            <a:endParaRPr lang="zh-CN" altLang="en-US" sz="1200" dirty="0">
              <a:latin typeface="Arial" panose="020B0604020202020204" pitchFamily="34" charset="0"/>
              <a:ea typeface="宋体" panose="02010600030101010101" pitchFamily="2" charset="-122"/>
            </a:endParaRPr>
          </a:p>
        </p:txBody>
      </p:sp>
      <p:sp>
        <p:nvSpPr>
          <p:cNvPr id="98306" name="Rectangle 2"/>
          <p:cNvSpPr>
            <a:spLocks noGrp="1" noRot="1" noChangeAspect="1" noTextEdit="1"/>
          </p:cNvSpPr>
          <p:nvPr>
            <p:ph type="sldImg"/>
          </p:nvPr>
        </p:nvSpPr>
        <p:spPr/>
      </p:sp>
      <p:sp>
        <p:nvSpPr>
          <p:cNvPr id="98307"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Tflops </a:t>
            </a:r>
          </a:p>
          <a:p>
            <a:pPr lvl="0" eaLnBrk="1" hangingPunct="1"/>
            <a:r>
              <a:rPr lang="zh-CN" altLang="en-US" dirty="0">
                <a:ea typeface="宋体" panose="02010600030101010101" pitchFamily="2" charset="-122"/>
              </a:rPr>
              <a:t>一万亿次浮点指令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57</a:t>
            </a:fld>
            <a:endParaRPr lang="zh-CN" altLang="en-US" sz="1200" dirty="0">
              <a:latin typeface="Arial" panose="020B0604020202020204" pitchFamily="34" charset="0"/>
              <a:ea typeface="宋体" panose="02010600030101010101" pitchFamily="2" charset="-122"/>
            </a:endParaRPr>
          </a:p>
        </p:txBody>
      </p:sp>
      <p:sp>
        <p:nvSpPr>
          <p:cNvPr id="101378" name="Rectangle 2"/>
          <p:cNvSpPr>
            <a:spLocks noGrp="1" noRot="1" noChangeAspect="1" noTextEdit="1"/>
          </p:cNvSpPr>
          <p:nvPr>
            <p:ph type="sldImg"/>
          </p:nvPr>
        </p:nvSpPr>
        <p:spPr/>
      </p:sp>
      <p:sp>
        <p:nvSpPr>
          <p:cNvPr id="101379" name="Rectangle 3"/>
          <p:cNvSpPr>
            <a:spLocks noGrp="1"/>
          </p:cNvSpPr>
          <p:nvPr>
            <p:ph type="body"/>
          </p:nvPr>
        </p:nvSpPr>
        <p:spPr/>
        <p:txBody>
          <a:bodyPr wrap="square" lIns="91440" tIns="45720" rIns="91440" bIns="45720" anchor="t" anchorCtr="0"/>
          <a:lstStyle/>
          <a:p>
            <a:pPr lvl="0" eaLnBrk="1" hangingPunct="1"/>
            <a:r>
              <a:rPr lang="zh-CN" altLang="en-US" dirty="0">
                <a:ea typeface="宋体" panose="02010600030101010101" pitchFamily="2" charset="-122"/>
              </a:rPr>
              <a:t>程序员的编程水平</a:t>
            </a:r>
          </a:p>
          <a:p>
            <a:pPr lvl="0" eaLnBrk="1" hangingPunct="1"/>
            <a:r>
              <a:rPr lang="zh-CN" altLang="en-US" dirty="0">
                <a:ea typeface="宋体" panose="02010600030101010101" pitchFamily="2" charset="-122"/>
              </a:rPr>
              <a:t>数据处理</a:t>
            </a:r>
            <a:r>
              <a:rPr lang="en-US" altLang="zh-CN" dirty="0">
                <a:ea typeface="宋体" panose="02010600030101010101" pitchFamily="2" charset="-122"/>
              </a:rPr>
              <a:t>〔</a:t>
            </a:r>
            <a:r>
              <a:rPr lang="zh-CN" altLang="en-US" dirty="0">
                <a:ea typeface="宋体" panose="02010600030101010101" pitchFamily="2" charset="-122"/>
              </a:rPr>
              <a:t>数据运算（速度）、数据传输（速度）</a:t>
            </a:r>
            <a:r>
              <a:rPr lang="en-US" altLang="zh-CN" dirty="0">
                <a:ea typeface="宋体" panose="02010600030101010101" pitchFamily="2" charset="-122"/>
              </a:rPr>
              <a:t>〕</a:t>
            </a:r>
            <a:r>
              <a:rPr lang="zh-CN" altLang="en-US" dirty="0">
                <a:ea typeface="宋体" panose="02010600030101010101" pitchFamily="2" charset="-122"/>
              </a:rPr>
              <a:t>、数据容量、数据质量的综合性能 </a:t>
            </a:r>
          </a:p>
          <a:p>
            <a:pPr lvl="0" eaLnBrk="1" hangingPunct="1"/>
            <a:r>
              <a:rPr lang="zh-CN" altLang="en-US" dirty="0">
                <a:ea typeface="宋体" panose="02010600030101010101" pitchFamily="2" charset="-122"/>
              </a:rPr>
              <a:t>处理器处理速度快、硬盘容量大、视频显示效果好（图像清晰）</a:t>
            </a:r>
          </a:p>
          <a:p>
            <a:pPr lvl="0" eaLnBrk="1" hangingPunct="1"/>
            <a:r>
              <a:rPr lang="zh-CN" altLang="en-US" dirty="0">
                <a:ea typeface="宋体" panose="02010600030101010101" pitchFamily="2" charset="-122"/>
              </a:rPr>
              <a:t>更好的资源利用率、低功耗</a:t>
            </a:r>
          </a:p>
          <a:p>
            <a:pPr lvl="0" eaLnBrk="1" hangingPunct="1"/>
            <a:r>
              <a:rPr lang="zh-CN" altLang="en-US" b="1" dirty="0">
                <a:ea typeface="宋体" panose="02010600030101010101" pitchFamily="2" charset="-122"/>
              </a:rPr>
              <a:t>但却预示着芯片业继“摩尔定律”之后，迎来了又一场变革。	</a:t>
            </a:r>
          </a:p>
          <a:p>
            <a:pPr lvl="0" eaLnBrk="1" hangingPunct="1"/>
            <a:r>
              <a:rPr lang="zh-CN" altLang="en-US" b="1" dirty="0">
                <a:ea typeface="宋体" panose="02010600030101010101" pitchFamily="2" charset="-122"/>
              </a:rPr>
              <a:t>传统的串行编程模式都要改变</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58</a:t>
            </a:fld>
            <a:endParaRPr lang="zh-CN" altLang="en-US" sz="1200" dirty="0">
              <a:latin typeface="Arial" panose="020B0604020202020204" pitchFamily="34" charset="0"/>
              <a:ea typeface="宋体" panose="02010600030101010101" pitchFamily="2" charset="-122"/>
            </a:endParaRPr>
          </a:p>
        </p:txBody>
      </p:sp>
      <p:sp>
        <p:nvSpPr>
          <p:cNvPr id="103426" name="Rectangle 2"/>
          <p:cNvSpPr>
            <a:spLocks noGrp="1" noRot="1" noChangeAspect="1" noTextEdit="1"/>
          </p:cNvSpPr>
          <p:nvPr>
            <p:ph type="sldImg"/>
          </p:nvPr>
        </p:nvSpPr>
        <p:spPr/>
      </p:sp>
      <p:sp>
        <p:nvSpPr>
          <p:cNvPr id="103427" name="Rectangle 3"/>
          <p:cNvSpPr>
            <a:spLocks noGrp="1"/>
          </p:cNvSpPr>
          <p:nvPr>
            <p:ph type="body"/>
          </p:nvPr>
        </p:nvSpPr>
        <p:spPr/>
        <p:txBody>
          <a:bodyPr wrap="square" lIns="91440" tIns="45720" rIns="91440" bIns="45720" anchor="t" anchorCtr="0"/>
          <a:lstStyle/>
          <a:p>
            <a:pPr lvl="0" eaLnBrk="1" hangingPunct="1"/>
            <a:r>
              <a:rPr lang="zh-CN" altLang="en-US" dirty="0">
                <a:ea typeface="宋体" panose="02010600030101010101" pitchFamily="2" charset="-122"/>
              </a:rPr>
              <a:t>统计</a:t>
            </a:r>
            <a:r>
              <a:rPr lang="zh-CN" altLang="en-US" b="1" dirty="0">
                <a:ea typeface="宋体" panose="02010600030101010101" pitchFamily="2" charset="-122"/>
              </a:rPr>
              <a:t>工具是</a:t>
            </a:r>
            <a:r>
              <a:rPr lang="zh-CN" altLang="en-US" dirty="0">
                <a:ea typeface="宋体" panose="02010600030101010101" pitchFamily="2" charset="-122"/>
              </a:rPr>
              <a:t>集中趋势的方法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62</a:t>
            </a:fld>
            <a:endParaRPr lang="zh-CN" altLang="en-US" sz="1200" dirty="0">
              <a:latin typeface="Arial" panose="020B0604020202020204" pitchFamily="34" charset="0"/>
              <a:ea typeface="宋体" panose="02010600030101010101" pitchFamily="2" charset="-122"/>
            </a:endParaRPr>
          </a:p>
        </p:txBody>
      </p:sp>
      <p:sp>
        <p:nvSpPr>
          <p:cNvPr id="109570" name="Rectangle 2"/>
          <p:cNvSpPr>
            <a:spLocks noGrp="1" noRot="1" noChangeAspect="1" noTextEdit="1"/>
          </p:cNvSpPr>
          <p:nvPr>
            <p:ph type="sldImg"/>
          </p:nvPr>
        </p:nvSpPr>
        <p:spPr/>
      </p:sp>
      <p:sp>
        <p:nvSpPr>
          <p:cNvPr id="109571" name="Rectangle 3"/>
          <p:cNvSpPr>
            <a:spLocks noGrp="1"/>
          </p:cNvSpPr>
          <p:nvPr>
            <p:ph type="body"/>
          </p:nvPr>
        </p:nvSpPr>
        <p:spPr/>
        <p:txBody>
          <a:bodyPr wrap="square" lIns="91440" tIns="45720" rIns="91440" bIns="45720" anchor="t" anchorCtr="0"/>
          <a:lstStyle/>
          <a:p>
            <a:pPr lvl="1" indent="0" eaLnBrk="1" hangingPunct="1"/>
            <a:r>
              <a:rPr lang="zh-CN" altLang="en-US" sz="1400" b="1" dirty="0">
                <a:solidFill>
                  <a:srgbClr val="FF0000"/>
                </a:solidFill>
                <a:ea typeface="楷体_GB2312" pitchFamily="49" charset="-122"/>
              </a:rPr>
              <a:t>调和平均数、几何平均数和算术平均数三者间存在如下数量关系</a:t>
            </a:r>
            <a:r>
              <a:rPr lang="zh-CN" altLang="en-US" sz="1400" dirty="0">
                <a:solidFill>
                  <a:srgbClr val="FF0000"/>
                </a:solidFill>
                <a:ea typeface="楷体_GB2312" pitchFamily="49" charset="-122"/>
              </a:rPr>
              <a:t>：</a:t>
            </a:r>
            <a:r>
              <a:rPr lang="zh-CN" altLang="en-US" dirty="0">
                <a:ea typeface="宋体" panose="02010600030101010101" pitchFamily="2" charset="-122"/>
              </a:rPr>
              <a:t> </a:t>
            </a:r>
            <a:r>
              <a:rPr lang="en-US" altLang="zh-CN" dirty="0">
                <a:ea typeface="宋体" panose="02010600030101010101" pitchFamily="2" charset="-122"/>
              </a:rPr>
              <a:t> </a:t>
            </a:r>
            <a:r>
              <a:rPr lang="en-US" altLang="zh-CN" sz="1400" b="1" dirty="0">
                <a:ea typeface="宋体" panose="02010600030101010101" pitchFamily="2" charset="-122"/>
              </a:rPr>
              <a:t>H≤G≤A</a:t>
            </a:r>
            <a:endParaRPr lang="zh-CN" altLang="en-US" sz="1400" b="1" dirty="0">
              <a:ea typeface="宋体" panose="02010600030101010101" pitchFamily="2" charset="-122"/>
            </a:endParaRPr>
          </a:p>
          <a:p>
            <a:pPr lvl="0" eaLnBrk="1" hangingPunct="1"/>
            <a:endParaRPr lang="zh-CN" altLang="en-US"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8</a:t>
            </a:fld>
            <a:endParaRPr lang="zh-CN" altLang="en-US" sz="1200" dirty="0">
              <a:latin typeface="Arial" panose="020B0604020202020204" pitchFamily="34" charset="0"/>
              <a:ea typeface="宋体" panose="02010600030101010101" pitchFamily="2" charset="-122"/>
            </a:endParaRPr>
          </a:p>
        </p:txBody>
      </p:sp>
      <p:sp>
        <p:nvSpPr>
          <p:cNvPr id="17410" name="Rectangle 2"/>
          <p:cNvSpPr>
            <a:spLocks noGrp="1" noRot="1" noChangeAspect="1" noTextEdit="1"/>
          </p:cNvSpPr>
          <p:nvPr>
            <p:ph type="sldImg"/>
          </p:nvPr>
        </p:nvSpPr>
        <p:spPr/>
      </p:sp>
      <p:sp>
        <p:nvSpPr>
          <p:cNvPr id="17411"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CISC(</a:t>
            </a:r>
            <a:r>
              <a:rPr lang="zh-CN" altLang="en-US" dirty="0">
                <a:ea typeface="宋体" panose="02010600030101010101" pitchFamily="2" charset="-122"/>
              </a:rPr>
              <a:t>复杂指令集</a:t>
            </a:r>
            <a:r>
              <a:rPr lang="en-US" altLang="zh-CN" dirty="0">
                <a:ea typeface="宋体" panose="02010600030101010101" pitchFamily="2" charset="-122"/>
              </a:rPr>
              <a:t>)</a:t>
            </a:r>
            <a:r>
              <a:rPr lang="zh-CN" altLang="en-US" dirty="0">
                <a:ea typeface="宋体" panose="02010600030101010101" pitchFamily="2" charset="-122"/>
              </a:rPr>
              <a:t>结构出现得较早。在这种结构中，新功能的增加主要靠增加新的指令，但为了保持向下兼容，就必须保持原有的指令；每条指令都有不同的操作指令码，对应不同的数据类型和位置，这样就造成了系统具有较大的指令系统和复杂的寻址技术，指令格式也很不规范。</a:t>
            </a:r>
          </a:p>
          <a:p>
            <a:pPr lvl="0" eaLnBrk="1" hangingPunct="1"/>
            <a:r>
              <a:rPr lang="zh-CN" altLang="en-US" dirty="0">
                <a:ea typeface="宋体" panose="02010600030101010101" pitchFamily="2" charset="-122"/>
              </a:rPr>
              <a:t>　　而</a:t>
            </a:r>
            <a:r>
              <a:rPr lang="en-US" altLang="zh-CN" dirty="0">
                <a:ea typeface="宋体" panose="02010600030101010101" pitchFamily="2" charset="-122"/>
              </a:rPr>
              <a:t>RISC(</a:t>
            </a:r>
            <a:r>
              <a:rPr lang="zh-CN" altLang="en-US" dirty="0">
                <a:ea typeface="宋体" panose="02010600030101010101" pitchFamily="2" charset="-122"/>
              </a:rPr>
              <a:t>精简指令集</a:t>
            </a:r>
            <a:r>
              <a:rPr lang="en-US" altLang="zh-CN" dirty="0">
                <a:ea typeface="宋体" panose="02010600030101010101" pitchFamily="2" charset="-122"/>
              </a:rPr>
              <a:t>)</a:t>
            </a:r>
            <a:r>
              <a:rPr lang="zh-CN" altLang="en-US" dirty="0">
                <a:ea typeface="宋体" panose="02010600030101010101" pitchFamily="2" charset="-122"/>
              </a:rPr>
              <a:t>结构则采用定长指令，使用流水线的方式执行指令。这种结构大量利用寄存器间的操作，大大简化了处理器的结构，优化了</a:t>
            </a:r>
            <a:r>
              <a:rPr lang="en-US" altLang="zh-CN" dirty="0">
                <a:ea typeface="宋体" panose="02010600030101010101" pitchFamily="2" charset="-122"/>
              </a:rPr>
              <a:t>VLSI</a:t>
            </a:r>
            <a:r>
              <a:rPr lang="zh-CN" altLang="en-US" dirty="0">
                <a:ea typeface="宋体" panose="02010600030101010101" pitchFamily="2" charset="-122"/>
              </a:rPr>
              <a:t>器件的使用效率，同时功耗较低。与</a:t>
            </a:r>
            <a:r>
              <a:rPr lang="en-US" altLang="zh-CN" dirty="0">
                <a:ea typeface="宋体" panose="02010600030101010101" pitchFamily="2" charset="-122"/>
              </a:rPr>
              <a:t>CISC</a:t>
            </a:r>
            <a:r>
              <a:rPr lang="zh-CN" altLang="en-US" dirty="0">
                <a:ea typeface="宋体" panose="02010600030101010101" pitchFamily="2" charset="-122"/>
              </a:rPr>
              <a:t>处理器相比，</a:t>
            </a:r>
            <a:r>
              <a:rPr lang="en-US" altLang="zh-CN" dirty="0">
                <a:ea typeface="宋体" panose="02010600030101010101" pitchFamily="2" charset="-122"/>
              </a:rPr>
              <a:t>RISC</a:t>
            </a:r>
            <a:r>
              <a:rPr lang="zh-CN" altLang="en-US" dirty="0">
                <a:ea typeface="宋体" panose="02010600030101010101" pitchFamily="2" charset="-122"/>
              </a:rPr>
              <a:t>处理器的突出特点是只用硬件实现最常用的指令，其他指令通过微代码软件来模拟实现，通过简短的定长指令提高并行度。这样虽然硬件设计较简单，但处理器指令的逻辑设计反而复杂了。</a:t>
            </a:r>
          </a:p>
          <a:p>
            <a:pPr lvl="0" eaLnBrk="1" hangingPunct="1"/>
            <a:endParaRPr lang="zh-CN" altLang="en-US" dirty="0">
              <a:ea typeface="宋体" panose="02010600030101010101" pitchFamily="2" charset="-122"/>
            </a:endParaRPr>
          </a:p>
          <a:p>
            <a:pPr lvl="0" eaLnBrk="1" hangingPunct="1"/>
            <a:r>
              <a:rPr lang="en-US" altLang="zh-CN" dirty="0">
                <a:ea typeface="宋体" panose="02010600030101010101" pitchFamily="2" charset="-122"/>
              </a:rPr>
              <a:t>RISC</a:t>
            </a:r>
            <a:r>
              <a:rPr lang="zh-CN" altLang="en-US" dirty="0">
                <a:ea typeface="宋体" panose="02010600030101010101" pitchFamily="2" charset="-122"/>
              </a:rPr>
              <a:t>诞生之时恰逢</a:t>
            </a:r>
            <a:r>
              <a:rPr lang="en-US" altLang="zh-CN" dirty="0">
                <a:ea typeface="宋体" panose="02010600030101010101" pitchFamily="2" charset="-122"/>
              </a:rPr>
              <a:t>386</a:t>
            </a:r>
            <a:r>
              <a:rPr lang="zh-CN" altLang="en-US" dirty="0">
                <a:ea typeface="宋体" panose="02010600030101010101" pitchFamily="2" charset="-122"/>
              </a:rPr>
              <a:t>处理器取得了巨大的成功。在当时条件下，同样工艺水平的芯片，采用</a:t>
            </a:r>
            <a:r>
              <a:rPr lang="en-US" altLang="zh-CN" dirty="0">
                <a:ea typeface="宋体" panose="02010600030101010101" pitchFamily="2" charset="-122"/>
              </a:rPr>
              <a:t>RISC</a:t>
            </a:r>
            <a:r>
              <a:rPr lang="zh-CN" altLang="en-US" dirty="0">
                <a:ea typeface="宋体" panose="02010600030101010101" pitchFamily="2" charset="-122"/>
              </a:rPr>
              <a:t>架构的产品，其速度比</a:t>
            </a:r>
            <a:r>
              <a:rPr lang="en-US" altLang="zh-CN" dirty="0">
                <a:ea typeface="宋体" panose="02010600030101010101" pitchFamily="2" charset="-122"/>
              </a:rPr>
              <a:t>CISC</a:t>
            </a:r>
            <a:r>
              <a:rPr lang="zh-CN" altLang="en-US" dirty="0">
                <a:ea typeface="宋体" panose="02010600030101010101" pitchFamily="2" charset="-122"/>
              </a:rPr>
              <a:t>快</a:t>
            </a:r>
            <a:r>
              <a:rPr lang="en-US" altLang="zh-CN" dirty="0">
                <a:ea typeface="宋体" panose="02010600030101010101" pitchFamily="2" charset="-122"/>
              </a:rPr>
              <a:t>3</a:t>
            </a:r>
            <a:r>
              <a:rPr lang="zh-CN" altLang="en-US" dirty="0">
                <a:ea typeface="宋体" panose="02010600030101010101" pitchFamily="2" charset="-122"/>
              </a:rPr>
              <a:t>倍左右，这在</a:t>
            </a:r>
            <a:r>
              <a:rPr lang="en-US" altLang="zh-CN" dirty="0">
                <a:ea typeface="宋体" panose="02010600030101010101" pitchFamily="2" charset="-122"/>
              </a:rPr>
              <a:t>Intel</a:t>
            </a:r>
            <a:r>
              <a:rPr lang="zh-CN" altLang="en-US" dirty="0">
                <a:ea typeface="宋体" panose="02010600030101010101" pitchFamily="2" charset="-122"/>
              </a:rPr>
              <a:t>内部产生了很大的震动。最终诞生的 </a:t>
            </a:r>
            <a:r>
              <a:rPr lang="en-US" altLang="zh-CN" dirty="0">
                <a:ea typeface="宋体" panose="02010600030101010101" pitchFamily="2" charset="-122"/>
              </a:rPr>
              <a:t>486</a:t>
            </a:r>
            <a:r>
              <a:rPr lang="zh-CN" altLang="en-US" dirty="0">
                <a:ea typeface="宋体" panose="02010600030101010101" pitchFamily="2" charset="-122"/>
              </a:rPr>
              <a:t>处理器是第一个真正引入</a:t>
            </a:r>
            <a:r>
              <a:rPr lang="en-US" altLang="zh-CN" dirty="0">
                <a:ea typeface="宋体" panose="02010600030101010101" pitchFamily="2" charset="-122"/>
              </a:rPr>
              <a:t>RISC</a:t>
            </a:r>
            <a:r>
              <a:rPr lang="zh-CN" altLang="en-US" dirty="0">
                <a:ea typeface="宋体" panose="02010600030101010101" pitchFamily="2" charset="-122"/>
              </a:rPr>
              <a:t>技术的</a:t>
            </a:r>
            <a:r>
              <a:rPr lang="en-US" altLang="zh-CN" dirty="0">
                <a:ea typeface="宋体" panose="02010600030101010101" pitchFamily="2" charset="-122"/>
              </a:rPr>
              <a:t>X86</a:t>
            </a:r>
            <a:r>
              <a:rPr lang="zh-CN" altLang="en-US" dirty="0">
                <a:ea typeface="宋体" panose="02010600030101010101" pitchFamily="2" charset="-122"/>
              </a:rPr>
              <a:t>处理器。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65</a:t>
            </a:fld>
            <a:endParaRPr lang="zh-CN" altLang="en-US" sz="1200" dirty="0">
              <a:latin typeface="Arial" panose="020B0604020202020204" pitchFamily="34" charset="0"/>
              <a:ea typeface="宋体" panose="02010600030101010101" pitchFamily="2" charset="-122"/>
            </a:endParaRPr>
          </a:p>
        </p:txBody>
      </p:sp>
      <p:sp>
        <p:nvSpPr>
          <p:cNvPr id="113666" name="Rectangle 2"/>
          <p:cNvSpPr>
            <a:spLocks noGrp="1" noRot="1" noChangeAspect="1" noTextEdit="1"/>
          </p:cNvSpPr>
          <p:nvPr>
            <p:ph type="sldImg"/>
          </p:nvPr>
        </p:nvSpPr>
        <p:spPr/>
      </p:sp>
      <p:sp>
        <p:nvSpPr>
          <p:cNvPr id="113667" name="Rectangle 3"/>
          <p:cNvSpPr>
            <a:spLocks noGrp="1"/>
          </p:cNvSpPr>
          <p:nvPr>
            <p:ph type="body"/>
          </p:nvPr>
        </p:nvSpPr>
        <p:spPr/>
        <p:txBody>
          <a:bodyPr wrap="square" lIns="91440" tIns="45720" rIns="91440" bIns="45720" anchor="t" anchorCtr="0"/>
          <a:lstStyle/>
          <a:p>
            <a:pPr lvl="0" eaLnBrk="1" hangingPunct="1"/>
            <a:r>
              <a:rPr lang="zh-CN" altLang="en-US" dirty="0">
                <a:ea typeface="宋体" panose="02010600030101010101" pitchFamily="2" charset="-122"/>
              </a:rPr>
              <a:t>也存在问题，专门提高</a:t>
            </a:r>
            <a:r>
              <a:rPr lang="en-US" altLang="zh-CN" dirty="0">
                <a:ea typeface="宋体" panose="02010600030101010101" pitchFamily="2" charset="-122"/>
              </a:rPr>
              <a:t>SPEC</a:t>
            </a:r>
            <a:r>
              <a:rPr lang="zh-CN" altLang="en-US" dirty="0">
                <a:ea typeface="宋体" panose="02010600030101010101" pitchFamily="2" charset="-122"/>
              </a:rPr>
              <a:t>的速度</a:t>
            </a:r>
          </a:p>
          <a:p>
            <a:pPr lvl="0" eaLnBrk="1" hangingPunct="1"/>
            <a:r>
              <a:rPr lang="zh-CN" altLang="en-US" dirty="0">
                <a:ea typeface="宋体" panose="02010600030101010101" pitchFamily="2" charset="-122"/>
              </a:rPr>
              <a:t>参看张春元</a:t>
            </a:r>
            <a:r>
              <a:rPr lang="en-US" altLang="zh-CN" dirty="0">
                <a:ea typeface="宋体" panose="02010600030101010101" pitchFamily="2" charset="-122"/>
              </a:rPr>
              <a:t>PPT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67</a:t>
            </a:fld>
            <a:endParaRPr lang="zh-CN" altLang="en-US" sz="1200" dirty="0">
              <a:latin typeface="Arial" panose="020B0604020202020204" pitchFamily="34" charset="0"/>
              <a:ea typeface="宋体" panose="02010600030101010101" pitchFamily="2" charset="-122"/>
            </a:endParaRPr>
          </a:p>
        </p:txBody>
      </p:sp>
      <p:sp>
        <p:nvSpPr>
          <p:cNvPr id="116738" name="Rectangle 2"/>
          <p:cNvSpPr>
            <a:spLocks noGrp="1" noRot="1" noChangeAspect="1" noTextEdit="1"/>
          </p:cNvSpPr>
          <p:nvPr>
            <p:ph type="sldImg"/>
          </p:nvPr>
        </p:nvSpPr>
        <p:spPr/>
      </p:sp>
      <p:sp>
        <p:nvSpPr>
          <p:cNvPr id="116739" name="Rectangle 3"/>
          <p:cNvSpPr>
            <a:spLocks noGrp="1"/>
          </p:cNvSpPr>
          <p:nvPr>
            <p:ph type="body"/>
          </p:nvPr>
        </p:nvSpPr>
        <p:spPr/>
        <p:txBody>
          <a:bodyPr wrap="square" lIns="91440" tIns="45720" rIns="91440" bIns="45720" anchor="t" anchorCtr="0"/>
          <a:lstStyle/>
          <a:p>
            <a:pPr lvl="0" eaLnBrk="1" hangingPunct="1"/>
            <a:r>
              <a:rPr lang="zh-CN" altLang="en-US" dirty="0">
                <a:solidFill>
                  <a:schemeClr val="tx2"/>
                </a:solidFill>
                <a:ea typeface="宋体" panose="02010600030101010101" pitchFamily="2" charset="-122"/>
              </a:rPr>
              <a:t>这是计算机设计中最重要也最广泛采用的设计准则。使经常性事件的处理速度加快能明显提高整个系统的性能</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72</a:t>
            </a:fld>
            <a:endParaRPr lang="zh-CN" altLang="en-US" sz="1200" dirty="0">
              <a:latin typeface="Arial" panose="020B0604020202020204" pitchFamily="34" charset="0"/>
              <a:ea typeface="宋体" panose="02010600030101010101" pitchFamily="2" charset="-122"/>
            </a:endParaRPr>
          </a:p>
        </p:txBody>
      </p:sp>
      <p:sp>
        <p:nvSpPr>
          <p:cNvPr id="122882" name="Rectangle 2"/>
          <p:cNvSpPr>
            <a:spLocks noGrp="1" noRot="1" noChangeAspect="1" noTextEdit="1"/>
          </p:cNvSpPr>
          <p:nvPr>
            <p:ph type="sldImg"/>
          </p:nvPr>
        </p:nvSpPr>
        <p:spPr/>
      </p:sp>
      <p:sp>
        <p:nvSpPr>
          <p:cNvPr id="122883"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cache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81</a:t>
            </a:fld>
            <a:endParaRPr lang="zh-CN" altLang="en-US" sz="1200" dirty="0">
              <a:latin typeface="Arial" panose="020B0604020202020204" pitchFamily="34" charset="0"/>
              <a:ea typeface="宋体" panose="02010600030101010101" pitchFamily="2" charset="-122"/>
            </a:endParaRPr>
          </a:p>
        </p:txBody>
      </p:sp>
      <p:sp>
        <p:nvSpPr>
          <p:cNvPr id="133122" name="Rectangle 2"/>
          <p:cNvSpPr>
            <a:spLocks noGrp="1" noRot="1" noChangeAspect="1" noTextEdit="1"/>
          </p:cNvSpPr>
          <p:nvPr>
            <p:ph type="sldImg"/>
          </p:nvPr>
        </p:nvSpPr>
        <p:spPr/>
      </p:sp>
      <p:sp>
        <p:nvSpPr>
          <p:cNvPr id="133123"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89</a:t>
            </a:fld>
            <a:endParaRPr lang="zh-CN" altLang="en-US" sz="1200" dirty="0">
              <a:latin typeface="Arial" panose="020B0604020202020204" pitchFamily="34" charset="0"/>
              <a:ea typeface="宋体" panose="02010600030101010101" pitchFamily="2" charset="-122"/>
            </a:endParaRPr>
          </a:p>
        </p:txBody>
      </p:sp>
      <p:sp>
        <p:nvSpPr>
          <p:cNvPr id="142338" name="Rectangle 2"/>
          <p:cNvSpPr>
            <a:spLocks noGrp="1" noRot="1" noChangeAspect="1" noTextEdit="1"/>
          </p:cNvSpPr>
          <p:nvPr>
            <p:ph type="sldImg"/>
          </p:nvPr>
        </p:nvSpPr>
        <p:spPr/>
      </p:sp>
      <p:sp>
        <p:nvSpPr>
          <p:cNvPr id="142339" name="Rectangle 3"/>
          <p:cNvSpPr>
            <a:spLocks noGrp="1"/>
          </p:cNvSpPr>
          <p:nvPr>
            <p:ph type="body"/>
          </p:nvPr>
        </p:nvSpPr>
        <p:spPr/>
        <p:txBody>
          <a:bodyPr wrap="square" lIns="91440" tIns="45720" rIns="91440" bIns="45720" anchor="t" anchorCtr="0"/>
          <a:lstStyle/>
          <a:p>
            <a:pPr lvl="0" eaLnBrk="1" hangingPunct="1"/>
            <a:r>
              <a:rPr lang="zh-CN" altLang="en-US" b="1" dirty="0">
                <a:latin typeface="楷体_GB2312" pitchFamily="49" charset="-122"/>
                <a:ea typeface="楷体_GB2312" pitchFamily="49" charset="-122"/>
              </a:rPr>
              <a:t>存储瓶颈等问题是冯的架构问题</a:t>
            </a:r>
            <a:endParaRPr lang="zh-CN" altLang="en-US" dirty="0">
              <a:ea typeface="宋体" panose="02010600030101010101" pitchFamily="2" charset="-122"/>
            </a:endParaRPr>
          </a:p>
          <a:p>
            <a:pPr lvl="0" eaLnBrk="1" hangingPunct="1"/>
            <a:r>
              <a:rPr lang="zh-CN" altLang="en-US" dirty="0">
                <a:ea typeface="宋体" panose="02010600030101010101" pitchFamily="2" charset="-122"/>
              </a:rPr>
              <a:t>根源是人们认识表达的过程（不断反复逐步深化）和计算机的实现过程（顺序执行）之间存在的鸿沟</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90</a:t>
            </a:fld>
            <a:endParaRPr lang="zh-CN" altLang="en-US" sz="1200" dirty="0">
              <a:latin typeface="Arial" panose="020B0604020202020204" pitchFamily="34" charset="0"/>
              <a:ea typeface="宋体" panose="02010600030101010101" pitchFamily="2" charset="-122"/>
            </a:endParaRPr>
          </a:p>
        </p:txBody>
      </p:sp>
      <p:sp>
        <p:nvSpPr>
          <p:cNvPr id="144386" name="Rectangle 2"/>
          <p:cNvSpPr>
            <a:spLocks noGrp="1" noRot="1" noChangeAspect="1" noTextEdit="1"/>
          </p:cNvSpPr>
          <p:nvPr>
            <p:ph type="sldImg"/>
          </p:nvPr>
        </p:nvSpPr>
        <p:spPr/>
      </p:sp>
      <p:sp>
        <p:nvSpPr>
          <p:cNvPr id="144387" name="Rectangle 3"/>
          <p:cNvSpPr>
            <a:spLocks noGrp="1"/>
          </p:cNvSpPr>
          <p:nvPr>
            <p:ph type="body"/>
          </p:nvPr>
        </p:nvSpPr>
        <p:spPr/>
        <p:txBody>
          <a:bodyPr wrap="square" lIns="91440" tIns="45720" rIns="91440" bIns="45720" anchor="t" anchorCtr="0"/>
          <a:lstStyle/>
          <a:p>
            <a:pPr lvl="0" eaLnBrk="1" hangingPunct="1"/>
            <a:r>
              <a:rPr lang="zh-CN" altLang="en-US" dirty="0">
                <a:ea typeface="宋体" panose="02010600030101010101" pitchFamily="2" charset="-122"/>
              </a:rPr>
              <a:t>成本决定，软件开发费用越来越多，稳定最重要，调试难</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91</a:t>
            </a:fld>
            <a:endParaRPr lang="zh-CN" altLang="en-US" sz="1200" dirty="0">
              <a:latin typeface="Arial" panose="020B0604020202020204" pitchFamily="34" charset="0"/>
              <a:ea typeface="宋体" panose="02010600030101010101" pitchFamily="2" charset="-122"/>
            </a:endParaRPr>
          </a:p>
        </p:txBody>
      </p:sp>
      <p:sp>
        <p:nvSpPr>
          <p:cNvPr id="146434" name="Rectangle 2"/>
          <p:cNvSpPr>
            <a:spLocks noGrp="1" noRot="1" noChangeAspect="1" noTextEdit="1"/>
          </p:cNvSpPr>
          <p:nvPr>
            <p:ph type="sldImg"/>
          </p:nvPr>
        </p:nvSpPr>
        <p:spPr/>
      </p:sp>
      <p:sp>
        <p:nvSpPr>
          <p:cNvPr id="146435"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Goto</a:t>
            </a:r>
          </a:p>
          <a:p>
            <a:pPr lvl="0" eaLnBrk="1" hangingPunct="1"/>
            <a:r>
              <a:rPr lang="en-US" altLang="zh-CN" dirty="0">
                <a:ea typeface="宋体" panose="02010600030101010101" pitchFamily="2" charset="-122"/>
              </a:rPr>
              <a:t>Java</a:t>
            </a:r>
            <a:r>
              <a:rPr lang="zh-CN" altLang="en-US" dirty="0">
                <a:ea typeface="宋体" panose="02010600030101010101" pitchFamily="2" charset="-122"/>
              </a:rPr>
              <a:t>有重要的进展，科学计算仍然用</a:t>
            </a:r>
            <a:r>
              <a:rPr lang="en-US" altLang="zh-CN" dirty="0">
                <a:ea typeface="宋体" panose="02010600030101010101" pitchFamily="2" charset="-122"/>
              </a:rPr>
              <a:t>Fortran</a:t>
            </a:r>
            <a:r>
              <a:rPr lang="zh-CN" altLang="en-US" dirty="0">
                <a:ea typeface="宋体" panose="02010600030101010101" pitchFamily="2" charset="-122"/>
              </a:rPr>
              <a:t>，航空售票系统的主机软件就是购买国外的产品，就用</a:t>
            </a:r>
            <a:r>
              <a:rPr lang="en-US" altLang="zh-CN" dirty="0">
                <a:ea typeface="宋体" panose="02010600030101010101" pitchFamily="2" charset="-122"/>
              </a:rPr>
              <a:t>Fortran</a:t>
            </a:r>
            <a:r>
              <a:rPr lang="zh-CN" altLang="en-US" dirty="0">
                <a:ea typeface="宋体" panose="02010600030101010101" pitchFamily="2" charset="-122"/>
              </a:rPr>
              <a:t>编写的</a:t>
            </a:r>
            <a:r>
              <a:rPr lang="en-US" altLang="zh-CN" dirty="0">
                <a:ea typeface="宋体" panose="02010600030101010101" pitchFamily="2" charset="-122"/>
              </a:rPr>
              <a:t>.</a:t>
            </a:r>
            <a:r>
              <a:rPr lang="zh-CN" altLang="en-US" dirty="0">
                <a:ea typeface="宋体" panose="02010600030101010101" pitchFamily="2" charset="-122"/>
              </a:rPr>
              <a:t>并行语言程序设计</a:t>
            </a:r>
          </a:p>
          <a:p>
            <a:pPr lvl="0" eaLnBrk="1" hangingPunct="1"/>
            <a:r>
              <a:rPr lang="zh-CN" altLang="en-US" dirty="0">
                <a:ea typeface="宋体" panose="02010600030101010101" pitchFamily="2" charset="-122"/>
              </a:rPr>
              <a:t>想要做到软件移植性，就是不愿意舍弃老的软件产品</a:t>
            </a:r>
          </a:p>
          <a:p>
            <a:pPr lvl="0" eaLnBrk="1" hangingPunct="1"/>
            <a:r>
              <a:rPr lang="zh-CN" altLang="en-US" dirty="0">
                <a:ea typeface="宋体" panose="02010600030101010101" pitchFamily="2" charset="-122"/>
              </a:rPr>
              <a:t>为了提高运行速度，使用方言</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92</a:t>
            </a:fld>
            <a:endParaRPr lang="zh-CN" altLang="en-US" sz="1200" dirty="0">
              <a:latin typeface="Arial" panose="020B0604020202020204" pitchFamily="34" charset="0"/>
              <a:ea typeface="宋体" panose="02010600030101010101" pitchFamily="2" charset="-122"/>
            </a:endParaRPr>
          </a:p>
        </p:txBody>
      </p:sp>
      <p:sp>
        <p:nvSpPr>
          <p:cNvPr id="148482" name="Rectangle 2"/>
          <p:cNvSpPr>
            <a:spLocks noGrp="1" noRot="1" noChangeAspect="1" noTextEdit="1"/>
          </p:cNvSpPr>
          <p:nvPr>
            <p:ph type="sldImg"/>
          </p:nvPr>
        </p:nvSpPr>
        <p:spPr/>
      </p:sp>
      <p:sp>
        <p:nvSpPr>
          <p:cNvPr id="148483"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Ibm 360 amdahl</a:t>
            </a:r>
            <a:r>
              <a:rPr lang="zh-CN" altLang="en-US" dirty="0">
                <a:ea typeface="宋体" panose="02010600030101010101" pitchFamily="2" charset="-122"/>
              </a:rPr>
              <a:t>提出系列机</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97</a:t>
            </a:fld>
            <a:endParaRPr lang="zh-CN" altLang="en-US" sz="1200" dirty="0">
              <a:latin typeface="Arial" panose="020B0604020202020204" pitchFamily="34" charset="0"/>
              <a:ea typeface="宋体" panose="02010600030101010101" pitchFamily="2" charset="-122"/>
            </a:endParaRPr>
          </a:p>
        </p:txBody>
      </p:sp>
      <p:sp>
        <p:nvSpPr>
          <p:cNvPr id="154626" name="Rectangle 2"/>
          <p:cNvSpPr>
            <a:spLocks noGrp="1" noRot="1" noChangeAspect="1" noTextEdit="1"/>
          </p:cNvSpPr>
          <p:nvPr>
            <p:ph type="sldImg"/>
          </p:nvPr>
        </p:nvSpPr>
        <p:spPr/>
      </p:sp>
      <p:sp>
        <p:nvSpPr>
          <p:cNvPr id="154627"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100</a:t>
            </a:fld>
            <a:endParaRPr lang="zh-CN" altLang="en-US" sz="1200" dirty="0">
              <a:latin typeface="Arial" panose="020B0604020202020204" pitchFamily="34" charset="0"/>
              <a:ea typeface="宋体" panose="02010600030101010101" pitchFamily="2" charset="-122"/>
            </a:endParaRPr>
          </a:p>
        </p:txBody>
      </p:sp>
      <p:sp>
        <p:nvSpPr>
          <p:cNvPr id="158722" name="Rectangle 2"/>
          <p:cNvSpPr>
            <a:spLocks noGrp="1" noRot="1" noChangeAspect="1" noTextEdit="1"/>
          </p:cNvSpPr>
          <p:nvPr>
            <p:ph type="sldImg"/>
          </p:nvPr>
        </p:nvSpPr>
        <p:spPr/>
      </p:sp>
      <p:sp>
        <p:nvSpPr>
          <p:cNvPr id="158723" name="Rectangle 3"/>
          <p:cNvSpPr>
            <a:spLocks noGrp="1"/>
          </p:cNvSpPr>
          <p:nvPr>
            <p:ph type="body"/>
          </p:nvPr>
        </p:nvSpPr>
        <p:spPr/>
        <p:txBody>
          <a:bodyPr wrap="square" lIns="91440" tIns="45720" rIns="91440" bIns="45720" anchor="t" anchorCtr="0"/>
          <a:lstStyle/>
          <a:p>
            <a:pPr lvl="0" eaLnBrk="1" hangingPunct="1"/>
            <a:r>
              <a:rPr lang="zh-CN" altLang="en-US" sz="1000" dirty="0">
                <a:ea typeface="宋体" panose="02010600030101010101" pitchFamily="2" charset="-122"/>
              </a:rPr>
              <a:t>玩老版本的游戏，会出现问题，兼容性的问题</a:t>
            </a:r>
          </a:p>
          <a:p>
            <a:pPr lvl="0" eaLnBrk="1" hangingPunct="1"/>
            <a:endParaRPr lang="zh-CN" altLang="en-US" sz="1000" dirty="0">
              <a:ea typeface="宋体" panose="02010600030101010101" pitchFamily="2" charset="-122"/>
            </a:endParaRPr>
          </a:p>
          <a:p>
            <a:pPr lvl="0" eaLnBrk="1" hangingPunct="1"/>
            <a:r>
              <a:rPr lang="zh-CN" altLang="en-US" sz="1000" dirty="0">
                <a:ea typeface="宋体" panose="02010600030101010101" pitchFamily="2" charset="-122"/>
              </a:rPr>
              <a:t> </a:t>
            </a:r>
            <a:r>
              <a:rPr lang="en-US" altLang="zh-CN" sz="1000" dirty="0">
                <a:ea typeface="宋体" panose="02010600030101010101" pitchFamily="2" charset="-122"/>
              </a:rPr>
              <a:t>6. Intel i820(Camino)</a:t>
            </a:r>
            <a:r>
              <a:rPr lang="zh-CN" altLang="en-US" sz="1000" dirty="0">
                <a:ea typeface="宋体" panose="02010600030101010101" pitchFamily="2" charset="-122"/>
              </a:rPr>
              <a:t>芯片组</a:t>
            </a:r>
            <a:r>
              <a:rPr lang="en-US" altLang="zh-CN" sz="1000" dirty="0">
                <a:ea typeface="宋体" panose="02010600030101010101" pitchFamily="2" charset="-122"/>
              </a:rPr>
              <a:t>/MTH</a:t>
            </a:r>
            <a:r>
              <a:rPr lang="zh-CN" altLang="en-US" sz="1000" dirty="0">
                <a:ea typeface="宋体" panose="02010600030101010101" pitchFamily="2" charset="-122"/>
              </a:rPr>
              <a:t>芯片 </a:t>
            </a:r>
          </a:p>
          <a:p>
            <a:pPr lvl="0" eaLnBrk="1" hangingPunct="1"/>
            <a:endParaRPr lang="zh-CN" altLang="en-US" sz="1000" dirty="0">
              <a:ea typeface="宋体" panose="02010600030101010101" pitchFamily="2" charset="-122"/>
            </a:endParaRPr>
          </a:p>
          <a:p>
            <a:pPr lvl="0" eaLnBrk="1" hangingPunct="1"/>
            <a:endParaRPr lang="zh-CN" altLang="en-US" sz="1000" dirty="0">
              <a:ea typeface="宋体" panose="02010600030101010101" pitchFamily="2" charset="-122"/>
            </a:endParaRPr>
          </a:p>
          <a:p>
            <a:pPr lvl="0" eaLnBrk="1" hangingPunct="1"/>
            <a:r>
              <a:rPr lang="zh-CN" altLang="en-US" sz="1000" dirty="0">
                <a:ea typeface="宋体" panose="02010600030101010101" pitchFamily="2" charset="-122"/>
              </a:rPr>
              <a:t>　　从纯技术角度来看</a:t>
            </a:r>
            <a:r>
              <a:rPr lang="en-US" altLang="zh-CN" sz="1000" dirty="0">
                <a:ea typeface="宋体" panose="02010600030101010101" pitchFamily="2" charset="-122"/>
              </a:rPr>
              <a:t>i820</a:t>
            </a:r>
            <a:r>
              <a:rPr lang="zh-CN" altLang="en-US" sz="1000" dirty="0">
                <a:ea typeface="宋体" panose="02010600030101010101" pitchFamily="2" charset="-122"/>
              </a:rPr>
              <a:t>无疑是非常先进的，它不但能支持</a:t>
            </a:r>
            <a:r>
              <a:rPr lang="en-US" altLang="zh-CN" sz="1000" dirty="0">
                <a:ea typeface="宋体" panose="02010600030101010101" pitchFamily="2" charset="-122"/>
              </a:rPr>
              <a:t>AGP 4X, DMA 66</a:t>
            </a:r>
            <a:r>
              <a:rPr lang="zh-CN" altLang="en-US" sz="1000" dirty="0">
                <a:ea typeface="宋体" panose="02010600030101010101" pitchFamily="2" charset="-122"/>
              </a:rPr>
              <a:t>，</a:t>
            </a:r>
            <a:r>
              <a:rPr lang="en-US" altLang="zh-CN" sz="1000" dirty="0">
                <a:ea typeface="宋体" panose="02010600030101010101" pitchFamily="2" charset="-122"/>
              </a:rPr>
              <a:t>133MHz FSB</a:t>
            </a:r>
            <a:r>
              <a:rPr lang="zh-CN" altLang="en-US" sz="1000" dirty="0">
                <a:ea typeface="宋体" panose="02010600030101010101" pitchFamily="2" charset="-122"/>
              </a:rPr>
              <a:t>等这些当时很先进的功能，同时它也是</a:t>
            </a:r>
            <a:r>
              <a:rPr lang="en-US" altLang="zh-CN" sz="1000" dirty="0">
                <a:ea typeface="宋体" panose="02010600030101010101" pitchFamily="2" charset="-122"/>
              </a:rPr>
              <a:t>Intel</a:t>
            </a:r>
            <a:r>
              <a:rPr lang="zh-CN" altLang="en-US" sz="1000" dirty="0">
                <a:ea typeface="宋体" panose="02010600030101010101" pitchFamily="2" charset="-122"/>
              </a:rPr>
              <a:t>首颗支持</a:t>
            </a:r>
            <a:r>
              <a:rPr lang="en-US" altLang="zh-CN" sz="1000" dirty="0">
                <a:ea typeface="宋体" panose="02010600030101010101" pitchFamily="2" charset="-122"/>
              </a:rPr>
              <a:t>Rambus RDRAM</a:t>
            </a:r>
            <a:r>
              <a:rPr lang="zh-CN" altLang="en-US" sz="1000" dirty="0">
                <a:ea typeface="宋体" panose="02010600030101010101" pitchFamily="2" charset="-122"/>
              </a:rPr>
              <a:t>的芯片组，不过问题也就出在了</a:t>
            </a:r>
            <a:r>
              <a:rPr lang="en-US" altLang="zh-CN" sz="1000" dirty="0">
                <a:ea typeface="宋体" panose="02010600030101010101" pitchFamily="2" charset="-122"/>
              </a:rPr>
              <a:t>RDRAM</a:t>
            </a:r>
            <a:r>
              <a:rPr lang="zh-CN" altLang="en-US" sz="1000" dirty="0">
                <a:ea typeface="宋体" panose="02010600030101010101" pitchFamily="2" charset="-122"/>
              </a:rPr>
              <a:t>上。</a:t>
            </a:r>
          </a:p>
          <a:p>
            <a:pPr lvl="0" eaLnBrk="1" hangingPunct="1"/>
            <a:r>
              <a:rPr lang="zh-CN" altLang="en-US" sz="1000" dirty="0">
                <a:ea typeface="宋体" panose="02010600030101010101" pitchFamily="2" charset="-122"/>
              </a:rPr>
              <a:t>　　虽然</a:t>
            </a:r>
            <a:r>
              <a:rPr lang="en-US" altLang="zh-CN" sz="1000" dirty="0">
                <a:ea typeface="宋体" panose="02010600030101010101" pitchFamily="2" charset="-122"/>
              </a:rPr>
              <a:t>PIII (Coppermine) + i820 + RDRAM</a:t>
            </a:r>
            <a:r>
              <a:rPr lang="zh-CN" altLang="en-US" sz="1000" dirty="0">
                <a:ea typeface="宋体" panose="02010600030101010101" pitchFamily="2" charset="-122"/>
              </a:rPr>
              <a:t>的表现确实高出其它系统一筹，但毕竟不是人人都买得起昂贵的</a:t>
            </a:r>
            <a:r>
              <a:rPr lang="en-US" altLang="zh-CN" sz="1000" dirty="0">
                <a:ea typeface="宋体" panose="02010600030101010101" pitchFamily="2" charset="-122"/>
              </a:rPr>
              <a:t>RDRAM</a:t>
            </a:r>
            <a:r>
              <a:rPr lang="zh-CN" altLang="en-US" sz="1000" dirty="0">
                <a:ea typeface="宋体" panose="02010600030101010101" pitchFamily="2" charset="-122"/>
              </a:rPr>
              <a:t>，恰巧当时正好是</a:t>
            </a:r>
            <a:r>
              <a:rPr lang="en-US" altLang="zh-CN" sz="1000" dirty="0">
                <a:ea typeface="宋体" panose="02010600030101010101" pitchFamily="2" charset="-122"/>
              </a:rPr>
              <a:t>VIA</a:t>
            </a:r>
            <a:r>
              <a:rPr lang="zh-CN" altLang="en-US" sz="1000" dirty="0">
                <a:ea typeface="宋体" panose="02010600030101010101" pitchFamily="2" charset="-122"/>
              </a:rPr>
              <a:t>主推</a:t>
            </a:r>
            <a:r>
              <a:rPr lang="en-US" altLang="zh-CN" sz="1000" dirty="0">
                <a:ea typeface="宋体" panose="02010600030101010101" pitchFamily="2" charset="-122"/>
              </a:rPr>
              <a:t>PC133</a:t>
            </a:r>
            <a:r>
              <a:rPr lang="zh-CN" altLang="en-US" sz="1000" dirty="0">
                <a:ea typeface="宋体" panose="02010600030101010101" pitchFamily="2" charset="-122"/>
              </a:rPr>
              <a:t>标准的时候，虽然</a:t>
            </a:r>
            <a:r>
              <a:rPr lang="en-US" altLang="zh-CN" sz="1000" dirty="0">
                <a:ea typeface="宋体" panose="02010600030101010101" pitchFamily="2" charset="-122"/>
              </a:rPr>
              <a:t>Intel</a:t>
            </a:r>
            <a:r>
              <a:rPr lang="zh-CN" altLang="en-US" sz="1000" dirty="0">
                <a:ea typeface="宋体" panose="02010600030101010101" pitchFamily="2" charset="-122"/>
              </a:rPr>
              <a:t>并不乐意支持</a:t>
            </a:r>
            <a:r>
              <a:rPr lang="en-US" altLang="zh-CN" sz="1000" dirty="0">
                <a:ea typeface="宋体" panose="02010600030101010101" pitchFamily="2" charset="-122"/>
              </a:rPr>
              <a:t>PC133 SDRAM</a:t>
            </a:r>
            <a:r>
              <a:rPr lang="zh-CN" altLang="en-US" sz="1000" dirty="0">
                <a:ea typeface="宋体" panose="02010600030101010101" pitchFamily="2" charset="-122"/>
              </a:rPr>
              <a:t>，不过总不能眼看着市场被</a:t>
            </a:r>
            <a:r>
              <a:rPr lang="en-US" altLang="zh-CN" sz="1000" dirty="0">
                <a:ea typeface="宋体" panose="02010600030101010101" pitchFamily="2" charset="-122"/>
              </a:rPr>
              <a:t>VIA</a:t>
            </a:r>
            <a:r>
              <a:rPr lang="zh-CN" altLang="en-US" sz="1000" dirty="0">
                <a:ea typeface="宋体" panose="02010600030101010101" pitchFamily="2" charset="-122"/>
              </a:rPr>
              <a:t>抢占；但或许是出于节省研发费用的考虑，</a:t>
            </a:r>
            <a:r>
              <a:rPr lang="en-US" altLang="zh-CN" sz="1000" dirty="0">
                <a:ea typeface="宋体" panose="02010600030101010101" pitchFamily="2" charset="-122"/>
              </a:rPr>
              <a:t>Intel</a:t>
            </a:r>
            <a:r>
              <a:rPr lang="zh-CN" altLang="en-US" sz="1000" dirty="0">
                <a:ea typeface="宋体" panose="02010600030101010101" pitchFamily="2" charset="-122"/>
              </a:rPr>
              <a:t>并没有重新设计一款专门支持</a:t>
            </a:r>
            <a:r>
              <a:rPr lang="en-US" altLang="zh-CN" sz="1000" dirty="0">
                <a:ea typeface="宋体" panose="02010600030101010101" pitchFamily="2" charset="-122"/>
              </a:rPr>
              <a:t>PC133 SDRAM</a:t>
            </a:r>
            <a:r>
              <a:rPr lang="zh-CN" altLang="en-US" sz="1000" dirty="0">
                <a:ea typeface="宋体" panose="02010600030101010101" pitchFamily="2" charset="-122"/>
              </a:rPr>
              <a:t>的芯片组，而是推出了一个名为</a:t>
            </a:r>
            <a:r>
              <a:rPr lang="en-US" altLang="zh-CN" sz="1000" dirty="0">
                <a:ea typeface="宋体" panose="02010600030101010101" pitchFamily="2" charset="-122"/>
              </a:rPr>
              <a:t>MTH</a:t>
            </a:r>
            <a:r>
              <a:rPr lang="zh-CN" altLang="en-US" sz="1000" dirty="0">
                <a:ea typeface="宋体" panose="02010600030101010101" pitchFamily="2" charset="-122"/>
              </a:rPr>
              <a:t>的控制芯片，通过该芯片就可以使</a:t>
            </a:r>
            <a:r>
              <a:rPr lang="en-US" altLang="zh-CN" sz="1000" dirty="0">
                <a:ea typeface="宋体" panose="02010600030101010101" pitchFamily="2" charset="-122"/>
              </a:rPr>
              <a:t>i820</a:t>
            </a:r>
            <a:r>
              <a:rPr lang="zh-CN" altLang="en-US" sz="1000" dirty="0">
                <a:ea typeface="宋体" panose="02010600030101010101" pitchFamily="2" charset="-122"/>
              </a:rPr>
              <a:t>支持</a:t>
            </a:r>
            <a:r>
              <a:rPr lang="en-US" altLang="zh-CN" sz="1000" dirty="0">
                <a:ea typeface="宋体" panose="02010600030101010101" pitchFamily="2" charset="-122"/>
              </a:rPr>
              <a:t>PC133 SDRAM</a:t>
            </a:r>
            <a:r>
              <a:rPr lang="zh-CN" altLang="en-US" sz="1000" dirty="0">
                <a:ea typeface="宋体" panose="02010600030101010101" pitchFamily="2" charset="-122"/>
              </a:rPr>
              <a:t>，但后来便发生了众所周知的</a:t>
            </a:r>
            <a:r>
              <a:rPr lang="en-US" altLang="zh-CN" sz="1000" dirty="0">
                <a:ea typeface="宋体" panose="02010600030101010101" pitchFamily="2" charset="-122"/>
              </a:rPr>
              <a:t>MTH</a:t>
            </a:r>
            <a:r>
              <a:rPr lang="zh-CN" altLang="en-US" sz="1000" dirty="0">
                <a:ea typeface="宋体" panose="02010600030101010101" pitchFamily="2" charset="-122"/>
              </a:rPr>
              <a:t>兼容性问题，迫使</a:t>
            </a:r>
            <a:r>
              <a:rPr lang="en-US" altLang="zh-CN" sz="1000" dirty="0">
                <a:ea typeface="宋体" panose="02010600030101010101" pitchFamily="2" charset="-122"/>
              </a:rPr>
              <a:t>Intel</a:t>
            </a:r>
            <a:r>
              <a:rPr lang="zh-CN" altLang="en-US" sz="1000" dirty="0">
                <a:ea typeface="宋体" panose="02010600030101010101" pitchFamily="2" charset="-122"/>
              </a:rPr>
              <a:t>最后不得不全部回收了所有</a:t>
            </a:r>
            <a:r>
              <a:rPr lang="en-US" altLang="zh-CN" sz="1000" dirty="0">
                <a:ea typeface="宋体" panose="02010600030101010101" pitchFamily="2" charset="-122"/>
              </a:rPr>
              <a:t>i820</a:t>
            </a:r>
            <a:r>
              <a:rPr lang="zh-CN" altLang="en-US" sz="1000" dirty="0">
                <a:ea typeface="宋体" panose="02010600030101010101" pitchFamily="2" charset="-122"/>
              </a:rPr>
              <a:t>芯片组主板</a:t>
            </a:r>
          </a:p>
          <a:p>
            <a:pPr lvl="0" eaLnBrk="1" hangingPunct="1"/>
            <a:endParaRPr lang="zh-CN" altLang="en-US" sz="1000" dirty="0">
              <a:ea typeface="宋体" panose="02010600030101010101" pitchFamily="2" charset="-122"/>
            </a:endParaRPr>
          </a:p>
          <a:p>
            <a:pPr lvl="0" eaLnBrk="1" hangingPunct="1"/>
            <a:r>
              <a:rPr lang="zh-CN" altLang="en-US" sz="1000" dirty="0">
                <a:ea typeface="宋体" panose="02010600030101010101" pitchFamily="2" charset="-122"/>
              </a:rPr>
              <a:t>该系列较早期的处理器名称是以数字来表示，并以“</a:t>
            </a:r>
            <a:r>
              <a:rPr lang="en-US" altLang="zh-CN" sz="1000" dirty="0">
                <a:ea typeface="宋体" panose="02010600030101010101" pitchFamily="2" charset="-122"/>
              </a:rPr>
              <a:t>86”</a:t>
            </a:r>
            <a:r>
              <a:rPr lang="zh-CN" altLang="en-US" sz="1000" dirty="0">
                <a:ea typeface="宋体" panose="02010600030101010101" pitchFamily="2" charset="-122"/>
              </a:rPr>
              <a:t>作为结尾，包括</a:t>
            </a:r>
            <a:r>
              <a:rPr lang="en-US" altLang="zh-CN" sz="1000" dirty="0">
                <a:ea typeface="宋体" panose="02010600030101010101" pitchFamily="2" charset="-122"/>
                <a:hlinkClick r:id="rId3" tooltip="Intel 8086"/>
              </a:rPr>
              <a:t>Intel 8086</a:t>
            </a:r>
            <a:r>
              <a:rPr lang="zh-CN" altLang="en-US" sz="1000" dirty="0">
                <a:ea typeface="宋体" panose="02010600030101010101" pitchFamily="2" charset="-122"/>
              </a:rPr>
              <a:t>、</a:t>
            </a:r>
            <a:r>
              <a:rPr lang="en-US" altLang="zh-CN" sz="1000" dirty="0">
                <a:ea typeface="宋体" panose="02010600030101010101" pitchFamily="2" charset="-122"/>
                <a:hlinkClick r:id="rId4" tooltip="80186"/>
              </a:rPr>
              <a:t>80186</a:t>
            </a:r>
            <a:r>
              <a:rPr lang="zh-CN" altLang="en-US" sz="1000" dirty="0">
                <a:ea typeface="宋体" panose="02010600030101010101" pitchFamily="2" charset="-122"/>
              </a:rPr>
              <a:t>、</a:t>
            </a:r>
            <a:r>
              <a:rPr lang="en-US" altLang="zh-CN" sz="1000" dirty="0">
                <a:ea typeface="宋体" panose="02010600030101010101" pitchFamily="2" charset="-122"/>
                <a:hlinkClick r:id="rId5" tooltip="80286"/>
              </a:rPr>
              <a:t>80286</a:t>
            </a:r>
            <a:r>
              <a:rPr lang="zh-CN" altLang="en-US" sz="1000" dirty="0">
                <a:ea typeface="宋体" panose="02010600030101010101" pitchFamily="2" charset="-122"/>
              </a:rPr>
              <a:t>、</a:t>
            </a:r>
            <a:r>
              <a:rPr lang="en-US" altLang="zh-CN" sz="1000" dirty="0">
                <a:ea typeface="宋体" panose="02010600030101010101" pitchFamily="2" charset="-122"/>
                <a:hlinkClick r:id="rId6" tooltip="80386"/>
              </a:rPr>
              <a:t>80386</a:t>
            </a:r>
            <a:r>
              <a:rPr lang="zh-CN" altLang="en-US" sz="1000" dirty="0">
                <a:ea typeface="宋体" panose="02010600030101010101" pitchFamily="2" charset="-122"/>
              </a:rPr>
              <a:t>以及</a:t>
            </a:r>
            <a:r>
              <a:rPr lang="en-US" altLang="zh-CN" sz="1000" dirty="0">
                <a:ea typeface="宋体" panose="02010600030101010101" pitchFamily="2" charset="-122"/>
                <a:hlinkClick r:id="rId7" tooltip="80486"/>
              </a:rPr>
              <a:t>80486</a:t>
            </a:r>
            <a:r>
              <a:rPr lang="zh-CN" altLang="en-US" sz="1000" dirty="0">
                <a:ea typeface="宋体" panose="02010600030101010101" pitchFamily="2" charset="-122"/>
              </a:rPr>
              <a:t>，因此其架构被称为“</a:t>
            </a:r>
            <a:r>
              <a:rPr lang="en-US" altLang="zh-CN" sz="1000" dirty="0">
                <a:ea typeface="宋体" panose="02010600030101010101" pitchFamily="2" charset="-122"/>
              </a:rPr>
              <a:t>x86”</a:t>
            </a:r>
            <a:r>
              <a:rPr lang="zh-CN" altLang="en-US" sz="1000" dirty="0">
                <a:ea typeface="宋体" panose="02010600030101010101" pitchFamily="2" charset="-122"/>
              </a:rPr>
              <a:t>。由于数字并不能作为注册商标，因此</a:t>
            </a:r>
            <a:r>
              <a:rPr lang="en-US" altLang="zh-CN" sz="1000" dirty="0">
                <a:ea typeface="宋体" panose="02010600030101010101" pitchFamily="2" charset="-122"/>
              </a:rPr>
              <a:t>Intel</a:t>
            </a:r>
            <a:r>
              <a:rPr lang="zh-CN" altLang="en-US" sz="1000" dirty="0">
                <a:ea typeface="宋体" panose="02010600030101010101" pitchFamily="2" charset="-122"/>
              </a:rPr>
              <a:t>及其竞争者均在新一代处理器使用可注册的名称，如</a:t>
            </a:r>
            <a:r>
              <a:rPr lang="en-US" altLang="zh-CN" sz="1000" dirty="0">
                <a:ea typeface="宋体" panose="02010600030101010101" pitchFamily="2" charset="-122"/>
                <a:hlinkClick r:id="rId8" tooltip="Pentium"/>
              </a:rPr>
              <a:t>Pentium</a:t>
            </a:r>
            <a:r>
              <a:rPr lang="zh-CN" altLang="en-US" sz="1000" dirty="0">
                <a:ea typeface="宋体" panose="02010600030101010101" pitchFamily="2" charset="-122"/>
              </a:rPr>
              <a:t>。现时</a:t>
            </a:r>
            <a:r>
              <a:rPr lang="en-US" altLang="zh-CN" sz="1000" dirty="0">
                <a:ea typeface="宋体" panose="02010600030101010101" pitchFamily="2" charset="-122"/>
              </a:rPr>
              <a:t>Intel</a:t>
            </a:r>
            <a:r>
              <a:rPr lang="zh-CN" altLang="en-US" sz="1000" dirty="0">
                <a:ea typeface="宋体" panose="02010600030101010101" pitchFamily="2" charset="-122"/>
              </a:rPr>
              <a:t>把</a:t>
            </a:r>
            <a:r>
              <a:rPr lang="en-US" altLang="zh-CN" sz="1000" dirty="0">
                <a:ea typeface="宋体" panose="02010600030101010101" pitchFamily="2" charset="-122"/>
              </a:rPr>
              <a:t>x86-32</a:t>
            </a:r>
            <a:r>
              <a:rPr lang="zh-CN" altLang="en-US" sz="1000" dirty="0">
                <a:ea typeface="宋体" panose="02010600030101010101" pitchFamily="2" charset="-122"/>
              </a:rPr>
              <a:t>称为</a:t>
            </a:r>
            <a:r>
              <a:rPr lang="en-US" altLang="zh-CN" sz="1000" dirty="0">
                <a:ea typeface="宋体" panose="02010600030101010101" pitchFamily="2" charset="-122"/>
                <a:hlinkClick r:id="rId9" tooltip="IA-32"/>
              </a:rPr>
              <a:t>IA-32</a:t>
            </a:r>
            <a:r>
              <a:rPr lang="zh-CN" altLang="en-US" sz="1000" dirty="0">
                <a:ea typeface="宋体" panose="02010600030101010101" pitchFamily="2" charset="-122"/>
              </a:rPr>
              <a:t>，全名为</a:t>
            </a:r>
            <a:r>
              <a:rPr lang="en-US" altLang="zh-CN" sz="1000" b="1" dirty="0">
                <a:ea typeface="宋体" panose="02010600030101010101" pitchFamily="2" charset="-122"/>
              </a:rPr>
              <a:t>I</a:t>
            </a:r>
            <a:r>
              <a:rPr lang="en-US" altLang="zh-CN" sz="1000" dirty="0">
                <a:ea typeface="宋体" panose="02010600030101010101" pitchFamily="2" charset="-122"/>
              </a:rPr>
              <a:t>ntel </a:t>
            </a:r>
            <a:r>
              <a:rPr lang="en-US" altLang="zh-CN" sz="1000" b="1" dirty="0">
                <a:ea typeface="宋体" panose="02010600030101010101" pitchFamily="2" charset="-122"/>
              </a:rPr>
              <a:t>A</a:t>
            </a:r>
            <a:r>
              <a:rPr lang="en-US" altLang="zh-CN" sz="1000" dirty="0">
                <a:ea typeface="宋体" panose="02010600030101010101" pitchFamily="2" charset="-122"/>
              </a:rPr>
              <a:t>rchitecture, </a:t>
            </a:r>
            <a:r>
              <a:rPr lang="en-US" altLang="zh-CN" sz="1000" b="1" dirty="0">
                <a:ea typeface="宋体" panose="02010600030101010101" pitchFamily="2" charset="-122"/>
              </a:rPr>
              <a:t>32</a:t>
            </a:r>
            <a:r>
              <a:rPr lang="en-US" altLang="zh-CN" sz="1000" dirty="0">
                <a:ea typeface="宋体" panose="02010600030101010101" pitchFamily="2" charset="-122"/>
              </a:rPr>
              <a:t>-bit</a:t>
            </a:r>
            <a:r>
              <a:rPr lang="zh-CN" altLang="en-US" sz="1000" dirty="0">
                <a:ea typeface="宋体" panose="02010600030101010101" pitchFamily="2" charset="-122"/>
              </a:rPr>
              <a:t>。不过由于</a:t>
            </a:r>
            <a:r>
              <a:rPr lang="en-US" altLang="zh-CN" sz="1000" dirty="0">
                <a:ea typeface="宋体" panose="02010600030101010101" pitchFamily="2" charset="-122"/>
              </a:rPr>
              <a:t>x86</a:t>
            </a:r>
            <a:r>
              <a:rPr lang="zh-CN" altLang="en-US" sz="1000" dirty="0">
                <a:ea typeface="宋体" panose="02010600030101010101" pitchFamily="2" charset="-122"/>
              </a:rPr>
              <a:t>包括</a:t>
            </a:r>
            <a:r>
              <a:rPr lang="en-US" altLang="zh-CN" sz="1000" dirty="0">
                <a:ea typeface="宋体" panose="02010600030101010101" pitchFamily="2" charset="-122"/>
              </a:rPr>
              <a:t>16</a:t>
            </a:r>
            <a:r>
              <a:rPr lang="zh-CN" altLang="en-US" sz="1000" dirty="0">
                <a:ea typeface="宋体" panose="02010600030101010101" pitchFamily="2" charset="-122"/>
              </a:rPr>
              <a:t>位的处理器，这样的命名也出现麻烦。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9</a:t>
            </a:fld>
            <a:endParaRPr lang="zh-CN" altLang="en-US" sz="1200" dirty="0">
              <a:latin typeface="Arial" panose="020B0604020202020204" pitchFamily="34" charset="0"/>
              <a:ea typeface="宋体" panose="02010600030101010101" pitchFamily="2" charset="-122"/>
            </a:endParaRPr>
          </a:p>
        </p:txBody>
      </p:sp>
      <p:sp>
        <p:nvSpPr>
          <p:cNvPr id="19458" name="Rectangle 2"/>
          <p:cNvSpPr>
            <a:spLocks noGrp="1" noRot="1" noChangeAspect="1" noTextEdit="1"/>
          </p:cNvSpPr>
          <p:nvPr>
            <p:ph type="sldImg"/>
          </p:nvPr>
        </p:nvSpPr>
        <p:spPr/>
      </p:sp>
      <p:sp>
        <p:nvSpPr>
          <p:cNvPr id="19459" name="Rectangle 3"/>
          <p:cNvSpPr>
            <a:spLocks noGrp="1"/>
          </p:cNvSpPr>
          <p:nvPr>
            <p:ph type="body"/>
          </p:nvPr>
        </p:nvSpPr>
        <p:spPr/>
        <p:txBody>
          <a:bodyPr wrap="square" lIns="91440" tIns="45720" rIns="91440" bIns="45720" anchor="t" anchorCtr="0"/>
          <a:lstStyle/>
          <a:p>
            <a:pPr lvl="0" eaLnBrk="1" hangingPunct="1"/>
            <a:r>
              <a:rPr lang="zh-CN" altLang="en-US" u="sng" dirty="0">
                <a:ea typeface="宋体" panose="02010600030101010101" pitchFamily="2" charset="-122"/>
              </a:rPr>
              <a:t>  </a:t>
            </a:r>
            <a:r>
              <a:rPr lang="zh-CN" altLang="en-US" dirty="0">
                <a:ea typeface="宋体" panose="02010600030101010101" pitchFamily="2" charset="-122"/>
                <a:hlinkClick r:id="rId3"/>
              </a:rPr>
              <a:t>阿姆达尔</a:t>
            </a:r>
            <a:endParaRPr lang="zh-CN" altLang="en-US" dirty="0">
              <a:ea typeface="宋体" panose="02010600030101010101" pitchFamily="2" charset="-122"/>
            </a:endParaRPr>
          </a:p>
          <a:p>
            <a:pPr lvl="0" eaLnBrk="1" hangingPunct="1"/>
            <a:r>
              <a:rPr lang="zh-CN" altLang="en-US" dirty="0">
                <a:ea typeface="宋体" panose="02010600030101010101" pitchFamily="2" charset="-122"/>
                <a:hlinkClick r:id="rId4"/>
              </a:rPr>
              <a:t>计算机先驱奖</a:t>
            </a:r>
            <a:endParaRPr lang="zh-CN" altLang="en-US" dirty="0">
              <a:ea typeface="宋体" panose="02010600030101010101" pitchFamily="2" charset="-122"/>
            </a:endParaRPr>
          </a:p>
          <a:p>
            <a:pPr lvl="0" eaLnBrk="1" hangingPunct="1"/>
            <a:r>
              <a:rPr lang="zh-CN" altLang="en-US" dirty="0">
                <a:ea typeface="宋体" panose="02010600030101010101" pitchFamily="2" charset="-122"/>
              </a:rPr>
              <a:t>美国原子能委员会当年急需巨型机，洛斯阿拉莫斯核实验室最初找的是</a:t>
            </a:r>
            <a:r>
              <a:rPr lang="en-US" altLang="zh-CN" dirty="0">
                <a:ea typeface="宋体" panose="02010600030101010101" pitchFamily="2" charset="-122"/>
              </a:rPr>
              <a:t>IBM</a:t>
            </a:r>
            <a:r>
              <a:rPr lang="zh-CN" altLang="en-US" dirty="0">
                <a:ea typeface="宋体" panose="02010600030101010101" pitchFamily="2" charset="-122"/>
              </a:rPr>
              <a:t>公司。</a:t>
            </a:r>
            <a:r>
              <a:rPr lang="en-US" altLang="zh-CN" dirty="0">
                <a:ea typeface="宋体" panose="02010600030101010101" pitchFamily="2" charset="-122"/>
              </a:rPr>
              <a:t>IBM</a:t>
            </a:r>
            <a:r>
              <a:rPr lang="zh-CN" altLang="en-US" dirty="0">
                <a:ea typeface="宋体" panose="02010600030101010101" pitchFamily="2" charset="-122"/>
              </a:rPr>
              <a:t>为它的巨型机取名</a:t>
            </a:r>
            <a:r>
              <a:rPr lang="en-US" altLang="zh-CN" dirty="0">
                <a:ea typeface="宋体" panose="02010600030101010101" pitchFamily="2" charset="-122"/>
              </a:rPr>
              <a:t>Stretch</a:t>
            </a:r>
            <a:r>
              <a:rPr lang="zh-CN" altLang="en-US" dirty="0">
                <a:ea typeface="宋体" panose="02010600030101010101" pitchFamily="2" charset="-122"/>
              </a:rPr>
              <a:t>， 即 </a:t>
            </a:r>
            <a:r>
              <a:rPr lang="en-US" altLang="zh-CN" dirty="0">
                <a:ea typeface="宋体" panose="02010600030101010101" pitchFamily="2" charset="-122"/>
              </a:rPr>
              <a:t>IBM7030,</a:t>
            </a:r>
            <a:r>
              <a:rPr lang="zh-CN" altLang="en-US" dirty="0">
                <a:ea typeface="宋体" panose="02010600030101010101" pitchFamily="2" charset="-122"/>
              </a:rPr>
              <a:t>意为“扩展”新技术的机器。小沃森保证说：扩展电脑的速度一定会比</a:t>
            </a:r>
            <a:r>
              <a:rPr lang="en-US" altLang="zh-CN" dirty="0">
                <a:ea typeface="宋体" panose="02010600030101010101" pitchFamily="2" charset="-122"/>
              </a:rPr>
              <a:t>IBM</a:t>
            </a:r>
            <a:r>
              <a:rPr lang="zh-CN" altLang="en-US" dirty="0">
                <a:ea typeface="宋体" panose="02010600030101010101" pitchFamily="2" charset="-122"/>
              </a:rPr>
              <a:t>现有的机器快</a:t>
            </a:r>
            <a:r>
              <a:rPr lang="en-US" altLang="zh-CN" dirty="0">
                <a:ea typeface="宋体" panose="02010600030101010101" pitchFamily="2" charset="-122"/>
              </a:rPr>
              <a:t>100</a:t>
            </a:r>
            <a:r>
              <a:rPr lang="zh-CN" altLang="en-US" dirty="0">
                <a:ea typeface="宋体" panose="02010600030101010101" pitchFamily="2" charset="-122"/>
              </a:rPr>
              <a:t>倍。然而，</a:t>
            </a:r>
            <a:r>
              <a:rPr lang="en-US" altLang="zh-CN" dirty="0">
                <a:ea typeface="宋体" panose="02010600030101010101" pitchFamily="2" charset="-122"/>
              </a:rPr>
              <a:t>1961</a:t>
            </a:r>
            <a:r>
              <a:rPr lang="zh-CN" altLang="en-US" dirty="0">
                <a:ea typeface="宋体" panose="02010600030101010101" pitchFamily="2" charset="-122"/>
              </a:rPr>
              <a:t>年，第一台扩展没能达到最初的设计要求，速度只有原设想的</a:t>
            </a:r>
            <a:r>
              <a:rPr lang="en-US" altLang="zh-CN" dirty="0">
                <a:ea typeface="宋体" panose="02010600030101010101" pitchFamily="2" charset="-122"/>
              </a:rPr>
              <a:t>60</a:t>
            </a:r>
            <a:r>
              <a:rPr lang="zh-CN" altLang="en-US" dirty="0">
                <a:ea typeface="宋体" panose="02010600030101010101" pitchFamily="2" charset="-122"/>
              </a:rPr>
              <a:t>％。这种电脑共生产了</a:t>
            </a:r>
            <a:r>
              <a:rPr lang="en-US" altLang="zh-CN" dirty="0">
                <a:ea typeface="宋体" panose="02010600030101010101" pitchFamily="2" charset="-122"/>
              </a:rPr>
              <a:t>5</a:t>
            </a:r>
            <a:r>
              <a:rPr lang="zh-CN" altLang="en-US" dirty="0">
                <a:ea typeface="宋体" panose="02010600030101010101" pitchFamily="2" charset="-122"/>
              </a:rPr>
              <a:t>台，造成</a:t>
            </a:r>
            <a:r>
              <a:rPr lang="en-US" altLang="zh-CN" dirty="0">
                <a:ea typeface="宋体" panose="02010600030101010101" pitchFamily="2" charset="-122"/>
              </a:rPr>
              <a:t>2000</a:t>
            </a:r>
            <a:r>
              <a:rPr lang="zh-CN" altLang="en-US" dirty="0">
                <a:ea typeface="宋体" panose="02010600030101010101" pitchFamily="2" charset="-122"/>
              </a:rPr>
              <a:t>多万美元亏损。</a:t>
            </a:r>
            <a:br>
              <a:rPr lang="zh-CN" altLang="en-US" dirty="0">
                <a:ea typeface="宋体" panose="02010600030101010101" pitchFamily="2" charset="-122"/>
              </a:rPr>
            </a:br>
            <a:br>
              <a:rPr lang="zh-CN" altLang="en-US" dirty="0">
                <a:ea typeface="宋体" panose="02010600030101010101" pitchFamily="2" charset="-122"/>
              </a:rPr>
            </a:br>
            <a:r>
              <a:rPr lang="en-US" altLang="zh-CN" dirty="0">
                <a:ea typeface="宋体" panose="02010600030101010101" pitchFamily="2" charset="-122"/>
              </a:rPr>
              <a:t>IBM</a:t>
            </a:r>
            <a:r>
              <a:rPr lang="zh-CN" altLang="en-US" dirty="0">
                <a:ea typeface="宋体" panose="02010600030101010101" pitchFamily="2" charset="-122"/>
              </a:rPr>
              <a:t>董事长小沃森决定转向开发集成电路大型电脑， 下令公司首席副总裁文森特</a:t>
            </a:r>
            <a:r>
              <a:rPr lang="en-US" altLang="zh-CN" dirty="0">
                <a:ea typeface="宋体" panose="02010600030101010101" pitchFamily="2" charset="-122"/>
              </a:rPr>
              <a:t>·</a:t>
            </a:r>
            <a:r>
              <a:rPr lang="zh-CN" altLang="en-US" dirty="0">
                <a:ea typeface="宋体" panose="02010600030101010101" pitchFamily="2" charset="-122"/>
              </a:rPr>
              <a:t>利尔森（</a:t>
            </a:r>
            <a:r>
              <a:rPr lang="en-US" altLang="zh-CN" dirty="0">
                <a:ea typeface="宋体" panose="02010600030101010101" pitchFamily="2" charset="-122"/>
              </a:rPr>
              <a:t>V. Learson</a:t>
            </a:r>
            <a:r>
              <a:rPr lang="zh-CN" altLang="en-US" dirty="0">
                <a:ea typeface="宋体" panose="02010600030101010101" pitchFamily="2" charset="-122"/>
              </a:rPr>
              <a:t>）组建一个工程师小组研究方案。利尔森是哈佛大学毕业，</a:t>
            </a:r>
            <a:r>
              <a:rPr lang="en-US" altLang="zh-CN" dirty="0">
                <a:ea typeface="宋体" panose="02010600030101010101" pitchFamily="2" charset="-122"/>
              </a:rPr>
              <a:t>1935</a:t>
            </a:r>
            <a:r>
              <a:rPr lang="zh-CN" altLang="en-US" dirty="0">
                <a:ea typeface="宋体" panose="02010600030101010101" pitchFamily="2" charset="-122"/>
              </a:rPr>
              <a:t>年就加盟</a:t>
            </a:r>
            <a:r>
              <a:rPr lang="en-US" altLang="zh-CN" dirty="0">
                <a:ea typeface="宋体" panose="02010600030101010101" pitchFamily="2" charset="-122"/>
              </a:rPr>
              <a:t>IBM</a:t>
            </a:r>
            <a:r>
              <a:rPr lang="zh-CN" altLang="en-US" dirty="0">
                <a:ea typeface="宋体" panose="02010600030101010101" pitchFamily="2" charset="-122"/>
              </a:rPr>
              <a:t>，不屈不挠的性格，使他从一名推销员逐步跻身于</a:t>
            </a:r>
            <a:r>
              <a:rPr lang="en-US" altLang="zh-CN" dirty="0">
                <a:ea typeface="宋体" panose="02010600030101010101" pitchFamily="2" charset="-122"/>
              </a:rPr>
              <a:t>IBM</a:t>
            </a:r>
            <a:r>
              <a:rPr lang="zh-CN" altLang="en-US" dirty="0">
                <a:ea typeface="宋体" panose="02010600030101010101" pitchFamily="2" charset="-122"/>
              </a:rPr>
              <a:t>领导层。在失败阴影的笼罩下，公司许多人并不支持更新换代的决策，但利尔森坚定地支持小沃森的决策，他把工程师们被送到康涅狄克州一家汽车旅店， </a:t>
            </a:r>
            <a:r>
              <a:rPr lang="en-US" altLang="zh-CN" dirty="0">
                <a:ea typeface="宋体" panose="02010600030101010101" pitchFamily="2" charset="-122"/>
              </a:rPr>
              <a:t>1961</a:t>
            </a:r>
            <a:r>
              <a:rPr lang="zh-CN" altLang="en-US" dirty="0">
                <a:ea typeface="宋体" panose="02010600030101010101" pitchFamily="2" charset="-122"/>
              </a:rPr>
              <a:t>年</a:t>
            </a:r>
            <a:r>
              <a:rPr lang="en-US" altLang="zh-CN" dirty="0">
                <a:ea typeface="宋体" panose="02010600030101010101" pitchFamily="2" charset="-122"/>
              </a:rPr>
              <a:t>12</a:t>
            </a:r>
            <a:r>
              <a:rPr lang="zh-CN" altLang="en-US" dirty="0">
                <a:ea typeface="宋体" panose="02010600030101010101" pitchFamily="2" charset="-122"/>
              </a:rPr>
              <a:t>月</a:t>
            </a:r>
            <a:r>
              <a:rPr lang="en-US" altLang="zh-CN" dirty="0">
                <a:ea typeface="宋体" panose="02010600030101010101" pitchFamily="2" charset="-122"/>
              </a:rPr>
              <a:t>28</a:t>
            </a:r>
            <a:r>
              <a:rPr lang="zh-CN" altLang="en-US" dirty="0">
                <a:ea typeface="宋体" panose="02010600030101010101" pitchFamily="2" charset="-122"/>
              </a:rPr>
              <a:t>日，一份长达</a:t>
            </a:r>
            <a:r>
              <a:rPr lang="en-US" altLang="zh-CN" dirty="0">
                <a:ea typeface="宋体" panose="02010600030101010101" pitchFamily="2" charset="-122"/>
              </a:rPr>
              <a:t>8</a:t>
            </a:r>
            <a:r>
              <a:rPr lang="zh-CN" altLang="en-US" dirty="0">
                <a:ea typeface="宋体" panose="02010600030101010101" pitchFamily="2" charset="-122"/>
              </a:rPr>
              <a:t>页纸的报告完成，标题醒目地写着“</a:t>
            </a:r>
            <a:r>
              <a:rPr lang="en-US" altLang="zh-CN" dirty="0">
                <a:ea typeface="宋体" panose="02010600030101010101" pitchFamily="2" charset="-122"/>
              </a:rPr>
              <a:t>IBM360</a:t>
            </a:r>
            <a:r>
              <a:rPr lang="zh-CN" altLang="en-US" dirty="0">
                <a:ea typeface="宋体" panose="02010600030101010101" pitchFamily="2" charset="-122"/>
              </a:rPr>
              <a:t>系统电子计算机”，包括大、中、小各种型号的电脑系列。</a:t>
            </a:r>
            <a:br>
              <a:rPr lang="zh-CN" altLang="en-US" dirty="0">
                <a:ea typeface="宋体" panose="02010600030101010101" pitchFamily="2" charset="-122"/>
              </a:rPr>
            </a:br>
            <a:br>
              <a:rPr lang="zh-CN" altLang="en-US" dirty="0">
                <a:ea typeface="宋体" panose="02010600030101010101" pitchFamily="2" charset="-122"/>
              </a:rPr>
            </a:br>
            <a:r>
              <a:rPr lang="zh-CN" altLang="en-US" dirty="0">
                <a:ea typeface="宋体" panose="02010600030101010101" pitchFamily="2" charset="-122"/>
              </a:rPr>
              <a:t>新电脑系统用</a:t>
            </a:r>
            <a:r>
              <a:rPr lang="en-US" altLang="zh-CN" dirty="0">
                <a:ea typeface="宋体" panose="02010600030101010101" pitchFamily="2" charset="-122"/>
              </a:rPr>
              <a:t>360</a:t>
            </a:r>
            <a:r>
              <a:rPr lang="zh-CN" altLang="en-US" dirty="0">
                <a:ea typeface="宋体" panose="02010600030101010101" pitchFamily="2" charset="-122"/>
              </a:rPr>
              <a:t>为名， 表示一圈</a:t>
            </a:r>
            <a:r>
              <a:rPr lang="en-US" altLang="zh-CN" dirty="0">
                <a:ea typeface="宋体" panose="02010600030101010101" pitchFamily="2" charset="-122"/>
              </a:rPr>
              <a:t>360</a:t>
            </a:r>
            <a:r>
              <a:rPr lang="zh-CN" altLang="en-US" dirty="0">
                <a:ea typeface="宋体" panose="02010600030101010101" pitchFamily="2" charset="-122"/>
              </a:rPr>
              <a:t>度。既代表着</a:t>
            </a:r>
            <a:r>
              <a:rPr lang="en-US" altLang="zh-CN" dirty="0">
                <a:ea typeface="宋体" panose="02010600030101010101" pitchFamily="2" charset="-122"/>
              </a:rPr>
              <a:t>360</a:t>
            </a:r>
            <a:r>
              <a:rPr lang="zh-CN" altLang="en-US" dirty="0">
                <a:ea typeface="宋体" panose="02010600030101010101" pitchFamily="2" charset="-122"/>
              </a:rPr>
              <a:t>电脑从工商业到科学界的全方位应用，也表示</a:t>
            </a:r>
            <a:r>
              <a:rPr lang="en-US" altLang="zh-CN" dirty="0">
                <a:ea typeface="宋体" panose="02010600030101010101" pitchFamily="2" charset="-122"/>
              </a:rPr>
              <a:t>IBM</a:t>
            </a:r>
            <a:r>
              <a:rPr lang="zh-CN" altLang="en-US" dirty="0">
                <a:ea typeface="宋体" panose="02010600030101010101" pitchFamily="2" charset="-122"/>
              </a:rPr>
              <a:t>的宗旨：为用户全方位服务。经粗略估算费用，</a:t>
            </a:r>
            <a:r>
              <a:rPr lang="en-US" altLang="zh-CN" dirty="0">
                <a:ea typeface="宋体" panose="02010600030101010101" pitchFamily="2" charset="-122"/>
              </a:rPr>
              <a:t>360</a:t>
            </a:r>
            <a:r>
              <a:rPr lang="zh-CN" altLang="en-US" dirty="0">
                <a:ea typeface="宋体" panose="02010600030101010101" pitchFamily="2" charset="-122"/>
              </a:rPr>
              <a:t>计划总共需要投资</a:t>
            </a:r>
            <a:r>
              <a:rPr lang="en-US" altLang="zh-CN" dirty="0">
                <a:ea typeface="宋体" panose="02010600030101010101" pitchFamily="2" charset="-122"/>
              </a:rPr>
              <a:t>50</a:t>
            </a:r>
            <a:r>
              <a:rPr lang="zh-CN" altLang="en-US" dirty="0">
                <a:ea typeface="宋体" panose="02010600030101010101" pitchFamily="2" charset="-122"/>
              </a:rPr>
              <a:t>亿美元， 被</a:t>
            </a:r>
            <a:r>
              <a:rPr lang="en-US" altLang="zh-CN" dirty="0">
                <a:ea typeface="宋体" panose="02010600030101010101" pitchFamily="2" charset="-122"/>
              </a:rPr>
              <a:t>《</a:t>
            </a:r>
            <a:r>
              <a:rPr lang="zh-CN" altLang="en-US" dirty="0">
                <a:ea typeface="宋体" panose="02010600030101010101" pitchFamily="2" charset="-122"/>
              </a:rPr>
              <a:t>幸福</a:t>
            </a:r>
            <a:r>
              <a:rPr lang="en-US" altLang="zh-CN" dirty="0">
                <a:ea typeface="宋体" panose="02010600030101010101" pitchFamily="2" charset="-122"/>
              </a:rPr>
              <a:t>》</a:t>
            </a:r>
            <a:r>
              <a:rPr lang="zh-CN" altLang="en-US" dirty="0">
                <a:ea typeface="宋体" panose="02010600030101010101" pitchFamily="2" charset="-122"/>
              </a:rPr>
              <a:t>杂志称作“</a:t>
            </a:r>
            <a:r>
              <a:rPr lang="en-US" altLang="zh-CN" dirty="0">
                <a:ea typeface="宋体" panose="02010600030101010101" pitchFamily="2" charset="-122"/>
              </a:rPr>
              <a:t>IBM 50</a:t>
            </a:r>
            <a:r>
              <a:rPr lang="zh-CN" altLang="en-US" dirty="0">
                <a:ea typeface="宋体" panose="02010600030101010101" pitchFamily="2" charset="-122"/>
              </a:rPr>
              <a:t>亿大赌博！”</a:t>
            </a:r>
          </a:p>
          <a:p>
            <a:pPr lvl="0" eaLnBrk="1" hangingPunct="1"/>
            <a:r>
              <a:rPr lang="en-US" altLang="zh-CN" dirty="0">
                <a:ea typeface="宋体" panose="02010600030101010101" pitchFamily="2" charset="-122"/>
              </a:rPr>
              <a:t>360</a:t>
            </a:r>
            <a:r>
              <a:rPr lang="zh-CN" altLang="en-US" dirty="0">
                <a:ea typeface="宋体" panose="02010600030101010101" pitchFamily="2" charset="-122"/>
              </a:rPr>
              <a:t>系统主设计师是年仅</a:t>
            </a:r>
            <a:r>
              <a:rPr lang="en-US" altLang="zh-CN" dirty="0">
                <a:ea typeface="宋体" panose="02010600030101010101" pitchFamily="2" charset="-122"/>
              </a:rPr>
              <a:t>40</a:t>
            </a:r>
            <a:r>
              <a:rPr lang="zh-CN" altLang="en-US" dirty="0">
                <a:ea typeface="宋体" panose="02010600030101010101" pitchFamily="2" charset="-122"/>
              </a:rPr>
              <a:t>岁的吉恩</a:t>
            </a:r>
            <a:r>
              <a:rPr lang="en-US" altLang="zh-CN" dirty="0">
                <a:ea typeface="宋体" panose="02010600030101010101" pitchFamily="2" charset="-122"/>
              </a:rPr>
              <a:t>·</a:t>
            </a:r>
            <a:r>
              <a:rPr lang="zh-CN" altLang="en-US" dirty="0">
                <a:ea typeface="宋体" panose="02010600030101010101" pitchFamily="2" charset="-122"/>
              </a:rPr>
              <a:t>阿姆达尔（</a:t>
            </a:r>
            <a:r>
              <a:rPr lang="en-US" altLang="zh-CN" dirty="0">
                <a:ea typeface="宋体" panose="02010600030101010101" pitchFamily="2" charset="-122"/>
              </a:rPr>
              <a:t>G. Amdahl</a:t>
            </a:r>
            <a:r>
              <a:rPr lang="zh-CN" altLang="en-US" dirty="0">
                <a:ea typeface="宋体" panose="02010600030101010101" pitchFamily="2" charset="-122"/>
              </a:rPr>
              <a:t>），才华横溢，曾出色地主持过</a:t>
            </a:r>
            <a:r>
              <a:rPr lang="en-US" altLang="zh-CN" dirty="0">
                <a:ea typeface="宋体" panose="02010600030101010101" pitchFamily="2" charset="-122"/>
              </a:rPr>
              <a:t>IBM704</a:t>
            </a:r>
            <a:r>
              <a:rPr lang="zh-CN" altLang="en-US" dirty="0">
                <a:ea typeface="宋体" panose="02010600030101010101" pitchFamily="2" charset="-122"/>
              </a:rPr>
              <a:t>和</a:t>
            </a:r>
            <a:r>
              <a:rPr lang="en-US" altLang="zh-CN" dirty="0">
                <a:ea typeface="宋体" panose="02010600030101010101" pitchFamily="2" charset="-122"/>
              </a:rPr>
              <a:t>IBM709</a:t>
            </a:r>
            <a:r>
              <a:rPr lang="zh-CN" altLang="en-US" dirty="0">
                <a:ea typeface="宋体" panose="02010600030101010101" pitchFamily="2" charset="-122"/>
              </a:rPr>
              <a:t>等机器的设计工程。他出身于农民家庭，中学毕业就参加海军，战后才重新读书，在威斯康星大学获得博士学位。</a:t>
            </a:r>
            <a:br>
              <a:rPr lang="zh-CN" altLang="en-US" dirty="0">
                <a:ea typeface="宋体" panose="02010600030101010101" pitchFamily="2" charset="-122"/>
              </a:rPr>
            </a:br>
            <a:br>
              <a:rPr lang="zh-CN" altLang="en-US" dirty="0">
                <a:ea typeface="宋体" panose="02010600030101010101" pitchFamily="2" charset="-122"/>
              </a:rPr>
            </a:br>
            <a:r>
              <a:rPr lang="zh-CN" altLang="en-US" dirty="0">
                <a:ea typeface="宋体" panose="02010600030101010101" pitchFamily="2" charset="-122"/>
              </a:rPr>
              <a:t>阿姆达尔提出了一种全新的思路：</a:t>
            </a:r>
            <a:r>
              <a:rPr lang="en-US" altLang="zh-CN" dirty="0">
                <a:ea typeface="宋体" panose="02010600030101010101" pitchFamily="2" charset="-122"/>
              </a:rPr>
              <a:t>IBM360</a:t>
            </a:r>
            <a:r>
              <a:rPr lang="zh-CN" altLang="en-US" dirty="0">
                <a:ea typeface="宋体" panose="02010600030101010101" pitchFamily="2" charset="-122"/>
              </a:rPr>
              <a:t>必须是一种“兼容性”的产品，意味着大中小型</a:t>
            </a:r>
            <a:r>
              <a:rPr lang="en-US" altLang="zh-CN" dirty="0">
                <a:ea typeface="宋体" panose="02010600030101010101" pitchFamily="2" charset="-122"/>
              </a:rPr>
              <a:t>360</a:t>
            </a:r>
            <a:r>
              <a:rPr lang="zh-CN" altLang="en-US" dirty="0">
                <a:ea typeface="宋体" panose="02010600030101010101" pitchFamily="2" charset="-122"/>
              </a:rPr>
              <a:t>系统电脑， 都能用相同方式处理相同的指令，享用相同的软件，配置相同的外部设备，而且能够相互连接在一起工作。“兼容性”是一个伟大的观念变革，它给现代电脑发展带来的技术进步，至今还在发挥巨大作用。</a:t>
            </a:r>
          </a:p>
          <a:p>
            <a:pPr lvl="0" eaLnBrk="1" hangingPunct="1"/>
            <a:r>
              <a:rPr lang="zh-CN" altLang="en-US" dirty="0">
                <a:ea typeface="宋体" panose="02010600030101010101" pitchFamily="2" charset="-122"/>
              </a:rPr>
              <a:t>三年后， </a:t>
            </a:r>
            <a:r>
              <a:rPr lang="en-US" altLang="zh-CN" dirty="0">
                <a:ea typeface="宋体" panose="02010600030101010101" pitchFamily="2" charset="-122"/>
              </a:rPr>
              <a:t>1964</a:t>
            </a:r>
            <a:r>
              <a:rPr lang="zh-CN" altLang="en-US" dirty="0">
                <a:ea typeface="宋体" panose="02010600030101010101" pitchFamily="2" charset="-122"/>
              </a:rPr>
              <a:t>年</a:t>
            </a:r>
            <a:r>
              <a:rPr lang="en-US" altLang="zh-CN" dirty="0">
                <a:ea typeface="宋体" panose="02010600030101010101" pitchFamily="2" charset="-122"/>
              </a:rPr>
              <a:t>4</a:t>
            </a:r>
            <a:r>
              <a:rPr lang="zh-CN" altLang="en-US" dirty="0">
                <a:ea typeface="宋体" panose="02010600030101010101" pitchFamily="2" charset="-122"/>
              </a:rPr>
              <a:t>月</a:t>
            </a:r>
            <a:r>
              <a:rPr lang="en-US" altLang="zh-CN" dirty="0">
                <a:ea typeface="宋体" panose="02010600030101010101" pitchFamily="2" charset="-122"/>
              </a:rPr>
              <a:t>7</a:t>
            </a:r>
            <a:r>
              <a:rPr lang="zh-CN" altLang="en-US" dirty="0">
                <a:ea typeface="宋体" panose="02010600030101010101" pitchFamily="2" charset="-122"/>
              </a:rPr>
              <a:t>日，就在老沃森创建公司的</a:t>
            </a:r>
            <a:r>
              <a:rPr lang="en-US" altLang="zh-CN" dirty="0">
                <a:ea typeface="宋体" panose="02010600030101010101" pitchFamily="2" charset="-122"/>
              </a:rPr>
              <a:t>50</a:t>
            </a:r>
            <a:r>
              <a:rPr lang="zh-CN" altLang="en-US" dirty="0">
                <a:ea typeface="宋体" panose="02010600030101010101" pitchFamily="2" charset="-122"/>
              </a:rPr>
              <a:t>周年之际，</a:t>
            </a:r>
            <a:r>
              <a:rPr lang="en-US" altLang="zh-CN" dirty="0">
                <a:ea typeface="宋体" panose="02010600030101010101" pitchFamily="2" charset="-122"/>
              </a:rPr>
              <a:t>IBM</a:t>
            </a:r>
            <a:r>
              <a:rPr lang="zh-CN" altLang="en-US" dirty="0">
                <a:ea typeface="宋体" panose="02010600030101010101" pitchFamily="2" charset="-122"/>
              </a:rPr>
              <a:t>公司</a:t>
            </a:r>
            <a:r>
              <a:rPr lang="en-US" altLang="zh-CN" dirty="0">
                <a:ea typeface="宋体" panose="02010600030101010101" pitchFamily="2" charset="-122"/>
              </a:rPr>
              <a:t>50</a:t>
            </a:r>
            <a:r>
              <a:rPr lang="zh-CN" altLang="en-US" dirty="0">
                <a:ea typeface="宋体" panose="02010600030101010101" pitchFamily="2" charset="-122"/>
              </a:rPr>
              <a:t>亿元的“大赌博”为它赢到了</a:t>
            </a:r>
            <a:r>
              <a:rPr lang="en-US" altLang="zh-CN" dirty="0">
                <a:ea typeface="宋体" panose="02010600030101010101" pitchFamily="2" charset="-122"/>
              </a:rPr>
              <a:t>360</a:t>
            </a:r>
            <a:r>
              <a:rPr lang="zh-CN" altLang="en-US" dirty="0">
                <a:ea typeface="宋体" panose="02010600030101010101" pitchFamily="2" charset="-122"/>
              </a:rPr>
              <a:t>系统电脑。</a:t>
            </a:r>
            <a:r>
              <a:rPr lang="en-US" altLang="zh-CN" dirty="0">
                <a:ea typeface="宋体" panose="02010600030101010101" pitchFamily="2" charset="-122"/>
              </a:rPr>
              <a:t>IBM360</a:t>
            </a:r>
            <a:r>
              <a:rPr lang="zh-CN" altLang="en-US" dirty="0">
                <a:ea typeface="宋体" panose="02010600030101010101" pitchFamily="2" charset="-122"/>
              </a:rPr>
              <a:t>共有</a:t>
            </a:r>
            <a:r>
              <a:rPr lang="en-US" altLang="zh-CN" dirty="0">
                <a:ea typeface="宋体" panose="02010600030101010101" pitchFamily="2" charset="-122"/>
              </a:rPr>
              <a:t>6</a:t>
            </a:r>
            <a:r>
              <a:rPr lang="zh-CN" altLang="en-US" dirty="0">
                <a:ea typeface="宋体" panose="02010600030101010101" pitchFamily="2" charset="-122"/>
              </a:rPr>
              <a:t>个型号的大、中、小型电脑和</a:t>
            </a:r>
            <a:r>
              <a:rPr lang="en-US" altLang="zh-CN" dirty="0">
                <a:ea typeface="宋体" panose="02010600030101010101" pitchFamily="2" charset="-122"/>
              </a:rPr>
              <a:t>44</a:t>
            </a:r>
            <a:r>
              <a:rPr lang="zh-CN" altLang="en-US" dirty="0">
                <a:ea typeface="宋体" panose="02010600030101010101" pitchFamily="2" charset="-122"/>
              </a:rPr>
              <a:t>种新式的配套设备， 从功能较弱的</a:t>
            </a:r>
            <a:r>
              <a:rPr lang="en-US" altLang="zh-CN" dirty="0">
                <a:ea typeface="宋体" panose="02010600030101010101" pitchFamily="2" charset="-122"/>
              </a:rPr>
              <a:t>360/51</a:t>
            </a:r>
            <a:r>
              <a:rPr lang="zh-CN" altLang="en-US" dirty="0">
                <a:ea typeface="宋体" panose="02010600030101010101" pitchFamily="2" charset="-122"/>
              </a:rPr>
              <a:t>型小型机，到功能超过</a:t>
            </a:r>
            <a:r>
              <a:rPr lang="en-US" altLang="zh-CN" dirty="0">
                <a:ea typeface="宋体" panose="02010600030101010101" pitchFamily="2" charset="-122"/>
              </a:rPr>
              <a:t>51</a:t>
            </a:r>
            <a:r>
              <a:rPr lang="zh-CN" altLang="en-US" dirty="0">
                <a:ea typeface="宋体" panose="02010600030101010101" pitchFamily="2" charset="-122"/>
              </a:rPr>
              <a:t>型</a:t>
            </a:r>
            <a:r>
              <a:rPr lang="en-US" altLang="zh-CN" dirty="0">
                <a:ea typeface="宋体" panose="02010600030101010101" pitchFamily="2" charset="-122"/>
              </a:rPr>
              <a:t>500</a:t>
            </a:r>
            <a:r>
              <a:rPr lang="zh-CN" altLang="en-US" dirty="0">
                <a:ea typeface="宋体" panose="02010600030101010101" pitchFamily="2" charset="-122"/>
              </a:rPr>
              <a:t>倍的</a:t>
            </a:r>
            <a:r>
              <a:rPr lang="en-US" altLang="zh-CN" dirty="0">
                <a:ea typeface="宋体" panose="02010600030101010101" pitchFamily="2" charset="-122"/>
              </a:rPr>
              <a:t>360/91</a:t>
            </a:r>
            <a:r>
              <a:rPr lang="zh-CN" altLang="en-US" dirty="0">
                <a:ea typeface="宋体" panose="02010600030101010101" pitchFamily="2" charset="-122"/>
              </a:rPr>
              <a:t>型大型机，都是清一色的“兼容机”。</a:t>
            </a:r>
          </a:p>
          <a:p>
            <a:pPr lvl="0" eaLnBrk="1" hangingPunct="1"/>
            <a:r>
              <a:rPr lang="en-US" altLang="zh-CN" dirty="0">
                <a:ea typeface="宋体" panose="02010600030101010101" pitchFamily="2" charset="-122"/>
              </a:rPr>
              <a:t>IBM360</a:t>
            </a:r>
            <a:r>
              <a:rPr lang="zh-CN" altLang="en-US" dirty="0">
                <a:ea typeface="宋体" panose="02010600030101010101" pitchFamily="2" charset="-122"/>
              </a:rPr>
              <a:t>系统取得了难以置信的成功，成为第三代电脑的标志性产品。为了庆祝它的诞生，</a:t>
            </a:r>
            <a:r>
              <a:rPr lang="en-US" altLang="zh-CN" dirty="0">
                <a:ea typeface="宋体" panose="02010600030101010101" pitchFamily="2" charset="-122"/>
              </a:rPr>
              <a:t>IBM</a:t>
            </a:r>
            <a:r>
              <a:rPr lang="zh-CN" altLang="en-US" dirty="0">
                <a:ea typeface="宋体" panose="02010600030101010101" pitchFamily="2" charset="-122"/>
              </a:rPr>
              <a:t>公司分别在美国</a:t>
            </a:r>
            <a:r>
              <a:rPr lang="en-US" altLang="zh-CN" dirty="0">
                <a:ea typeface="宋体" panose="02010600030101010101" pitchFamily="2" charset="-122"/>
              </a:rPr>
              <a:t>63</a:t>
            </a:r>
            <a:r>
              <a:rPr lang="zh-CN" altLang="en-US" dirty="0">
                <a:ea typeface="宋体" panose="02010600030101010101" pitchFamily="2" charset="-122"/>
              </a:rPr>
              <a:t>个城市和</a:t>
            </a:r>
            <a:r>
              <a:rPr lang="en-US" altLang="zh-CN" dirty="0">
                <a:ea typeface="宋体" panose="02010600030101010101" pitchFamily="2" charset="-122"/>
              </a:rPr>
              <a:t>14</a:t>
            </a:r>
            <a:r>
              <a:rPr lang="zh-CN" altLang="en-US" dirty="0">
                <a:ea typeface="宋体" panose="02010600030101010101" pitchFamily="2" charset="-122"/>
              </a:rPr>
              <a:t>个国家举行记者招待会，全世界有近万人莅临盛会。</a:t>
            </a:r>
            <a:r>
              <a:rPr lang="en-US" altLang="zh-CN" dirty="0">
                <a:ea typeface="宋体" panose="02010600030101010101" pitchFamily="2" charset="-122"/>
              </a:rPr>
              <a:t>5</a:t>
            </a:r>
            <a:r>
              <a:rPr lang="zh-CN" altLang="en-US" dirty="0">
                <a:ea typeface="宋体" panose="02010600030101010101" pitchFamily="2" charset="-122"/>
              </a:rPr>
              <a:t>年之内，</a:t>
            </a:r>
            <a:r>
              <a:rPr lang="en-US" altLang="zh-CN" dirty="0">
                <a:ea typeface="宋体" panose="02010600030101010101" pitchFamily="2" charset="-122"/>
              </a:rPr>
              <a:t>IBM360</a:t>
            </a:r>
            <a:r>
              <a:rPr lang="zh-CN" altLang="en-US" dirty="0">
                <a:ea typeface="宋体" panose="02010600030101010101" pitchFamily="2" charset="-122"/>
              </a:rPr>
              <a:t>系统共售出</a:t>
            </a:r>
            <a:r>
              <a:rPr lang="en-US" altLang="zh-CN" dirty="0">
                <a:ea typeface="宋体" panose="02010600030101010101" pitchFamily="2" charset="-122"/>
              </a:rPr>
              <a:t>32300</a:t>
            </a:r>
            <a:r>
              <a:rPr lang="zh-CN" altLang="en-US" dirty="0">
                <a:ea typeface="宋体" panose="02010600030101010101" pitchFamily="2" charset="-122"/>
              </a:rPr>
              <a:t>台，创造了电脑销售的奇迹。不久，与</a:t>
            </a:r>
            <a:r>
              <a:rPr lang="en-US" altLang="zh-CN" dirty="0">
                <a:ea typeface="宋体" panose="02010600030101010101" pitchFamily="2" charset="-122"/>
              </a:rPr>
              <a:t>360</a:t>
            </a:r>
            <a:r>
              <a:rPr lang="zh-CN" altLang="en-US" dirty="0">
                <a:ea typeface="宋体" panose="02010600030101010101" pitchFamily="2" charset="-122"/>
              </a:rPr>
              <a:t>电脑兼容的</a:t>
            </a:r>
            <a:r>
              <a:rPr lang="en-US" altLang="zh-CN" dirty="0">
                <a:ea typeface="宋体" panose="02010600030101010101" pitchFamily="2" charset="-122"/>
              </a:rPr>
              <a:t>IBM370</a:t>
            </a:r>
            <a:r>
              <a:rPr lang="zh-CN" altLang="en-US" dirty="0">
                <a:ea typeface="宋体" panose="02010600030101010101" pitchFamily="2" charset="-122"/>
              </a:rPr>
              <a:t>接踵而至，其中最高档的</a:t>
            </a:r>
            <a:r>
              <a:rPr lang="en-US" altLang="zh-CN" dirty="0">
                <a:ea typeface="宋体" panose="02010600030101010101" pitchFamily="2" charset="-122"/>
              </a:rPr>
              <a:t>370/168</a:t>
            </a:r>
            <a:r>
              <a:rPr lang="zh-CN" altLang="en-US" dirty="0">
                <a:ea typeface="宋体" panose="02010600030101010101" pitchFamily="2" charset="-122"/>
              </a:rPr>
              <a:t>机型，运算速度已达到每秒</a:t>
            </a:r>
            <a:r>
              <a:rPr lang="en-US" altLang="zh-CN" dirty="0">
                <a:ea typeface="宋体" panose="02010600030101010101" pitchFamily="2" charset="-122"/>
              </a:rPr>
              <a:t>250</a:t>
            </a:r>
            <a:r>
              <a:rPr lang="zh-CN" altLang="en-US" dirty="0">
                <a:ea typeface="宋体" panose="02010600030101010101" pitchFamily="2" charset="-122"/>
              </a:rPr>
              <a:t>万次。由于利尔森所作的贡献，当</a:t>
            </a:r>
            <a:r>
              <a:rPr lang="en-US" altLang="zh-CN" dirty="0">
                <a:ea typeface="宋体" panose="02010600030101010101" pitchFamily="2" charset="-122"/>
              </a:rPr>
              <a:t>1971</a:t>
            </a:r>
            <a:r>
              <a:rPr lang="zh-CN" altLang="en-US" dirty="0">
                <a:ea typeface="宋体" panose="02010600030101010101" pitchFamily="2" charset="-122"/>
              </a:rPr>
              <a:t>年小沃森退休时，由他接任</a:t>
            </a:r>
            <a:r>
              <a:rPr lang="en-US" altLang="zh-CN" dirty="0">
                <a:ea typeface="宋体" panose="02010600030101010101" pitchFamily="2" charset="-122"/>
              </a:rPr>
              <a:t>IBM</a:t>
            </a:r>
            <a:r>
              <a:rPr lang="zh-CN" altLang="en-US" dirty="0">
                <a:ea typeface="宋体" panose="02010600030101010101" pitchFamily="2" charset="-122"/>
              </a:rPr>
              <a:t>公司董事长职位。</a:t>
            </a:r>
            <a:br>
              <a:rPr lang="zh-CN" altLang="en-US" dirty="0">
                <a:ea typeface="宋体" panose="02010600030101010101" pitchFamily="2" charset="-122"/>
              </a:rPr>
            </a:br>
            <a:br>
              <a:rPr lang="zh-CN" altLang="en-US" dirty="0">
                <a:ea typeface="宋体" panose="02010600030101010101" pitchFamily="2" charset="-122"/>
              </a:rPr>
            </a:br>
            <a:r>
              <a:rPr lang="en-US" altLang="zh-CN" dirty="0">
                <a:ea typeface="宋体" panose="02010600030101010101" pitchFamily="2" charset="-122"/>
              </a:rPr>
              <a:t>1970</a:t>
            </a:r>
            <a:r>
              <a:rPr lang="zh-CN" altLang="en-US" dirty="0">
                <a:ea typeface="宋体" panose="02010600030101010101" pitchFamily="2" charset="-122"/>
              </a:rPr>
              <a:t>年， 由于公司否决继续开发巨型机的计划，“大型机之父”阿姆达尔退出</a:t>
            </a:r>
            <a:r>
              <a:rPr lang="en-US" altLang="zh-CN" dirty="0">
                <a:ea typeface="宋体" panose="02010600030101010101" pitchFamily="2" charset="-122"/>
              </a:rPr>
              <a:t>IBM</a:t>
            </a:r>
            <a:r>
              <a:rPr lang="zh-CN" altLang="en-US" dirty="0">
                <a:ea typeface="宋体" panose="02010600030101010101" pitchFamily="2" charset="-122"/>
              </a:rPr>
              <a:t>，在电脑业界历数沉浮， 连续创办过阿姆达尔公司、 三部曲公司、 </a:t>
            </a:r>
            <a:r>
              <a:rPr lang="en-US" altLang="zh-CN" dirty="0">
                <a:ea typeface="宋体" panose="02010600030101010101" pitchFamily="2" charset="-122"/>
              </a:rPr>
              <a:t>CDS</a:t>
            </a:r>
            <a:r>
              <a:rPr lang="zh-CN" altLang="en-US" dirty="0">
                <a:ea typeface="宋体" panose="02010600030101010101" pitchFamily="2" charset="-122"/>
              </a:rPr>
              <a:t>等五家电脑公司，</a:t>
            </a:r>
            <a:r>
              <a:rPr lang="en-US" altLang="zh-CN" dirty="0">
                <a:ea typeface="宋体" panose="02010600030101010101" pitchFamily="2" charset="-122"/>
              </a:rPr>
              <a:t>1996</a:t>
            </a:r>
            <a:r>
              <a:rPr lang="zh-CN" altLang="en-US" dirty="0">
                <a:ea typeface="宋体" panose="02010600030101010101" pitchFamily="2" charset="-122"/>
              </a:rPr>
              <a:t>年，当这位杰出的电脑科学家逝世后，</a:t>
            </a:r>
            <a:r>
              <a:rPr lang="en-US" altLang="zh-CN" dirty="0">
                <a:ea typeface="宋体" panose="02010600030101010101" pitchFamily="2" charset="-122"/>
              </a:rPr>
              <a:t>CDS</a:t>
            </a:r>
            <a:r>
              <a:rPr lang="zh-CN" altLang="en-US" dirty="0">
                <a:ea typeface="宋体" panose="02010600030101010101" pitchFamily="2" charset="-122"/>
              </a:rPr>
              <a:t>公司仍坚持开发和经营兼容大型机产品。</a:t>
            </a:r>
          </a:p>
          <a:p>
            <a:pPr lvl="0" eaLnBrk="1" hangingPunct="1"/>
            <a:endParaRPr lang="zh-CN" altLang="en-US" dirty="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102</a:t>
            </a:fld>
            <a:endParaRPr lang="zh-CN" altLang="en-US" sz="1200" dirty="0">
              <a:latin typeface="Arial" panose="020B0604020202020204" pitchFamily="34" charset="0"/>
              <a:ea typeface="宋体" panose="02010600030101010101" pitchFamily="2" charset="-122"/>
            </a:endParaRPr>
          </a:p>
        </p:txBody>
      </p:sp>
      <p:sp>
        <p:nvSpPr>
          <p:cNvPr id="161794" name="Rectangle 2"/>
          <p:cNvSpPr>
            <a:spLocks noGrp="1" noRot="1" noChangeAspect="1" noTextEdit="1"/>
          </p:cNvSpPr>
          <p:nvPr>
            <p:ph type="sldImg"/>
          </p:nvPr>
        </p:nvSpPr>
        <p:spPr/>
      </p:sp>
      <p:sp>
        <p:nvSpPr>
          <p:cNvPr id="161795"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IBM 370 amdahl 470 480</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103</a:t>
            </a:fld>
            <a:endParaRPr lang="zh-CN" altLang="en-US" sz="1200" dirty="0">
              <a:latin typeface="Arial" panose="020B0604020202020204" pitchFamily="34" charset="0"/>
              <a:ea typeface="宋体" panose="02010600030101010101" pitchFamily="2" charset="-122"/>
            </a:endParaRPr>
          </a:p>
        </p:txBody>
      </p:sp>
      <p:sp>
        <p:nvSpPr>
          <p:cNvPr id="163842" name="Rectangle 2"/>
          <p:cNvSpPr>
            <a:spLocks noGrp="1" noRot="1" noChangeAspect="1" noTextEdit="1"/>
          </p:cNvSpPr>
          <p:nvPr>
            <p:ph type="sldImg"/>
          </p:nvPr>
        </p:nvSpPr>
        <p:spPr/>
      </p:sp>
      <p:sp>
        <p:nvSpPr>
          <p:cNvPr id="163843" name="Rectangle 3"/>
          <p:cNvSpPr>
            <a:spLocks noGrp="1"/>
          </p:cNvSpPr>
          <p:nvPr>
            <p:ph type="body"/>
          </p:nvPr>
        </p:nvSpPr>
        <p:spPr/>
        <p:txBody>
          <a:bodyPr wrap="square" lIns="91440" tIns="45720" rIns="91440" bIns="45720" anchor="t" anchorCtr="0"/>
          <a:lstStyle/>
          <a:p>
            <a:pPr lvl="0" eaLnBrk="1" hangingPunct="1"/>
            <a:r>
              <a:rPr lang="en-US" altLang="zh-CN" dirty="0">
                <a:ea typeface="宋体" panose="02010600030101010101" pitchFamily="2" charset="-122"/>
              </a:rPr>
              <a:t>IBM 370 amdahl 470 480</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104</a:t>
            </a:fld>
            <a:endParaRPr lang="zh-CN" altLang="en-US" sz="1200" dirty="0">
              <a:latin typeface="Arial" panose="020B0604020202020204" pitchFamily="34" charset="0"/>
              <a:ea typeface="宋体" panose="02010600030101010101" pitchFamily="2" charset="-122"/>
            </a:endParaRPr>
          </a:p>
        </p:txBody>
      </p:sp>
      <p:sp>
        <p:nvSpPr>
          <p:cNvPr id="165890" name="Rectangle 2"/>
          <p:cNvSpPr>
            <a:spLocks noGrp="1" noRot="1" noChangeAspect="1" noTextEdit="1"/>
          </p:cNvSpPr>
          <p:nvPr>
            <p:ph type="sldImg"/>
          </p:nvPr>
        </p:nvSpPr>
        <p:spPr/>
      </p:sp>
      <p:sp>
        <p:nvSpPr>
          <p:cNvPr id="165891" name="Rectangle 3"/>
          <p:cNvSpPr>
            <a:spLocks noGrp="1"/>
          </p:cNvSpPr>
          <p:nvPr>
            <p:ph type="body"/>
          </p:nvPr>
        </p:nvSpPr>
        <p:spPr/>
        <p:txBody>
          <a:bodyPr wrap="square" lIns="91440" tIns="45720" rIns="91440" bIns="45720" anchor="t" anchorCtr="0"/>
          <a:lstStyle/>
          <a:p>
            <a:pPr lvl="0" eaLnBrk="1" hangingPunct="1"/>
            <a:endParaRPr lang="en-US" altLang="zh-CN" dirty="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106</a:t>
            </a:fld>
            <a:endParaRPr lang="zh-CN" altLang="en-US" sz="1200" dirty="0">
              <a:latin typeface="Arial" panose="020B0604020202020204" pitchFamily="34" charset="0"/>
              <a:ea typeface="宋体" panose="02010600030101010101" pitchFamily="2" charset="-122"/>
            </a:endParaRPr>
          </a:p>
        </p:txBody>
      </p:sp>
      <p:sp>
        <p:nvSpPr>
          <p:cNvPr id="168962" name="Rectangle 2"/>
          <p:cNvSpPr>
            <a:spLocks noGrp="1" noRot="1" noChangeAspect="1" noTextEdit="1"/>
          </p:cNvSpPr>
          <p:nvPr>
            <p:ph type="sldImg"/>
          </p:nvPr>
        </p:nvSpPr>
        <p:spPr/>
      </p:sp>
      <p:sp>
        <p:nvSpPr>
          <p:cNvPr id="168963"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110</a:t>
            </a:fld>
            <a:endParaRPr lang="zh-CN" altLang="en-US" sz="1200" dirty="0">
              <a:latin typeface="Arial" panose="020B0604020202020204" pitchFamily="34" charset="0"/>
              <a:ea typeface="宋体" panose="02010600030101010101" pitchFamily="2" charset="-122"/>
            </a:endParaRPr>
          </a:p>
        </p:txBody>
      </p:sp>
      <p:sp>
        <p:nvSpPr>
          <p:cNvPr id="174082" name="Rectangle 2"/>
          <p:cNvSpPr>
            <a:spLocks noGrp="1" noRot="1" noChangeAspect="1" noTextEdit="1"/>
          </p:cNvSpPr>
          <p:nvPr>
            <p:ph type="sldImg"/>
          </p:nvPr>
        </p:nvSpPr>
        <p:spPr/>
      </p:sp>
      <p:sp>
        <p:nvSpPr>
          <p:cNvPr id="174083"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112</a:t>
            </a:fld>
            <a:endParaRPr lang="zh-CN" altLang="en-US" sz="1200" dirty="0">
              <a:latin typeface="Arial" panose="020B0604020202020204" pitchFamily="34" charset="0"/>
              <a:ea typeface="宋体" panose="02010600030101010101" pitchFamily="2" charset="-122"/>
            </a:endParaRPr>
          </a:p>
        </p:txBody>
      </p:sp>
      <p:sp>
        <p:nvSpPr>
          <p:cNvPr id="177154" name="Rectangle 2"/>
          <p:cNvSpPr>
            <a:spLocks noGrp="1" noRot="1" noChangeAspect="1" noTextEdit="1"/>
          </p:cNvSpPr>
          <p:nvPr>
            <p:ph type="sldImg"/>
          </p:nvPr>
        </p:nvSpPr>
        <p:spPr/>
      </p:sp>
      <p:sp>
        <p:nvSpPr>
          <p:cNvPr id="177155"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113</a:t>
            </a:fld>
            <a:endParaRPr lang="zh-CN" altLang="en-US" sz="1200" dirty="0">
              <a:latin typeface="Arial" panose="020B0604020202020204" pitchFamily="34" charset="0"/>
              <a:ea typeface="宋体" panose="02010600030101010101" pitchFamily="2" charset="-122"/>
            </a:endParaRPr>
          </a:p>
        </p:txBody>
      </p:sp>
      <p:sp>
        <p:nvSpPr>
          <p:cNvPr id="179202" name="Rectangle 2"/>
          <p:cNvSpPr>
            <a:spLocks noGrp="1" noRot="1" noChangeAspect="1" noTextEdit="1"/>
          </p:cNvSpPr>
          <p:nvPr>
            <p:ph type="sldImg"/>
          </p:nvPr>
        </p:nvSpPr>
        <p:spPr/>
      </p:sp>
      <p:sp>
        <p:nvSpPr>
          <p:cNvPr id="179203"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114</a:t>
            </a:fld>
            <a:endParaRPr lang="zh-CN" altLang="en-US" sz="1200" dirty="0">
              <a:latin typeface="Arial" panose="020B0604020202020204" pitchFamily="34" charset="0"/>
              <a:ea typeface="宋体" panose="02010600030101010101" pitchFamily="2" charset="-122"/>
            </a:endParaRPr>
          </a:p>
        </p:txBody>
      </p:sp>
      <p:sp>
        <p:nvSpPr>
          <p:cNvPr id="181250" name="Rectangle 2"/>
          <p:cNvSpPr>
            <a:spLocks noGrp="1" noRot="1" noChangeAspect="1" noTextEdit="1"/>
          </p:cNvSpPr>
          <p:nvPr>
            <p:ph type="sldImg"/>
          </p:nvPr>
        </p:nvSpPr>
        <p:spPr/>
      </p:sp>
      <p:sp>
        <p:nvSpPr>
          <p:cNvPr id="181251" name="Rectangle 3"/>
          <p:cNvSpPr>
            <a:spLocks noGrp="1"/>
          </p:cNvSpPr>
          <p:nvPr>
            <p:ph type="body"/>
          </p:nvPr>
        </p:nvSpPr>
        <p:spPr/>
        <p:txBody>
          <a:bodyPr wrap="square" lIns="91440" tIns="45720" rIns="91440" bIns="45720" anchor="t" anchorCtr="0"/>
          <a:lstStyle/>
          <a:p>
            <a:pPr lvl="1" indent="0" eaLnBrk="1" hangingPunct="1"/>
            <a:r>
              <a:rPr lang="en-US" altLang="zh-CN" b="1" dirty="0">
                <a:latin typeface="楷体_GB2312" pitchFamily="49" charset="-122"/>
                <a:ea typeface="楷体_GB2312" pitchFamily="49" charset="-122"/>
              </a:rPr>
              <a:t>1946</a:t>
            </a:r>
            <a:r>
              <a:rPr lang="zh-CN" altLang="en-US" b="1" dirty="0">
                <a:latin typeface="楷体_GB2312" pitchFamily="49" charset="-122"/>
                <a:ea typeface="楷体_GB2312" pitchFamily="49" charset="-122"/>
              </a:rPr>
              <a:t>年</a:t>
            </a:r>
            <a:r>
              <a:rPr lang="en-US" altLang="zh-CN" b="1" dirty="0">
                <a:latin typeface="楷体_GB2312" pitchFamily="49" charset="-122"/>
                <a:ea typeface="楷体_GB2312" pitchFamily="49" charset="-122"/>
              </a:rPr>
              <a:t>2</a:t>
            </a:r>
            <a:r>
              <a:rPr lang="zh-CN" altLang="en-US" b="1" dirty="0">
                <a:latin typeface="楷体_GB2312" pitchFamily="49" charset="-122"/>
                <a:ea typeface="楷体_GB2312" pitchFamily="49" charset="-122"/>
              </a:rPr>
              <a:t>月，第一台电子计算机</a:t>
            </a:r>
            <a:r>
              <a:rPr lang="en-US" altLang="zh-CN" b="1" dirty="0">
                <a:latin typeface="楷体_GB2312" pitchFamily="49" charset="-122"/>
                <a:ea typeface="楷体_GB2312" pitchFamily="49" charset="-122"/>
              </a:rPr>
              <a:t>ENIAC(</a:t>
            </a:r>
            <a:r>
              <a:rPr lang="en-US" altLang="en-US" sz="800" b="1" dirty="0">
                <a:latin typeface="楷体_GB2312" pitchFamily="49" charset="-122"/>
                <a:ea typeface="楷体_GB2312" pitchFamily="49" charset="-122"/>
              </a:rPr>
              <a:t>电子数字积分计算机的简称，英文全称为 Electronic Numerical Integrator And Computer</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在美国宾州大学阿伯丁弹道实验室问世</a:t>
            </a:r>
          </a:p>
          <a:p>
            <a:pPr lvl="0" eaLnBrk="1" hangingPunct="1"/>
            <a:endParaRPr lang="zh-CN" altLang="en-US" dirty="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115</a:t>
            </a:fld>
            <a:endParaRPr lang="zh-CN" altLang="en-US" sz="1200" dirty="0">
              <a:latin typeface="Arial" panose="020B0604020202020204" pitchFamily="34" charset="0"/>
              <a:ea typeface="宋体" panose="02010600030101010101" pitchFamily="2" charset="-122"/>
            </a:endParaRPr>
          </a:p>
        </p:txBody>
      </p:sp>
      <p:sp>
        <p:nvSpPr>
          <p:cNvPr id="183298" name="Rectangle 2"/>
          <p:cNvSpPr>
            <a:spLocks noGrp="1" noRot="1" noChangeAspect="1" noTextEdit="1"/>
          </p:cNvSpPr>
          <p:nvPr>
            <p:ph type="sldImg"/>
          </p:nvPr>
        </p:nvSpPr>
        <p:spPr/>
      </p:sp>
      <p:sp>
        <p:nvSpPr>
          <p:cNvPr id="183299"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134</a:t>
            </a:fld>
            <a:endParaRPr lang="zh-CN" altLang="en-US" sz="1200" dirty="0">
              <a:latin typeface="Arial" panose="020B0604020202020204" pitchFamily="34" charset="0"/>
              <a:ea typeface="宋体" panose="02010600030101010101" pitchFamily="2" charset="-122"/>
            </a:endParaRPr>
          </a:p>
        </p:txBody>
      </p:sp>
      <p:sp>
        <p:nvSpPr>
          <p:cNvPr id="202754" name="Rectangle 2"/>
          <p:cNvSpPr>
            <a:spLocks noGrp="1" noRot="1" noChangeAspect="1" noTextEdit="1"/>
          </p:cNvSpPr>
          <p:nvPr>
            <p:ph type="sldImg"/>
          </p:nvPr>
        </p:nvSpPr>
        <p:spPr/>
      </p:sp>
      <p:sp>
        <p:nvSpPr>
          <p:cNvPr id="202755" name="Rectangle 3"/>
          <p:cNvSpPr>
            <a:spLocks noGrp="1"/>
          </p:cNvSpPr>
          <p:nvPr>
            <p:ph type="body"/>
          </p:nvPr>
        </p:nvSpPr>
        <p:spPr/>
        <p:txBody>
          <a:bodyPr wrap="square" lIns="91440" tIns="45720" rIns="91440" bIns="45720" anchor="t" anchorCtr="0"/>
          <a:lstStyle/>
          <a:p>
            <a:pPr lvl="0"/>
            <a:r>
              <a:rPr lang="zh-CN" altLang="en-US" dirty="0">
                <a:ea typeface="宋体" panose="02010600030101010101" pitchFamily="2" charset="-122"/>
              </a:rPr>
              <a:t>传统的狭义多处理机系统的作用是利用系统内的多个</a:t>
            </a:r>
            <a:r>
              <a:rPr lang="en-US" altLang="zh-CN" dirty="0">
                <a:ea typeface="宋体" panose="02010600030101010101" pitchFamily="2" charset="-122"/>
              </a:rPr>
              <a:t>CPU</a:t>
            </a:r>
            <a:r>
              <a:rPr lang="zh-CN" altLang="en-US" dirty="0">
                <a:ea typeface="宋体" panose="02010600030101010101" pitchFamily="2" charset="-122"/>
              </a:rPr>
              <a:t>来并行执行用户的几个程序，以提高系统的吞吐量或用来进行冗余操作以提高系统的可靠性 </a:t>
            </a:r>
          </a:p>
          <a:p>
            <a:pPr lvl="0"/>
            <a:endParaRPr lang="zh-CN" altLang="en-US"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10</a:t>
            </a:fld>
            <a:endParaRPr lang="zh-CN" altLang="en-US" sz="1200" dirty="0">
              <a:latin typeface="Arial" panose="020B0604020202020204" pitchFamily="34" charset="0"/>
              <a:ea typeface="宋体" panose="02010600030101010101" pitchFamily="2" charset="-122"/>
            </a:endParaRPr>
          </a:p>
        </p:txBody>
      </p:sp>
      <p:sp>
        <p:nvSpPr>
          <p:cNvPr id="21506" name="Rectangle 2"/>
          <p:cNvSpPr>
            <a:spLocks noGrp="1" noRot="1" noChangeAspect="1" noTextEdit="1"/>
          </p:cNvSpPr>
          <p:nvPr>
            <p:ph type="sldImg"/>
          </p:nvPr>
        </p:nvSpPr>
        <p:spPr/>
      </p:sp>
      <p:sp>
        <p:nvSpPr>
          <p:cNvPr id="21507" name="Rectangle 3"/>
          <p:cNvSpPr>
            <a:spLocks noGrp="1"/>
          </p:cNvSpPr>
          <p:nvPr>
            <p:ph type="body"/>
          </p:nvPr>
        </p:nvSpPr>
        <p:spPr/>
        <p:txBody>
          <a:bodyPr wrap="square" lIns="91440" tIns="45720" rIns="91440" bIns="4572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135</a:t>
            </a:fld>
            <a:endParaRPr lang="zh-CN" altLang="en-US" sz="1200" dirty="0">
              <a:latin typeface="Arial" panose="020B0604020202020204" pitchFamily="34" charset="0"/>
              <a:ea typeface="宋体" panose="02010600030101010101" pitchFamily="2" charset="-122"/>
            </a:endParaRPr>
          </a:p>
        </p:txBody>
      </p:sp>
      <p:sp>
        <p:nvSpPr>
          <p:cNvPr id="204802" name="Rectangle 2"/>
          <p:cNvSpPr>
            <a:spLocks noGrp="1" noRot="1" noChangeAspect="1" noTextEdit="1"/>
          </p:cNvSpPr>
          <p:nvPr>
            <p:ph type="sldImg"/>
          </p:nvPr>
        </p:nvSpPr>
        <p:spPr/>
      </p:sp>
      <p:sp>
        <p:nvSpPr>
          <p:cNvPr id="204803" name="Rectangle 3"/>
          <p:cNvSpPr>
            <a:spLocks noGrp="1"/>
          </p:cNvSpPr>
          <p:nvPr>
            <p:ph type="body"/>
          </p:nvPr>
        </p:nvSpPr>
        <p:spPr/>
        <p:txBody>
          <a:bodyPr wrap="square" lIns="91440" tIns="45720" rIns="91440" bIns="45720" anchor="t" anchorCtr="0"/>
          <a:lstStyle/>
          <a:p>
            <a:pPr lvl="0"/>
            <a:endParaRPr lang="zh-CN" altLang="en-US" dirty="0">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139</a:t>
            </a:fld>
            <a:endParaRPr lang="zh-CN" altLang="en-US" sz="1200" dirty="0">
              <a:latin typeface="Arial" panose="020B0604020202020204" pitchFamily="34" charset="0"/>
              <a:ea typeface="宋体" panose="02010600030101010101" pitchFamily="2" charset="-122"/>
            </a:endParaRPr>
          </a:p>
        </p:txBody>
      </p:sp>
      <p:sp>
        <p:nvSpPr>
          <p:cNvPr id="210946" name="Rectangle 2"/>
          <p:cNvSpPr>
            <a:spLocks noGrp="1" noRot="1" noChangeAspect="1" noTextEdit="1"/>
          </p:cNvSpPr>
          <p:nvPr>
            <p:ph type="sldImg"/>
          </p:nvPr>
        </p:nvSpPr>
        <p:spPr/>
      </p:sp>
      <p:sp>
        <p:nvSpPr>
          <p:cNvPr id="210947" name="Rectangle 3"/>
          <p:cNvSpPr>
            <a:spLocks noGrp="1"/>
          </p:cNvSpPr>
          <p:nvPr>
            <p:ph type="body"/>
          </p:nvPr>
        </p:nvSpPr>
        <p:spPr/>
        <p:txBody>
          <a:bodyPr wrap="square" lIns="91440" tIns="45720" rIns="91440" bIns="45720" anchor="t" anchorCtr="0"/>
          <a:lstStyle/>
          <a:p>
            <a:pPr lvl="0"/>
            <a:r>
              <a:rPr lang="zh-CN" altLang="en-US" dirty="0">
                <a:latin typeface="楷体_GB2312" pitchFamily="49" charset="-122"/>
                <a:ea typeface="楷体_GB2312" pitchFamily="49" charset="-122"/>
              </a:rPr>
              <a:t>分离、细化功能部件→流水线→功能不同的多机系统→异构型多处理机系统</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152</a:t>
            </a:fld>
            <a:endParaRPr lang="zh-CN" altLang="en-US" sz="1200" dirty="0">
              <a:latin typeface="Arial" panose="020B0604020202020204" pitchFamily="34" charset="0"/>
              <a:ea typeface="宋体" panose="02010600030101010101" pitchFamily="2" charset="-122"/>
            </a:endParaRPr>
          </a:p>
        </p:txBody>
      </p:sp>
      <p:sp>
        <p:nvSpPr>
          <p:cNvPr id="222210" name="Rectangle 2"/>
          <p:cNvSpPr>
            <a:spLocks noGrp="1" noRot="1" noChangeAspect="1" noTextEdit="1"/>
          </p:cNvSpPr>
          <p:nvPr>
            <p:ph type="sldImg"/>
          </p:nvPr>
        </p:nvSpPr>
        <p:spPr/>
      </p:sp>
      <p:sp>
        <p:nvSpPr>
          <p:cNvPr id="222211" name="Rectangle 3"/>
          <p:cNvSpPr>
            <a:spLocks noGrp="1"/>
          </p:cNvSpPr>
          <p:nvPr>
            <p:ph type="body"/>
          </p:nvPr>
        </p:nvSpPr>
        <p:spPr/>
        <p:txBody>
          <a:bodyPr wrap="square" lIns="91440" tIns="45720" rIns="91440" bIns="45720" anchor="t" anchorCtr="0"/>
          <a:lstStyle/>
          <a:p>
            <a:pPr lvl="0"/>
            <a:r>
              <a:rPr lang="zh-CN" altLang="en-US" dirty="0">
                <a:ea typeface="宋体" panose="02010600030101010101" pitchFamily="2" charset="-122"/>
              </a:rPr>
              <a:t>库克</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155</a:t>
            </a:fld>
            <a:endParaRPr lang="zh-CN" altLang="en-US" sz="1200" dirty="0">
              <a:latin typeface="Arial" panose="020B0604020202020204" pitchFamily="34" charset="0"/>
              <a:ea typeface="宋体" panose="02010600030101010101" pitchFamily="2" charset="-122"/>
            </a:endParaRPr>
          </a:p>
        </p:txBody>
      </p:sp>
      <p:sp>
        <p:nvSpPr>
          <p:cNvPr id="226306" name="Rectangle 2"/>
          <p:cNvSpPr>
            <a:spLocks noGrp="1" noRot="1" noChangeAspect="1" noTextEdit="1"/>
          </p:cNvSpPr>
          <p:nvPr>
            <p:ph type="sldImg"/>
          </p:nvPr>
        </p:nvSpPr>
        <p:spPr/>
      </p:sp>
      <p:sp>
        <p:nvSpPr>
          <p:cNvPr id="226307" name="Rectangle 3"/>
          <p:cNvSpPr>
            <a:spLocks noGrp="1"/>
          </p:cNvSpPr>
          <p:nvPr>
            <p:ph type="body"/>
          </p:nvPr>
        </p:nvSpPr>
        <p:spPr/>
        <p:txBody>
          <a:bodyPr wrap="square" lIns="91440" tIns="45720" rIns="91440" bIns="45720" anchor="t" anchorCtr="0"/>
          <a:lstStyle/>
          <a:p>
            <a:pPr lvl="0"/>
            <a:endParaRPr lang="en-US" altLang="zh-CN" dirty="0">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158</a:t>
            </a:fld>
            <a:endParaRPr lang="zh-CN" altLang="en-US" sz="1200" dirty="0">
              <a:latin typeface="Arial" panose="020B0604020202020204" pitchFamily="34" charset="0"/>
              <a:ea typeface="宋体" panose="02010600030101010101" pitchFamily="2" charset="-122"/>
            </a:endParaRPr>
          </a:p>
        </p:txBody>
      </p:sp>
      <p:sp>
        <p:nvSpPr>
          <p:cNvPr id="230402" name="Rectangle 2"/>
          <p:cNvSpPr>
            <a:spLocks noGrp="1" noRot="1" noChangeAspect="1" noTextEdit="1"/>
          </p:cNvSpPr>
          <p:nvPr>
            <p:ph type="sldImg"/>
          </p:nvPr>
        </p:nvSpPr>
        <p:spPr/>
      </p:sp>
      <p:sp>
        <p:nvSpPr>
          <p:cNvPr id="230403" name="Rectangle 3"/>
          <p:cNvSpPr>
            <a:spLocks noGrp="1"/>
          </p:cNvSpPr>
          <p:nvPr>
            <p:ph type="body"/>
          </p:nvPr>
        </p:nvSpPr>
        <p:spPr/>
        <p:txBody>
          <a:bodyPr wrap="square" lIns="91440" tIns="45720" rIns="91440" bIns="45720" anchor="t" anchorCtr="0"/>
          <a:lstStyle/>
          <a:p>
            <a:pPr lvl="0"/>
            <a:r>
              <a:rPr lang="en-US" altLang="zh-CN" dirty="0">
                <a:solidFill>
                  <a:schemeClr val="hlink"/>
                </a:solidFill>
                <a:ea typeface="宋体" panose="02010600030101010101" pitchFamily="2" charset="-122"/>
              </a:rPr>
              <a:t>UMA</a:t>
            </a:r>
            <a:r>
              <a:rPr lang="en-US" altLang="zh-CN" dirty="0">
                <a:ea typeface="宋体" panose="02010600030101010101" pitchFamily="2" charset="-122"/>
              </a:rPr>
              <a:t>:Uniform Memory Access </a:t>
            </a:r>
            <a:r>
              <a:rPr lang="zh-CN" altLang="en-US" dirty="0">
                <a:ea typeface="宋体" panose="02010600030101010101" pitchFamily="2" charset="-122"/>
              </a:rPr>
              <a:t>均匀存储访问</a:t>
            </a:r>
          </a:p>
          <a:p>
            <a:pPr lvl="0"/>
            <a:r>
              <a:rPr lang="en-US" altLang="zh-CN" dirty="0">
                <a:solidFill>
                  <a:schemeClr val="hlink"/>
                </a:solidFill>
                <a:ea typeface="宋体" panose="02010600030101010101" pitchFamily="2" charset="-122"/>
              </a:rPr>
              <a:t>NUMA</a:t>
            </a:r>
            <a:r>
              <a:rPr lang="en-US" altLang="zh-CN" dirty="0">
                <a:ea typeface="宋体" panose="02010600030101010101" pitchFamily="2" charset="-122"/>
              </a:rPr>
              <a:t>:Nouniform Memory Access </a:t>
            </a:r>
            <a:r>
              <a:rPr lang="zh-CN" altLang="en-US" dirty="0">
                <a:ea typeface="宋体" panose="02010600030101010101" pitchFamily="2" charset="-122"/>
              </a:rPr>
              <a:t>非均匀存储访问</a:t>
            </a:r>
          </a:p>
          <a:p>
            <a:pPr lvl="0"/>
            <a:r>
              <a:rPr lang="en-US" altLang="zh-CN" dirty="0">
                <a:solidFill>
                  <a:schemeClr val="hlink"/>
                </a:solidFill>
                <a:ea typeface="宋体" panose="02010600030101010101" pitchFamily="2" charset="-122"/>
              </a:rPr>
              <a:t>COMA</a:t>
            </a:r>
            <a:r>
              <a:rPr lang="en-US" altLang="zh-CN" dirty="0">
                <a:ea typeface="宋体" panose="02010600030101010101" pitchFamily="2" charset="-122"/>
              </a:rPr>
              <a:t>:Cache-Only Memory Access</a:t>
            </a:r>
            <a:r>
              <a:rPr lang="zh-CN" altLang="en-US" dirty="0">
                <a:ea typeface="宋体" panose="02010600030101010101" pitchFamily="2" charset="-122"/>
              </a:rPr>
              <a:t>全高速缓存存储访问</a:t>
            </a:r>
          </a:p>
          <a:p>
            <a:pPr lvl="0"/>
            <a:r>
              <a:rPr lang="en-US" altLang="zh-CN" dirty="0">
                <a:solidFill>
                  <a:schemeClr val="hlink"/>
                </a:solidFill>
                <a:ea typeface="宋体" panose="02010600030101010101" pitchFamily="2" charset="-122"/>
              </a:rPr>
              <a:t>CC-NUMA</a:t>
            </a:r>
            <a:r>
              <a:rPr lang="en-US" altLang="zh-CN" dirty="0">
                <a:ea typeface="宋体" panose="02010600030101010101" pitchFamily="2" charset="-122"/>
              </a:rPr>
              <a:t>:Cache-Coherent Nonuniform Memory Access </a:t>
            </a:r>
            <a:r>
              <a:rPr lang="zh-CN" altLang="en-US" dirty="0">
                <a:ea typeface="宋体" panose="02010600030101010101" pitchFamily="2" charset="-122"/>
              </a:rPr>
              <a:t>高速缓存一致性均匀存储访问</a:t>
            </a:r>
          </a:p>
          <a:p>
            <a:pPr lvl="0"/>
            <a:r>
              <a:rPr lang="en-US" altLang="zh-CN" dirty="0">
                <a:solidFill>
                  <a:schemeClr val="hlink"/>
                </a:solidFill>
                <a:ea typeface="宋体" panose="02010600030101010101" pitchFamily="2" charset="-122"/>
              </a:rPr>
              <a:t>NCC-NUMA</a:t>
            </a:r>
            <a:r>
              <a:rPr lang="en-US" altLang="zh-CN" dirty="0">
                <a:ea typeface="宋体" panose="02010600030101010101" pitchFamily="2" charset="-122"/>
              </a:rPr>
              <a:t>:Cache-Coherent Nonuniform Memory Access</a:t>
            </a:r>
            <a:r>
              <a:rPr lang="zh-CN" altLang="en-US" dirty="0">
                <a:ea typeface="宋体" panose="02010600030101010101" pitchFamily="2" charset="-122"/>
              </a:rPr>
              <a:t>非高速缓存一致性均匀存储访问</a:t>
            </a:r>
          </a:p>
          <a:p>
            <a:pPr lvl="0"/>
            <a:endParaRPr lang="zh-CN" altLang="en-US" dirty="0">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163</a:t>
            </a:fld>
            <a:endParaRPr lang="zh-CN" altLang="en-US" sz="1200" dirty="0">
              <a:latin typeface="Arial" panose="020B0604020202020204" pitchFamily="34" charset="0"/>
              <a:ea typeface="宋体" panose="02010600030101010101" pitchFamily="2" charset="-122"/>
            </a:endParaRPr>
          </a:p>
        </p:txBody>
      </p:sp>
      <p:sp>
        <p:nvSpPr>
          <p:cNvPr id="53251" name="Rectangle 2"/>
          <p:cNvSpPr>
            <a:spLocks noGrp="1" noRot="1" noChangeAspect="1" noTextEdit="1"/>
          </p:cNvSpPr>
          <p:nvPr>
            <p:ph type="sldImg"/>
          </p:nvPr>
        </p:nvSpPr>
        <p:spPr/>
      </p:sp>
      <p:sp>
        <p:nvSpPr>
          <p:cNvPr id="53252" name="Rectangle 3"/>
          <p:cNvSpPr>
            <a:spLocks noGrp="1"/>
          </p:cNvSpPr>
          <p:nvPr>
            <p:ph type="body" idx="1"/>
          </p:nvPr>
        </p:nvSpPr>
        <p:spPr/>
        <p:txBody>
          <a:bodyPr wrap="square" lIns="91440" tIns="45720" rIns="91440" bIns="45720" anchor="t" anchorCtr="0"/>
          <a:lstStyle/>
          <a:p>
            <a:pPr lvl="0" eaLnBrk="1" hangingPunct="1"/>
            <a:r>
              <a:rPr lang="zh-CN" altLang="en-US" dirty="0">
                <a:ea typeface="宋体" panose="02010600030101010101" pitchFamily="2" charset="-122"/>
              </a:rPr>
              <a:t>冯</a:t>
            </a:r>
            <a:r>
              <a:rPr lang="en-US" altLang="zh-CN" dirty="0">
                <a:ea typeface="宋体" panose="02010600030101010101" pitchFamily="2" charset="-122"/>
              </a:rPr>
              <a:t>·</a:t>
            </a:r>
            <a:r>
              <a:rPr lang="zh-CN" altLang="en-US" dirty="0">
                <a:ea typeface="宋体" panose="02010600030101010101" pitchFamily="2" charset="-122"/>
              </a:rPr>
              <a:t>诺依曼把新机器的方案命名为“离散变量自动电子计算机”，英文缩写是“</a:t>
            </a:r>
            <a:r>
              <a:rPr lang="en-US" altLang="zh-CN" dirty="0">
                <a:ea typeface="宋体" panose="02010600030101010101" pitchFamily="2" charset="-122"/>
              </a:rPr>
              <a:t>EDVAC”</a:t>
            </a:r>
            <a:r>
              <a:rPr lang="zh-CN" altLang="en-US" dirty="0">
                <a:ea typeface="宋体" panose="02010600030101010101" pitchFamily="2" charset="-122"/>
              </a:rPr>
              <a:t>。 </a:t>
            </a:r>
          </a:p>
          <a:p>
            <a:pPr lvl="0" eaLnBrk="1" hangingPunct="1"/>
            <a:r>
              <a:rPr lang="zh-CN" altLang="en-US" dirty="0">
                <a:ea typeface="宋体" panose="02010600030101010101" pitchFamily="2" charset="-122"/>
              </a:rPr>
              <a:t>水银延迟线：史上最笨重的主存储器（</a:t>
            </a:r>
            <a:r>
              <a:rPr lang="en-US" altLang="zh-CN" dirty="0">
                <a:ea typeface="宋体" panose="02010600030101010101" pitchFamily="2" charset="-122"/>
              </a:rPr>
              <a:t>UNIVAC-1</a:t>
            </a:r>
            <a:r>
              <a:rPr lang="zh-CN" altLang="en-US" dirty="0">
                <a:ea typeface="宋体" panose="02010600030101010101" pitchFamily="2" charset="-122"/>
              </a:rPr>
              <a:t>，</a:t>
            </a:r>
            <a:r>
              <a:rPr lang="en-US" altLang="zh-CN" dirty="0">
                <a:ea typeface="宋体" panose="02010600030101010101" pitchFamily="2" charset="-122"/>
              </a:rPr>
              <a:t>1951</a:t>
            </a:r>
            <a:r>
              <a:rPr lang="zh-CN" altLang="en-US" dirty="0">
                <a:ea typeface="宋体" panose="02010600030101010101" pitchFamily="2" charset="-122"/>
              </a:rPr>
              <a:t>） </a:t>
            </a:r>
            <a:r>
              <a:rPr lang="en-US" altLang="zh-CN" dirty="0">
                <a:ea typeface="宋体" panose="02010600030101010101" pitchFamily="2" charset="-122"/>
              </a:rPr>
              <a:t>... UNIVAC-1</a:t>
            </a:r>
            <a:r>
              <a:rPr lang="zh-CN" altLang="en-US" dirty="0">
                <a:ea typeface="宋体" panose="02010600030101010101" pitchFamily="2" charset="-122"/>
              </a:rPr>
              <a:t>使用的水银延迟线是一根直径</a:t>
            </a:r>
            <a:r>
              <a:rPr lang="en-US" altLang="zh-CN" dirty="0">
                <a:ea typeface="宋体" panose="02010600030101010101" pitchFamily="2" charset="-122"/>
              </a:rPr>
              <a:t>10mm</a:t>
            </a:r>
            <a:r>
              <a:rPr lang="zh-CN" altLang="en-US" dirty="0">
                <a:ea typeface="宋体" panose="02010600030101010101" pitchFamily="2" charset="-122"/>
              </a:rPr>
              <a:t>、长</a:t>
            </a:r>
            <a:r>
              <a:rPr lang="en-US" altLang="zh-CN" dirty="0">
                <a:ea typeface="宋体" panose="02010600030101010101" pitchFamily="2" charset="-122"/>
              </a:rPr>
              <a:t>150cm</a:t>
            </a:r>
            <a:r>
              <a:rPr lang="zh-CN" altLang="en-US" dirty="0">
                <a:ea typeface="宋体" panose="02010600030101010101" pitchFamily="2" charset="-122"/>
              </a:rPr>
              <a:t>的管子</a:t>
            </a:r>
            <a:r>
              <a:rPr lang="en-US" altLang="zh-CN" dirty="0">
                <a:ea typeface="宋体" panose="02010600030101010101" pitchFamily="2" charset="-122"/>
              </a:rPr>
              <a:t>,</a:t>
            </a:r>
            <a:r>
              <a:rPr lang="zh-CN" altLang="en-US" dirty="0">
                <a:ea typeface="宋体" panose="02010600030101010101" pitchFamily="2" charset="-122"/>
              </a:rPr>
              <a:t>美国人口普查部</a:t>
            </a:r>
          </a:p>
          <a:p>
            <a:pPr lvl="0" eaLnBrk="1" hangingPunct="1"/>
            <a:r>
              <a:rPr lang="zh-CN" altLang="en-US" dirty="0">
                <a:ea typeface="宋体" panose="02010600030101010101" pitchFamily="2" charset="-122"/>
              </a:rPr>
              <a:t>于</a:t>
            </a:r>
            <a:r>
              <a:rPr lang="en-US" altLang="zh-CN" dirty="0">
                <a:ea typeface="宋体" panose="02010600030101010101" pitchFamily="2" charset="-122"/>
              </a:rPr>
              <a:t>1964</a:t>
            </a:r>
            <a:r>
              <a:rPr lang="zh-CN" altLang="en-US" dirty="0">
                <a:ea typeface="宋体" panose="02010600030101010101" pitchFamily="2" charset="-122"/>
              </a:rPr>
              <a:t>年设计成功当时世界运算最快的计算机</a:t>
            </a:r>
            <a:r>
              <a:rPr lang="en-US" altLang="zh-CN" dirty="0">
                <a:ea typeface="宋体" panose="02010600030101010101" pitchFamily="2" charset="-122"/>
              </a:rPr>
              <a:t>CDC-6600,</a:t>
            </a:r>
            <a:r>
              <a:rPr lang="zh-CN" altLang="en-US" dirty="0">
                <a:ea typeface="宋体" panose="02010600030101010101" pitchFamily="2" charset="-122"/>
              </a:rPr>
              <a:t>运算速度达到每秒</a:t>
            </a:r>
            <a:r>
              <a:rPr lang="en-US" altLang="zh-CN" dirty="0">
                <a:ea typeface="宋体" panose="02010600030101010101" pitchFamily="2" charset="-122"/>
              </a:rPr>
              <a:t>300</a:t>
            </a:r>
            <a:r>
              <a:rPr lang="zh-CN" altLang="en-US" dirty="0">
                <a:ea typeface="宋体" panose="02010600030101010101" pitchFamily="2" charset="-122"/>
              </a:rPr>
              <a:t>万次。此后又设计了运算速度达到每秒千万次的</a:t>
            </a:r>
            <a:r>
              <a:rPr lang="en-US" altLang="zh-CN" dirty="0">
                <a:ea typeface="宋体" panose="02010600030101010101" pitchFamily="2" charset="-122"/>
              </a:rPr>
              <a:t>CDC-7600</a:t>
            </a:r>
            <a:r>
              <a:rPr lang="zh-CN" altLang="en-US" dirty="0">
                <a:ea typeface="宋体" panose="02010600030101010101" pitchFamily="2" charset="-122"/>
              </a:rPr>
              <a:t>计算机。</a:t>
            </a:r>
            <a:r>
              <a:rPr lang="en-US" altLang="zh-CN" dirty="0">
                <a:ea typeface="宋体" panose="02010600030101010101" pitchFamily="2" charset="-122"/>
              </a:rPr>
              <a:t>1972</a:t>
            </a:r>
            <a:r>
              <a:rPr lang="zh-CN" altLang="en-US" dirty="0">
                <a:ea typeface="宋体" panose="02010600030101010101" pitchFamily="2" charset="-122"/>
              </a:rPr>
              <a:t>年，他组建克雷研究公司，开始研制克雷</a:t>
            </a:r>
            <a:r>
              <a:rPr lang="en-US" altLang="zh-CN" dirty="0">
                <a:ea typeface="宋体" panose="02010600030101010101" pitchFamily="2" charset="-122"/>
              </a:rPr>
              <a:t>-1</a:t>
            </a:r>
            <a:r>
              <a:rPr lang="zh-CN" altLang="en-US" dirty="0">
                <a:ea typeface="宋体" panose="02010600030101010101" pitchFamily="2" charset="-122"/>
              </a:rPr>
              <a:t>巨型机，并于</a:t>
            </a:r>
            <a:r>
              <a:rPr lang="en-US" altLang="zh-CN" dirty="0">
                <a:ea typeface="宋体" panose="02010600030101010101" pitchFamily="2" charset="-122"/>
              </a:rPr>
              <a:t>1976</a:t>
            </a:r>
            <a:r>
              <a:rPr lang="zh-CN" altLang="en-US" dirty="0">
                <a:ea typeface="宋体" panose="02010600030101010101" pitchFamily="2" charset="-122"/>
              </a:rPr>
              <a:t>年完成第一部，其运算速度达到每秒</a:t>
            </a:r>
            <a:r>
              <a:rPr lang="en-US" altLang="zh-CN" dirty="0">
                <a:ea typeface="宋体" panose="02010600030101010101" pitchFamily="2" charset="-122"/>
              </a:rPr>
              <a:t>8000</a:t>
            </a:r>
            <a:r>
              <a:rPr lang="zh-CN" altLang="en-US" dirty="0">
                <a:ea typeface="宋体" panose="02010600030101010101" pitchFamily="2" charset="-122"/>
              </a:rPr>
              <a:t>万次。</a:t>
            </a:r>
            <a:endParaRPr lang="en-US" altLang="zh-CN" dirty="0">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164</a:t>
            </a:fld>
            <a:endParaRPr lang="zh-CN" altLang="en-US" sz="1200" dirty="0">
              <a:latin typeface="Arial" panose="020B0604020202020204" pitchFamily="34" charset="0"/>
              <a:ea typeface="宋体" panose="02010600030101010101" pitchFamily="2" charset="-122"/>
            </a:endParaRPr>
          </a:p>
        </p:txBody>
      </p:sp>
      <p:sp>
        <p:nvSpPr>
          <p:cNvPr id="55299" name="Rectangle 2"/>
          <p:cNvSpPr>
            <a:spLocks noGrp="1" noRot="1" noChangeAspect="1" noTextEdit="1"/>
          </p:cNvSpPr>
          <p:nvPr>
            <p:ph type="sldImg"/>
          </p:nvPr>
        </p:nvSpPr>
        <p:spPr/>
      </p:sp>
      <p:sp>
        <p:nvSpPr>
          <p:cNvPr id="55300" name="Rectangle 3"/>
          <p:cNvSpPr>
            <a:spLocks noGrp="1"/>
          </p:cNvSpPr>
          <p:nvPr>
            <p:ph type="body" idx="1"/>
          </p:nvPr>
        </p:nvSpPr>
        <p:spPr/>
        <p:txBody>
          <a:bodyPr wrap="square" lIns="91440" tIns="45720" rIns="91440" bIns="45720" anchor="t" anchorCtr="0"/>
          <a:lstStyle/>
          <a:p>
            <a:pPr lvl="0" eaLnBrk="1" hangingPunct="1"/>
            <a:r>
              <a:rPr lang="zh-CN" altLang="en-US" dirty="0">
                <a:ea typeface="宋体" panose="02010600030101010101" pitchFamily="2" charset="-122"/>
              </a:rPr>
              <a:t>富士通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p:txBody>
          <a:bodyPr wrap="square" lIns="91440" tIns="45720" rIns="91440" bIns="45720" anchor="t" anchorCtr="0"/>
          <a:lstStyle/>
          <a:p>
            <a:pPr lvl="0"/>
            <a:r>
              <a:rPr lang="en-US" altLang="zh-CN" dirty="0">
                <a:ea typeface="等线" panose="02010600030101010101" pitchFamily="2" charset="-122"/>
              </a:rPr>
              <a:t>https://www.bilibili.com/video/av11672846</a:t>
            </a:r>
            <a:endParaRPr lang="zh-CN" altLang="en-US" dirty="0">
              <a:ea typeface="等线" panose="02010600030101010101" pitchFamily="2" charset="-122"/>
            </a:endParaRPr>
          </a:p>
        </p:txBody>
      </p:sp>
      <p:sp>
        <p:nvSpPr>
          <p:cNvPr id="604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168</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11</a:t>
            </a:fld>
            <a:endParaRPr lang="zh-CN" altLang="en-US" sz="1200" dirty="0">
              <a:latin typeface="Arial" panose="020B0604020202020204" pitchFamily="34" charset="0"/>
              <a:ea typeface="宋体" panose="02010600030101010101" pitchFamily="2" charset="-122"/>
            </a:endParaRPr>
          </a:p>
        </p:txBody>
      </p:sp>
      <p:sp>
        <p:nvSpPr>
          <p:cNvPr id="23554" name="Rectangle 2"/>
          <p:cNvSpPr>
            <a:spLocks noGrp="1" noRot="1" noChangeAspect="1" noTextEdit="1"/>
          </p:cNvSpPr>
          <p:nvPr>
            <p:ph type="sldImg"/>
          </p:nvPr>
        </p:nvSpPr>
        <p:spPr/>
      </p:sp>
      <p:sp>
        <p:nvSpPr>
          <p:cNvPr id="23555" name="Rectangle 3"/>
          <p:cNvSpPr>
            <a:spLocks noGrp="1"/>
          </p:cNvSpPr>
          <p:nvPr>
            <p:ph type="body"/>
          </p:nvPr>
        </p:nvSpPr>
        <p:spPr/>
        <p:txBody>
          <a:bodyPr wrap="square" lIns="91440" tIns="45720" rIns="91440" bIns="45720" anchor="t" anchorCtr="0"/>
          <a:lstStyle/>
          <a:p>
            <a:pPr lvl="1" indent="0" eaLnBrk="1" hangingPunct="1"/>
            <a:r>
              <a:rPr lang="zh-CN" altLang="en-US" dirty="0">
                <a:ea typeface="宋体" panose="02010600030101010101" pitchFamily="2" charset="-122"/>
              </a:rPr>
              <a:t>	</a:t>
            </a:r>
            <a:r>
              <a:rPr lang="zh-CN" altLang="en-US" dirty="0">
                <a:ea typeface="黑体" panose="02010609060101010101" pitchFamily="49" charset="-122"/>
              </a:rPr>
              <a:t>从计算机语言的角度，把计算机系统按功能划分成多级层次结构</a:t>
            </a:r>
          </a:p>
          <a:p>
            <a:pPr lvl="0" eaLnBrk="1" hangingPunct="1"/>
            <a:endParaRPr lang="zh-CN" altLang="en-US"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12</a:t>
            </a:fld>
            <a:endParaRPr lang="zh-CN" altLang="en-US" sz="1200" dirty="0">
              <a:latin typeface="Arial" panose="020B0604020202020204" pitchFamily="34" charset="0"/>
              <a:ea typeface="宋体" panose="02010600030101010101" pitchFamily="2" charset="-122"/>
            </a:endParaRPr>
          </a:p>
        </p:txBody>
      </p:sp>
      <p:sp>
        <p:nvSpPr>
          <p:cNvPr id="25602" name="Rectangle 2"/>
          <p:cNvSpPr>
            <a:spLocks noGrp="1" noRot="1" noChangeAspect="1" noTextEdit="1"/>
          </p:cNvSpPr>
          <p:nvPr>
            <p:ph type="sldImg"/>
          </p:nvPr>
        </p:nvSpPr>
        <p:spPr/>
      </p:sp>
      <p:sp>
        <p:nvSpPr>
          <p:cNvPr id="25603" name="Rectangle 3"/>
          <p:cNvSpPr>
            <a:spLocks noGrp="1"/>
          </p:cNvSpPr>
          <p:nvPr>
            <p:ph type="body"/>
          </p:nvPr>
        </p:nvSpPr>
        <p:spPr/>
        <p:txBody>
          <a:bodyPr wrap="square" lIns="91440" tIns="45720" rIns="91440" bIns="45720" anchor="t" anchorCtr="0"/>
          <a:lstStyle/>
          <a:p>
            <a:pPr lvl="0" eaLnBrk="1" hangingPunct="1"/>
            <a:r>
              <a:rPr lang="zh-CN" altLang="en-US" dirty="0">
                <a:ea typeface="宋体" panose="02010600030101010101" pitchFamily="2" charset="-122"/>
              </a:rPr>
              <a:t>操作系统虚拟机（</a:t>
            </a:r>
            <a:r>
              <a:rPr lang="en-US" altLang="zh-CN" dirty="0">
                <a:ea typeface="宋体" panose="02010600030101010101" pitchFamily="2" charset="-122"/>
              </a:rPr>
              <a:t>1</a:t>
            </a:r>
            <a:r>
              <a:rPr lang="zh-CN" altLang="en-US" dirty="0">
                <a:ea typeface="宋体" panose="02010600030101010101" pitchFamily="2" charset="-122"/>
              </a:rPr>
              <a:t>）为什么存在</a:t>
            </a:r>
          </a:p>
          <a:p>
            <a:pPr lvl="0" eaLnBrk="1" hangingPunct="1"/>
            <a:r>
              <a:rPr lang="zh-CN" altLang="en-US" dirty="0">
                <a:ea typeface="宋体" panose="02010600030101010101" pitchFamily="2" charset="-122"/>
              </a:rPr>
              <a:t>（</a:t>
            </a:r>
            <a:r>
              <a:rPr lang="en-US" altLang="zh-CN" dirty="0">
                <a:ea typeface="宋体" panose="02010600030101010101" pitchFamily="2" charset="-122"/>
              </a:rPr>
              <a:t>2</a:t>
            </a:r>
            <a:r>
              <a:rPr lang="zh-CN" altLang="en-US" dirty="0">
                <a:ea typeface="宋体" panose="02010600030101010101" pitchFamily="2" charset="-122"/>
              </a:rPr>
              <a:t>）存在应放在哪个层次上</a:t>
            </a:r>
            <a:endParaRPr lang="en-US" altLang="zh-CN"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14</a:t>
            </a:fld>
            <a:endParaRPr lang="zh-CN" altLang="en-US" sz="1200" dirty="0">
              <a:latin typeface="Arial" panose="020B0604020202020204" pitchFamily="34" charset="0"/>
              <a:ea typeface="宋体" panose="02010600030101010101" pitchFamily="2" charset="-122"/>
            </a:endParaRPr>
          </a:p>
        </p:txBody>
      </p:sp>
      <p:sp>
        <p:nvSpPr>
          <p:cNvPr id="28674" name="Rectangle 2"/>
          <p:cNvSpPr>
            <a:spLocks noGrp="1" noRot="1" noChangeAspect="1" noTextEdit="1"/>
          </p:cNvSpPr>
          <p:nvPr>
            <p:ph type="sldImg"/>
          </p:nvPr>
        </p:nvSpPr>
        <p:spPr/>
      </p:sp>
      <p:sp>
        <p:nvSpPr>
          <p:cNvPr id="28675" name="Rectangle 3"/>
          <p:cNvSpPr>
            <a:spLocks noGrp="1"/>
          </p:cNvSpPr>
          <p:nvPr>
            <p:ph type="body"/>
          </p:nvPr>
        </p:nvSpPr>
        <p:spPr/>
        <p:txBody>
          <a:bodyPr wrap="square" lIns="91440" tIns="45720" rIns="91440" bIns="45720" anchor="t" anchorCtr="0"/>
          <a:lstStyle/>
          <a:p>
            <a:pPr lvl="0" eaLnBrk="1" hangingPunct="1"/>
            <a:r>
              <a:rPr lang="zh-CN" altLang="en-US" dirty="0">
                <a:ea typeface="宋体" panose="02010600030101010101" pitchFamily="2" charset="-122"/>
              </a:rPr>
              <a:t>通过多级有利于软硬件的划分</a:t>
            </a: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0" name="Rectangle 31"/>
          <p:cNvSpPr>
            <a:spLocks noChangeArrowheads="1"/>
          </p:cNvSpPr>
          <p:nvPr/>
        </p:nvSpPr>
        <p:spPr bwMode="gray">
          <a:xfrm>
            <a:off x="0" y="890588"/>
            <a:ext cx="9144000" cy="4565650"/>
          </a:xfrm>
          <a:prstGeom prst="rect">
            <a:avLst/>
          </a:prstGeom>
          <a:gradFill rotWithShape="1">
            <a:gsLst>
              <a:gs pos="0">
                <a:schemeClr val="hlink"/>
              </a:gs>
              <a:gs pos="100000">
                <a:schemeClr val="accent1"/>
              </a:gs>
            </a:gsLst>
            <a:lin ang="5400000" scaled="1"/>
          </a:gradFill>
          <a:ln>
            <a:noFill/>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3075" name="Picture 32" descr="light_white"/>
          <p:cNvPicPr>
            <a:picLocks noChangeAspect="1"/>
          </p:cNvPicPr>
          <p:nvPr/>
        </p:nvPicPr>
        <p:blipFill>
          <a:blip r:embed="rId2"/>
          <a:stretch>
            <a:fillRect/>
          </a:stretch>
        </p:blipFill>
        <p:spPr>
          <a:xfrm>
            <a:off x="230188" y="1411288"/>
            <a:ext cx="133350" cy="133350"/>
          </a:xfrm>
          <a:prstGeom prst="rect">
            <a:avLst/>
          </a:prstGeom>
          <a:noFill/>
          <a:ln w="9525">
            <a:noFill/>
          </a:ln>
        </p:spPr>
      </p:pic>
      <p:pic>
        <p:nvPicPr>
          <p:cNvPr id="3076" name="Picture 33" descr="light_white"/>
          <p:cNvPicPr>
            <a:picLocks noChangeAspect="1"/>
          </p:cNvPicPr>
          <p:nvPr/>
        </p:nvPicPr>
        <p:blipFill>
          <a:blip r:embed="rId2">
            <a:lum contrast="-24001"/>
          </a:blip>
          <a:stretch>
            <a:fillRect/>
          </a:stretch>
        </p:blipFill>
        <p:spPr>
          <a:xfrm>
            <a:off x="884238" y="1214438"/>
            <a:ext cx="220662" cy="220662"/>
          </a:xfrm>
          <a:prstGeom prst="rect">
            <a:avLst/>
          </a:prstGeom>
          <a:noFill/>
          <a:ln w="9525">
            <a:noFill/>
          </a:ln>
        </p:spPr>
      </p:pic>
      <p:pic>
        <p:nvPicPr>
          <p:cNvPr id="3077" name="Picture 34" descr="light_white"/>
          <p:cNvPicPr>
            <a:picLocks noChangeAspect="1"/>
          </p:cNvPicPr>
          <p:nvPr/>
        </p:nvPicPr>
        <p:blipFill>
          <a:blip r:embed="rId2"/>
          <a:stretch>
            <a:fillRect/>
          </a:stretch>
        </p:blipFill>
        <p:spPr>
          <a:xfrm>
            <a:off x="661988" y="1843088"/>
            <a:ext cx="133350" cy="133350"/>
          </a:xfrm>
          <a:prstGeom prst="rect">
            <a:avLst/>
          </a:prstGeom>
          <a:noFill/>
          <a:ln w="9525">
            <a:noFill/>
          </a:ln>
        </p:spPr>
      </p:pic>
      <p:pic>
        <p:nvPicPr>
          <p:cNvPr id="3078" name="Picture 35" descr="light_white"/>
          <p:cNvPicPr>
            <a:picLocks noChangeAspect="1"/>
          </p:cNvPicPr>
          <p:nvPr/>
        </p:nvPicPr>
        <p:blipFill>
          <a:blip r:embed="rId2"/>
          <a:stretch>
            <a:fillRect/>
          </a:stretch>
        </p:blipFill>
        <p:spPr>
          <a:xfrm>
            <a:off x="952500" y="1720850"/>
            <a:ext cx="115888" cy="115888"/>
          </a:xfrm>
          <a:prstGeom prst="rect">
            <a:avLst/>
          </a:prstGeom>
          <a:noFill/>
          <a:ln w="9525">
            <a:noFill/>
          </a:ln>
        </p:spPr>
      </p:pic>
      <p:pic>
        <p:nvPicPr>
          <p:cNvPr id="3079" name="Picture 36" descr="light_white"/>
          <p:cNvPicPr>
            <a:picLocks noChangeAspect="1"/>
          </p:cNvPicPr>
          <p:nvPr/>
        </p:nvPicPr>
        <p:blipFill>
          <a:blip r:embed="rId2">
            <a:grayscl/>
            <a:lum contrast="-48000"/>
          </a:blip>
          <a:stretch>
            <a:fillRect/>
          </a:stretch>
        </p:blipFill>
        <p:spPr>
          <a:xfrm>
            <a:off x="1908175" y="1647825"/>
            <a:ext cx="322263" cy="322263"/>
          </a:xfrm>
          <a:prstGeom prst="rect">
            <a:avLst/>
          </a:prstGeom>
          <a:noFill/>
          <a:ln w="9525">
            <a:noFill/>
          </a:ln>
        </p:spPr>
      </p:pic>
      <p:pic>
        <p:nvPicPr>
          <p:cNvPr id="3080" name="Picture 37" descr="light_white"/>
          <p:cNvPicPr>
            <a:picLocks noChangeAspect="1"/>
          </p:cNvPicPr>
          <p:nvPr/>
        </p:nvPicPr>
        <p:blipFill>
          <a:blip r:embed="rId2">
            <a:grayscl/>
          </a:blip>
          <a:stretch>
            <a:fillRect/>
          </a:stretch>
        </p:blipFill>
        <p:spPr>
          <a:xfrm>
            <a:off x="4187825" y="1247775"/>
            <a:ext cx="133350" cy="133350"/>
          </a:xfrm>
          <a:prstGeom prst="rect">
            <a:avLst/>
          </a:prstGeom>
          <a:noFill/>
          <a:ln w="9525">
            <a:noFill/>
          </a:ln>
        </p:spPr>
      </p:pic>
      <p:pic>
        <p:nvPicPr>
          <p:cNvPr id="3081" name="Picture 38" descr="light_white"/>
          <p:cNvPicPr>
            <a:picLocks noChangeAspect="1"/>
          </p:cNvPicPr>
          <p:nvPr/>
        </p:nvPicPr>
        <p:blipFill>
          <a:blip r:embed="rId2">
            <a:lum contrast="-30000"/>
          </a:blip>
          <a:stretch>
            <a:fillRect/>
          </a:stretch>
        </p:blipFill>
        <p:spPr>
          <a:xfrm>
            <a:off x="5172075" y="2011363"/>
            <a:ext cx="133350" cy="133350"/>
          </a:xfrm>
          <a:prstGeom prst="rect">
            <a:avLst/>
          </a:prstGeom>
          <a:noFill/>
          <a:ln w="9525">
            <a:noFill/>
          </a:ln>
        </p:spPr>
      </p:pic>
      <p:pic>
        <p:nvPicPr>
          <p:cNvPr id="3082" name="Picture 39" descr="light_white"/>
          <p:cNvPicPr>
            <a:picLocks noChangeAspect="1"/>
          </p:cNvPicPr>
          <p:nvPr/>
        </p:nvPicPr>
        <p:blipFill>
          <a:blip r:embed="rId2">
            <a:lum contrast="-53999"/>
          </a:blip>
          <a:stretch>
            <a:fillRect/>
          </a:stretch>
        </p:blipFill>
        <p:spPr>
          <a:xfrm>
            <a:off x="6319838" y="3008313"/>
            <a:ext cx="207962" cy="207962"/>
          </a:xfrm>
          <a:prstGeom prst="rect">
            <a:avLst/>
          </a:prstGeom>
          <a:noFill/>
          <a:ln w="9525">
            <a:noFill/>
          </a:ln>
        </p:spPr>
      </p:pic>
      <p:pic>
        <p:nvPicPr>
          <p:cNvPr id="3083" name="Picture 40" descr="light_white"/>
          <p:cNvPicPr>
            <a:picLocks noChangeAspect="1"/>
          </p:cNvPicPr>
          <p:nvPr/>
        </p:nvPicPr>
        <p:blipFill>
          <a:blip r:embed="rId2">
            <a:grayscl/>
            <a:lum contrast="-53999"/>
          </a:blip>
          <a:stretch>
            <a:fillRect/>
          </a:stretch>
        </p:blipFill>
        <p:spPr>
          <a:xfrm>
            <a:off x="7423150" y="1497013"/>
            <a:ext cx="182563" cy="182562"/>
          </a:xfrm>
          <a:prstGeom prst="rect">
            <a:avLst/>
          </a:prstGeom>
          <a:noFill/>
          <a:ln w="9525">
            <a:noFill/>
          </a:ln>
        </p:spPr>
      </p:pic>
      <p:pic>
        <p:nvPicPr>
          <p:cNvPr id="3084" name="Picture 41" descr="light_white"/>
          <p:cNvPicPr>
            <a:picLocks noChangeAspect="1"/>
          </p:cNvPicPr>
          <p:nvPr/>
        </p:nvPicPr>
        <p:blipFill>
          <a:blip r:embed="rId2">
            <a:lum contrast="-24001"/>
          </a:blip>
          <a:stretch>
            <a:fillRect/>
          </a:stretch>
        </p:blipFill>
        <p:spPr>
          <a:xfrm>
            <a:off x="8118475" y="1922463"/>
            <a:ext cx="133350" cy="133350"/>
          </a:xfrm>
          <a:prstGeom prst="rect">
            <a:avLst/>
          </a:prstGeom>
          <a:noFill/>
          <a:ln w="9525">
            <a:noFill/>
          </a:ln>
        </p:spPr>
      </p:pic>
      <p:pic>
        <p:nvPicPr>
          <p:cNvPr id="3085" name="Picture 42" descr="light_white"/>
          <p:cNvPicPr>
            <a:picLocks noChangeAspect="1"/>
          </p:cNvPicPr>
          <p:nvPr/>
        </p:nvPicPr>
        <p:blipFill>
          <a:blip r:embed="rId2">
            <a:lum contrast="-100000"/>
          </a:blip>
          <a:stretch>
            <a:fillRect/>
          </a:stretch>
        </p:blipFill>
        <p:spPr>
          <a:xfrm>
            <a:off x="6783388" y="1652588"/>
            <a:ext cx="133350" cy="133350"/>
          </a:xfrm>
          <a:prstGeom prst="rect">
            <a:avLst/>
          </a:prstGeom>
          <a:noFill/>
          <a:ln w="9525">
            <a:noFill/>
          </a:ln>
        </p:spPr>
      </p:pic>
      <p:pic>
        <p:nvPicPr>
          <p:cNvPr id="3086" name="Picture 43" descr="light_white"/>
          <p:cNvPicPr>
            <a:picLocks noChangeAspect="1"/>
          </p:cNvPicPr>
          <p:nvPr/>
        </p:nvPicPr>
        <p:blipFill>
          <a:blip r:embed="rId2">
            <a:lum contrast="-60001"/>
          </a:blip>
          <a:stretch>
            <a:fillRect/>
          </a:stretch>
        </p:blipFill>
        <p:spPr>
          <a:xfrm>
            <a:off x="7321550" y="1890713"/>
            <a:ext cx="133350" cy="133350"/>
          </a:xfrm>
          <a:prstGeom prst="rect">
            <a:avLst/>
          </a:prstGeom>
          <a:noFill/>
          <a:ln w="9525">
            <a:noFill/>
          </a:ln>
        </p:spPr>
      </p:pic>
      <p:pic>
        <p:nvPicPr>
          <p:cNvPr id="3087" name="Picture 44" descr="light_white"/>
          <p:cNvPicPr>
            <a:picLocks noChangeAspect="1"/>
          </p:cNvPicPr>
          <p:nvPr/>
        </p:nvPicPr>
        <p:blipFill>
          <a:blip r:embed="rId2">
            <a:lum contrast="-60001"/>
          </a:blip>
          <a:stretch>
            <a:fillRect/>
          </a:stretch>
        </p:blipFill>
        <p:spPr>
          <a:xfrm>
            <a:off x="8564563" y="1539875"/>
            <a:ext cx="133350" cy="133350"/>
          </a:xfrm>
          <a:prstGeom prst="rect">
            <a:avLst/>
          </a:prstGeom>
          <a:noFill/>
          <a:ln w="9525">
            <a:noFill/>
          </a:ln>
        </p:spPr>
      </p:pic>
      <p:sp>
        <p:nvSpPr>
          <p:cNvPr id="24" name="Freeform 45"/>
          <p:cNvSpPr/>
          <p:nvPr/>
        </p:nvSpPr>
        <p:spPr bwMode="auto">
          <a:xfrm>
            <a:off x="-3175" y="865188"/>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p:spPr>
        <p:txBody>
          <a:body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3089" name="Picture 46" descr="light_white"/>
          <p:cNvPicPr>
            <a:picLocks noChangeAspect="1"/>
          </p:cNvPicPr>
          <p:nvPr/>
        </p:nvPicPr>
        <p:blipFill>
          <a:blip r:embed="rId2"/>
          <a:stretch>
            <a:fillRect/>
          </a:stretch>
        </p:blipFill>
        <p:spPr>
          <a:xfrm>
            <a:off x="1790700" y="1231900"/>
            <a:ext cx="133350" cy="133350"/>
          </a:xfrm>
          <a:prstGeom prst="rect">
            <a:avLst/>
          </a:prstGeom>
          <a:noFill/>
          <a:ln w="9525">
            <a:noFill/>
          </a:ln>
        </p:spPr>
      </p:pic>
      <p:pic>
        <p:nvPicPr>
          <p:cNvPr id="3090" name="Picture 47" descr="light_white"/>
          <p:cNvPicPr>
            <a:picLocks noChangeAspect="1"/>
          </p:cNvPicPr>
          <p:nvPr/>
        </p:nvPicPr>
        <p:blipFill>
          <a:blip r:embed="rId2">
            <a:lum contrast="-30000"/>
          </a:blip>
          <a:stretch>
            <a:fillRect/>
          </a:stretch>
        </p:blipFill>
        <p:spPr>
          <a:xfrm>
            <a:off x="5845175" y="1822450"/>
            <a:ext cx="106363" cy="106363"/>
          </a:xfrm>
          <a:prstGeom prst="rect">
            <a:avLst/>
          </a:prstGeom>
          <a:noFill/>
          <a:ln w="9525">
            <a:noFill/>
          </a:ln>
        </p:spPr>
      </p:pic>
      <p:pic>
        <p:nvPicPr>
          <p:cNvPr id="3091" name="Picture 48" descr="light_white"/>
          <p:cNvPicPr>
            <a:picLocks noChangeAspect="1"/>
          </p:cNvPicPr>
          <p:nvPr/>
        </p:nvPicPr>
        <p:blipFill>
          <a:blip r:embed="rId2"/>
          <a:stretch>
            <a:fillRect/>
          </a:stretch>
        </p:blipFill>
        <p:spPr>
          <a:xfrm>
            <a:off x="5446713" y="1454150"/>
            <a:ext cx="115887" cy="115888"/>
          </a:xfrm>
          <a:prstGeom prst="rect">
            <a:avLst/>
          </a:prstGeom>
          <a:noFill/>
          <a:ln w="9525">
            <a:noFill/>
          </a:ln>
        </p:spPr>
      </p:pic>
      <p:pic>
        <p:nvPicPr>
          <p:cNvPr id="3092" name="Picture 49" descr="light_white"/>
          <p:cNvPicPr>
            <a:picLocks noChangeAspect="1"/>
          </p:cNvPicPr>
          <p:nvPr/>
        </p:nvPicPr>
        <p:blipFill>
          <a:blip r:embed="rId2">
            <a:grayscl/>
            <a:lum contrast="-53999"/>
          </a:blip>
          <a:stretch>
            <a:fillRect/>
          </a:stretch>
        </p:blipFill>
        <p:spPr>
          <a:xfrm>
            <a:off x="4606925" y="990600"/>
            <a:ext cx="182563" cy="182563"/>
          </a:xfrm>
          <a:prstGeom prst="rect">
            <a:avLst/>
          </a:prstGeom>
          <a:noFill/>
          <a:ln w="9525">
            <a:noFill/>
          </a:ln>
        </p:spPr>
      </p:pic>
      <p:sp>
        <p:nvSpPr>
          <p:cNvPr id="29" name="Freeform 50"/>
          <p:cNvSpPr/>
          <p:nvPr/>
        </p:nvSpPr>
        <p:spPr bwMode="auto">
          <a:xfrm rot="10800000">
            <a:off x="-3175" y="5116513"/>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p:spPr>
        <p:txBody>
          <a:body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30" name="Oval 51"/>
          <p:cNvSpPr>
            <a:spLocks noChangeArrowheads="1"/>
          </p:cNvSpPr>
          <p:nvPr/>
        </p:nvSpPr>
        <p:spPr bwMode="auto">
          <a:xfrm rot="20480180">
            <a:off x="3527425" y="3873500"/>
            <a:ext cx="1135063" cy="1135063"/>
          </a:xfrm>
          <a:prstGeom prst="ellipse">
            <a:avLst/>
          </a:prstGeom>
          <a:noFill/>
          <a:ln w="19050">
            <a:solidFill>
              <a:schemeClr val="bg1">
                <a:alpha val="50195"/>
              </a:schemeClr>
            </a:solidFill>
            <a:round/>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bg1"/>
              </a:solidFill>
              <a:effectLst/>
              <a:uLnTx/>
              <a:uFillTx/>
              <a:latin typeface="Times New Roman" panose="02020603050405020304" pitchFamily="18" charset="0"/>
              <a:ea typeface="Gulim" pitchFamily="34" charset="-127"/>
              <a:cs typeface="+mn-cs"/>
            </a:endParaRPr>
          </a:p>
        </p:txBody>
      </p:sp>
      <p:sp>
        <p:nvSpPr>
          <p:cNvPr id="3095" name="Line 52"/>
          <p:cNvSpPr/>
          <p:nvPr/>
        </p:nvSpPr>
        <p:spPr>
          <a:xfrm rot="-1119820" flipV="1">
            <a:off x="2560638" y="2509838"/>
            <a:ext cx="327025" cy="327025"/>
          </a:xfrm>
          <a:prstGeom prst="line">
            <a:avLst/>
          </a:prstGeom>
          <a:ln w="57150" cap="rnd" cmpd="sng">
            <a:solidFill>
              <a:schemeClr val="bg1">
                <a:alpha val="50195"/>
              </a:schemeClr>
            </a:solidFill>
            <a:prstDash val="sysDot"/>
            <a:round/>
            <a:headEnd type="none" w="med" len="med"/>
            <a:tailEnd type="none" w="med" len="med"/>
          </a:ln>
        </p:spPr>
      </p:sp>
      <p:sp>
        <p:nvSpPr>
          <p:cNvPr id="3096" name="Line 53"/>
          <p:cNvSpPr/>
          <p:nvPr/>
        </p:nvSpPr>
        <p:spPr>
          <a:xfrm rot="-1119820" flipH="1" flipV="1">
            <a:off x="2901950" y="3776663"/>
            <a:ext cx="554038" cy="554037"/>
          </a:xfrm>
          <a:prstGeom prst="line">
            <a:avLst/>
          </a:prstGeom>
          <a:ln w="57150" cap="rnd" cmpd="sng">
            <a:solidFill>
              <a:schemeClr val="bg1">
                <a:alpha val="50195"/>
              </a:schemeClr>
            </a:solidFill>
            <a:prstDash val="sysDot"/>
            <a:round/>
            <a:headEnd type="none" w="med" len="med"/>
            <a:tailEnd type="none" w="med" len="med"/>
          </a:ln>
        </p:spPr>
      </p:sp>
      <p:sp>
        <p:nvSpPr>
          <p:cNvPr id="3097" name="Line 54"/>
          <p:cNvSpPr/>
          <p:nvPr/>
        </p:nvSpPr>
        <p:spPr>
          <a:xfrm rot="-1119820" flipH="1" flipV="1">
            <a:off x="1219200" y="2965450"/>
            <a:ext cx="227013" cy="227013"/>
          </a:xfrm>
          <a:prstGeom prst="line">
            <a:avLst/>
          </a:prstGeom>
          <a:ln w="57150" cap="rnd" cmpd="sng">
            <a:solidFill>
              <a:schemeClr val="bg1">
                <a:alpha val="50195"/>
              </a:schemeClr>
            </a:solidFill>
            <a:prstDash val="sysDot"/>
            <a:round/>
            <a:headEnd type="none" w="med" len="med"/>
            <a:tailEnd type="none" w="med" len="med"/>
          </a:ln>
        </p:spPr>
      </p:sp>
      <p:sp>
        <p:nvSpPr>
          <p:cNvPr id="34" name="Oval 55"/>
          <p:cNvSpPr>
            <a:spLocks noChangeArrowheads="1"/>
          </p:cNvSpPr>
          <p:nvPr/>
        </p:nvSpPr>
        <p:spPr bwMode="auto">
          <a:xfrm rot="20480180">
            <a:off x="85725" y="2239963"/>
            <a:ext cx="1182688" cy="1184275"/>
          </a:xfrm>
          <a:prstGeom prst="ellipse">
            <a:avLst/>
          </a:prstGeom>
          <a:noFill/>
          <a:ln w="19050">
            <a:solidFill>
              <a:schemeClr val="bg1">
                <a:alpha val="50195"/>
              </a:schemeClr>
            </a:solidFill>
            <a:round/>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35" name="Oval 56" descr="cloud2"/>
          <p:cNvSpPr>
            <a:spLocks noChangeArrowheads="1"/>
          </p:cNvSpPr>
          <p:nvPr/>
        </p:nvSpPr>
        <p:spPr bwMode="auto">
          <a:xfrm rot="20480180">
            <a:off x="1479550" y="2827338"/>
            <a:ext cx="1411288" cy="1411288"/>
          </a:xfrm>
          <a:prstGeom prst="ellipse">
            <a:avLst/>
          </a:prstGeom>
          <a:blipFill dpi="0" rotWithShape="1">
            <a:blip r:embed="rId3">
              <a:lum contrast="6000"/>
            </a:blip>
            <a:srcRect/>
            <a:stretch>
              <a:fillRect/>
            </a:stretch>
          </a:blipFill>
          <a:ln w="38100">
            <a:solidFill>
              <a:schemeClr val="bg1">
                <a:alpha val="50195"/>
              </a:schemeClr>
            </a:solidFill>
            <a:round/>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3100" name="Picture 57" descr="globe_white"/>
          <p:cNvPicPr>
            <a:picLocks noChangeAspect="1"/>
          </p:cNvPicPr>
          <p:nvPr/>
        </p:nvPicPr>
        <p:blipFill>
          <a:blip r:embed="rId4"/>
          <a:stretch>
            <a:fillRect/>
          </a:stretch>
        </p:blipFill>
        <p:spPr>
          <a:xfrm>
            <a:off x="1493838" y="2838450"/>
            <a:ext cx="1381125" cy="1381125"/>
          </a:xfrm>
          <a:prstGeom prst="rect">
            <a:avLst/>
          </a:prstGeom>
          <a:noFill/>
          <a:ln w="38100">
            <a:noFill/>
          </a:ln>
        </p:spPr>
      </p:pic>
      <p:sp>
        <p:nvSpPr>
          <p:cNvPr id="3101" name="Line 58"/>
          <p:cNvSpPr/>
          <p:nvPr/>
        </p:nvSpPr>
        <p:spPr>
          <a:xfrm rot="-1119820" flipV="1">
            <a:off x="1779588" y="4252913"/>
            <a:ext cx="146050" cy="146050"/>
          </a:xfrm>
          <a:prstGeom prst="line">
            <a:avLst/>
          </a:prstGeom>
          <a:ln w="57150" cap="rnd" cmpd="sng">
            <a:solidFill>
              <a:schemeClr val="bg1">
                <a:alpha val="50195"/>
              </a:schemeClr>
            </a:solidFill>
            <a:prstDash val="sysDot"/>
            <a:round/>
            <a:headEnd type="none" w="med" len="med"/>
            <a:tailEnd type="none" w="med" len="med"/>
          </a:ln>
        </p:spPr>
      </p:sp>
      <p:sp>
        <p:nvSpPr>
          <p:cNvPr id="38" name="Oval 59"/>
          <p:cNvSpPr>
            <a:spLocks noChangeArrowheads="1"/>
          </p:cNvSpPr>
          <p:nvPr/>
        </p:nvSpPr>
        <p:spPr bwMode="auto">
          <a:xfrm rot="20480180">
            <a:off x="1144588" y="4424363"/>
            <a:ext cx="831850" cy="831850"/>
          </a:xfrm>
          <a:prstGeom prst="ellipse">
            <a:avLst/>
          </a:prstGeom>
          <a:noFill/>
          <a:ln w="19050">
            <a:solidFill>
              <a:schemeClr val="bg1">
                <a:alpha val="50195"/>
              </a:schemeClr>
            </a:solidFill>
            <a:round/>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39" name="Oval 60"/>
          <p:cNvSpPr>
            <a:spLocks noChangeArrowheads="1"/>
          </p:cNvSpPr>
          <p:nvPr/>
        </p:nvSpPr>
        <p:spPr bwMode="auto">
          <a:xfrm rot="20480180">
            <a:off x="2506663" y="1154113"/>
            <a:ext cx="1360488" cy="1360488"/>
          </a:xfrm>
          <a:prstGeom prst="ellipse">
            <a:avLst/>
          </a:prstGeom>
          <a:noFill/>
          <a:ln w="19050">
            <a:solidFill>
              <a:schemeClr val="bg1">
                <a:alpha val="50195"/>
              </a:schemeClr>
            </a:solidFill>
            <a:round/>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3104" name="Picture 61" descr="icon_conference"/>
          <p:cNvPicPr>
            <a:picLocks noChangeAspect="1"/>
          </p:cNvPicPr>
          <p:nvPr/>
        </p:nvPicPr>
        <p:blipFill>
          <a:blip r:embed="rId5"/>
          <a:stretch>
            <a:fillRect/>
          </a:stretch>
        </p:blipFill>
        <p:spPr>
          <a:xfrm>
            <a:off x="2546350" y="1189038"/>
            <a:ext cx="1298575" cy="1298575"/>
          </a:xfrm>
          <a:prstGeom prst="rect">
            <a:avLst/>
          </a:prstGeom>
          <a:noFill/>
          <a:ln w="9525">
            <a:noFill/>
          </a:ln>
        </p:spPr>
      </p:pic>
      <p:pic>
        <p:nvPicPr>
          <p:cNvPr id="3105" name="Picture 62" descr="icon_female"/>
          <p:cNvPicPr>
            <a:picLocks noChangeAspect="1"/>
          </p:cNvPicPr>
          <p:nvPr/>
        </p:nvPicPr>
        <p:blipFill>
          <a:blip r:embed="rId6"/>
          <a:stretch>
            <a:fillRect/>
          </a:stretch>
        </p:blipFill>
        <p:spPr>
          <a:xfrm>
            <a:off x="107950" y="2262188"/>
            <a:ext cx="1136650" cy="1136650"/>
          </a:xfrm>
          <a:prstGeom prst="rect">
            <a:avLst/>
          </a:prstGeom>
          <a:noFill/>
          <a:ln w="9525">
            <a:noFill/>
          </a:ln>
        </p:spPr>
      </p:pic>
      <p:pic>
        <p:nvPicPr>
          <p:cNvPr id="3106" name="Picture 63" descr="icon_men"/>
          <p:cNvPicPr>
            <a:picLocks noChangeAspect="1"/>
          </p:cNvPicPr>
          <p:nvPr/>
        </p:nvPicPr>
        <p:blipFill>
          <a:blip r:embed="rId7"/>
          <a:stretch>
            <a:fillRect/>
          </a:stretch>
        </p:blipFill>
        <p:spPr>
          <a:xfrm>
            <a:off x="3557588" y="3902075"/>
            <a:ext cx="1085850" cy="1085850"/>
          </a:xfrm>
          <a:prstGeom prst="rect">
            <a:avLst/>
          </a:prstGeom>
          <a:noFill/>
          <a:ln w="9525">
            <a:noFill/>
          </a:ln>
        </p:spPr>
      </p:pic>
      <p:pic>
        <p:nvPicPr>
          <p:cNvPr id="3107" name="Picture 64" descr="icon_bulding"/>
          <p:cNvPicPr>
            <a:picLocks noChangeAspect="1"/>
          </p:cNvPicPr>
          <p:nvPr/>
        </p:nvPicPr>
        <p:blipFill>
          <a:blip r:embed="rId8"/>
          <a:stretch>
            <a:fillRect/>
          </a:stretch>
        </p:blipFill>
        <p:spPr>
          <a:xfrm>
            <a:off x="1174750" y="4451350"/>
            <a:ext cx="782638" cy="782638"/>
          </a:xfrm>
          <a:prstGeom prst="rect">
            <a:avLst/>
          </a:prstGeom>
          <a:noFill/>
          <a:ln w="9525">
            <a:noFill/>
          </a:ln>
        </p:spPr>
      </p:pic>
      <p:sp>
        <p:nvSpPr>
          <p:cNvPr id="44" name="Text Box 65"/>
          <p:cNvSpPr txBox="1">
            <a:spLocks noChangeArrowheads="1"/>
          </p:cNvSpPr>
          <p:nvPr/>
        </p:nvSpPr>
        <p:spPr bwMode="white">
          <a:xfrm>
            <a:off x="2590800" y="5680075"/>
            <a:ext cx="5116513" cy="457200"/>
          </a:xfrm>
          <a:prstGeom prst="rect">
            <a:avLst/>
          </a:prstGeom>
          <a:noFill/>
          <a:ln>
            <a:noFill/>
          </a:ln>
          <a:effectLst/>
        </p:spPr>
        <p:txBody>
          <a:bodyPr>
            <a:spAutoFit/>
          </a:bodyP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hlink"/>
                </a:solidFill>
                <a:effectLst/>
                <a:uLnTx/>
                <a:uFillTx/>
                <a:latin typeface="Lucida Sans Unicode" panose="020B0602030504020204" pitchFamily="34" charset="0"/>
                <a:ea typeface="Gulim" pitchFamily="34" charset="-127"/>
                <a:cs typeface="+mn-cs"/>
              </a:rPr>
              <a:t>哈尔滨工程大学</a:t>
            </a:r>
          </a:p>
        </p:txBody>
      </p:sp>
      <p:sp>
        <p:nvSpPr>
          <p:cNvPr id="13333" name="Rectangle 21"/>
          <p:cNvSpPr>
            <a:spLocks noGrp="1" noChangeArrowheads="1"/>
          </p:cNvSpPr>
          <p:nvPr>
            <p:ph type="ctrTitle" sz="quarter"/>
          </p:nvPr>
        </p:nvSpPr>
        <p:spPr bwMode="black">
          <a:xfrm>
            <a:off x="533400" y="3048000"/>
            <a:ext cx="8153400" cy="669925"/>
          </a:xfrm>
        </p:spPr>
        <p:txBody>
          <a:bodyPr/>
          <a:lstStyle>
            <a:lvl1pPr algn="ctr">
              <a:defRPr sz="4000"/>
            </a:lvl1pPr>
          </a:lstStyle>
          <a:p>
            <a:pPr lvl="0" fontAlgn="base"/>
            <a:r>
              <a:rPr lang="en-US" altLang="ko-KR" strike="noStrike" noProof="0"/>
              <a:t>Click to edit Master title style</a:t>
            </a:r>
          </a:p>
        </p:txBody>
      </p:sp>
      <p:sp>
        <p:nvSpPr>
          <p:cNvPr id="13334" name="Rectangle 22"/>
          <p:cNvSpPr>
            <a:spLocks noGrp="1" noChangeArrowheads="1"/>
          </p:cNvSpPr>
          <p:nvPr>
            <p:ph type="subTitle" sz="quarter" idx="1"/>
          </p:nvPr>
        </p:nvSpPr>
        <p:spPr>
          <a:xfrm>
            <a:off x="1447800" y="3810000"/>
            <a:ext cx="6400800" cy="533400"/>
          </a:xfrm>
        </p:spPr>
        <p:txBody>
          <a:bodyPr/>
          <a:lstStyle>
            <a:lvl1pPr marL="0" indent="0" algn="ctr">
              <a:buFont typeface="Wingdings" panose="05000000000000000000" pitchFamily="2" charset="2"/>
              <a:buNone/>
              <a:defRPr sz="2000" b="0">
                <a:solidFill>
                  <a:schemeClr val="tx1"/>
                </a:solidFill>
              </a:defRPr>
            </a:lvl1pPr>
          </a:lstStyle>
          <a:p>
            <a:pPr lvl="0" fontAlgn="base"/>
            <a:r>
              <a:rPr lang="en-US" altLang="ko-KR" strike="noStrike" noProof="0"/>
              <a:t>Click to edit Master subtitle style</a:t>
            </a:r>
          </a:p>
        </p:txBody>
      </p:sp>
      <p:sp>
        <p:nvSpPr>
          <p:cNvPr id="45" name="Rectangle 23"/>
          <p:cNvSpPr>
            <a:spLocks noGrp="1" noChangeArrowheads="1"/>
          </p:cNvSpPr>
          <p:nvPr>
            <p:ph type="dt" sz="quarter" idx="2"/>
          </p:nvPr>
        </p:nvSpPr>
        <p:spPr bwMode="auto">
          <a:xfrm>
            <a:off x="457200" y="6553200"/>
            <a:ext cx="2133600" cy="152400"/>
          </a:xfrm>
          <a:prstGeom prst="rect">
            <a:avLst/>
          </a:prstGeom>
          <a:noFill/>
          <a:ln>
            <a:noFill/>
          </a:ln>
          <a:effectLst/>
        </p:spPr>
        <p:txBody>
          <a:bodyPr vert="horz" wrap="square" lIns="91440" tIns="45720" rIns="91440" bIns="45720" numCol="1" anchor="t" anchorCtr="0" compatLnSpc="1"/>
          <a:lstStyle>
            <a:lvl1pPr>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
        <p:nvSpPr>
          <p:cNvPr id="46" name="Rectangle 24"/>
          <p:cNvSpPr>
            <a:spLocks noGrp="1" noChangeArrowheads="1"/>
          </p:cNvSpPr>
          <p:nvPr>
            <p:ph type="ftr" sz="quarter" idx="3"/>
          </p:nvPr>
        </p:nvSpPr>
        <p:spPr bwMode="auto">
          <a:xfrm>
            <a:off x="3124200" y="6464300"/>
            <a:ext cx="2895600" cy="393700"/>
          </a:xfrm>
          <a:prstGeom prst="rect">
            <a:avLst/>
          </a:prstGeom>
          <a:noFill/>
          <a:ln>
            <a:noFill/>
          </a:ln>
          <a:effectLst/>
        </p:spPr>
        <p:txBody>
          <a:bodyPr vert="horz" wrap="square" lIns="91440" tIns="45720" rIns="91440" bIns="45720" numCol="1" anchor="t" anchorCtr="0" compatLnSpc="1"/>
          <a:lstStyle>
            <a:lvl1pPr algn="ctr">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
        <p:nvSpPr>
          <p:cNvPr id="47" name="Rectangle 25"/>
          <p:cNvSpPr>
            <a:spLocks noGrp="1" noChangeArrowheads="1"/>
          </p:cNvSpPr>
          <p:nvPr>
            <p:ph type="sldNum" sz="quarter" idx="4"/>
          </p:nvPr>
        </p:nvSpPr>
        <p:spPr bwMode="auto">
          <a:xfrm>
            <a:off x="6553200" y="6553200"/>
            <a:ext cx="2133600" cy="152400"/>
          </a:xfrm>
          <a:prstGeom prst="rect">
            <a:avLst/>
          </a:prstGeom>
          <a:noFill/>
          <a:ln>
            <a:noFill/>
          </a:ln>
          <a:effectLst/>
        </p:spPr>
        <p:txBody>
          <a:bodyPr vert="horz" wrap="square" lIns="91440" tIns="45720" rIns="91440" bIns="45720" numCol="1" anchor="t" anchorCtr="0" compatLnSpc="1"/>
          <a:lstStyle>
            <a:lvl1pPr algn="r">
              <a:defRPr sz="140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0C81CC4-0C82-4784-A33D-946C16DFFEE0}" type="slidenum">
              <a:rPr kumimoji="0" lang="ko-KR"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rPr>
              <a:t>‹#›</a:t>
            </a:fld>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hasCustomPrompt="1"/>
          </p:nvPr>
        </p:nvSpPr>
        <p:spPr/>
        <p:txBody>
          <a:bodyPr vert="eaVert"/>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2100" y="69850"/>
            <a:ext cx="2057400" cy="590550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hasCustomPrompt="1"/>
          </p:nvPr>
        </p:nvSpPr>
        <p:spPr>
          <a:xfrm>
            <a:off x="469900" y="69850"/>
            <a:ext cx="6019800" cy="5905500"/>
          </a:xfrm>
        </p:spPr>
        <p:txBody>
          <a:bodyPr vert="eaVert"/>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90550" y="69850"/>
            <a:ext cx="7848600" cy="609600"/>
          </a:xfrm>
        </p:spPr>
        <p:txBody>
          <a:bodyPr/>
          <a:lstStyle/>
          <a:p>
            <a:pPr fontAlgn="base"/>
            <a:r>
              <a:rPr lang="zh-CN" altLang="en-US" strike="noStrike" noProof="1"/>
              <a:t>单击此处编辑母版标题样式</a:t>
            </a:r>
          </a:p>
        </p:txBody>
      </p:sp>
      <p:sp>
        <p:nvSpPr>
          <p:cNvPr id="3" name="内容占位符 2"/>
          <p:cNvSpPr>
            <a:spLocks noGrp="1"/>
          </p:cNvSpPr>
          <p:nvPr>
            <p:ph sz="quarter" idx="1" hasCustomPrompt="1"/>
          </p:nvPr>
        </p:nvSpPr>
        <p:spPr>
          <a:xfrm>
            <a:off x="469900" y="10223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hasCustomPrompt="1"/>
          </p:nvPr>
        </p:nvSpPr>
        <p:spPr>
          <a:xfrm>
            <a:off x="4660900" y="10223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hasCustomPrompt="1"/>
          </p:nvPr>
        </p:nvSpPr>
        <p:spPr>
          <a:xfrm>
            <a:off x="469900" y="35750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内容占位符 5"/>
          <p:cNvSpPr>
            <a:spLocks noGrp="1"/>
          </p:cNvSpPr>
          <p:nvPr>
            <p:ph sz="quarter" idx="4" hasCustomPrompt="1"/>
          </p:nvPr>
        </p:nvSpPr>
        <p:spPr>
          <a:xfrm>
            <a:off x="4660900" y="35750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8" name="页脚占位符 7"/>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灯片编号占位符 8"/>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hasCustomPrompt="1"/>
          </p:nvPr>
        </p:nvSpPr>
        <p:spPr>
          <a:xfrm>
            <a:off x="469900" y="1022350"/>
            <a:ext cx="4038600" cy="49530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hasCustomPrompt="1"/>
          </p:nvPr>
        </p:nvSpPr>
        <p:spPr>
          <a:xfrm>
            <a:off x="4660900" y="1022350"/>
            <a:ext cx="4038600" cy="49530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69900" y="1022350"/>
            <a:ext cx="8229600" cy="49530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a:ln>
                <a:noFill/>
              </a:ln>
              <a:solidFill>
                <a:schemeClr val="accent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hasCustomPrompt="1"/>
          </p:nvPr>
        </p:nvSpPr>
        <p:spPr>
          <a:xfrm>
            <a:off x="469900" y="1022350"/>
            <a:ext cx="4038600" cy="49530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hasCustomPrompt="1"/>
          </p:nvPr>
        </p:nvSpPr>
        <p:spPr>
          <a:xfrm>
            <a:off x="4660900" y="10223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hasCustomPrompt="1"/>
          </p:nvPr>
        </p:nvSpPr>
        <p:spPr>
          <a:xfrm>
            <a:off x="4660900" y="35750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页脚占位符 6"/>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8" name="灯片编号占位符 7"/>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0" name="Rectangle 31"/>
          <p:cNvSpPr>
            <a:spLocks noChangeArrowheads="1"/>
          </p:cNvSpPr>
          <p:nvPr/>
        </p:nvSpPr>
        <p:spPr bwMode="gray">
          <a:xfrm>
            <a:off x="0" y="890588"/>
            <a:ext cx="9144000" cy="4565650"/>
          </a:xfrm>
          <a:prstGeom prst="rect">
            <a:avLst/>
          </a:prstGeom>
          <a:gradFill rotWithShape="1">
            <a:gsLst>
              <a:gs pos="0">
                <a:schemeClr val="hlink"/>
              </a:gs>
              <a:gs pos="100000">
                <a:schemeClr val="accent1"/>
              </a:gs>
            </a:gsLst>
            <a:lin ang="5400000" scaled="1"/>
          </a:gradFill>
          <a:ln>
            <a:noFill/>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4099" name="Picture 32" descr="light_white"/>
          <p:cNvPicPr>
            <a:picLocks noChangeAspect="1"/>
          </p:cNvPicPr>
          <p:nvPr/>
        </p:nvPicPr>
        <p:blipFill>
          <a:blip r:embed="rId2"/>
          <a:stretch>
            <a:fillRect/>
          </a:stretch>
        </p:blipFill>
        <p:spPr>
          <a:xfrm>
            <a:off x="230188" y="1411288"/>
            <a:ext cx="133350" cy="133350"/>
          </a:xfrm>
          <a:prstGeom prst="rect">
            <a:avLst/>
          </a:prstGeom>
          <a:noFill/>
          <a:ln w="9525">
            <a:noFill/>
          </a:ln>
        </p:spPr>
      </p:pic>
      <p:pic>
        <p:nvPicPr>
          <p:cNvPr id="4100" name="Picture 33" descr="light_white"/>
          <p:cNvPicPr>
            <a:picLocks noChangeAspect="1"/>
          </p:cNvPicPr>
          <p:nvPr/>
        </p:nvPicPr>
        <p:blipFill>
          <a:blip r:embed="rId2">
            <a:lum contrast="-24002"/>
          </a:blip>
          <a:stretch>
            <a:fillRect/>
          </a:stretch>
        </p:blipFill>
        <p:spPr>
          <a:xfrm>
            <a:off x="884238" y="1214438"/>
            <a:ext cx="220662" cy="220662"/>
          </a:xfrm>
          <a:prstGeom prst="rect">
            <a:avLst/>
          </a:prstGeom>
          <a:noFill/>
          <a:ln w="9525">
            <a:noFill/>
          </a:ln>
        </p:spPr>
      </p:pic>
      <p:pic>
        <p:nvPicPr>
          <p:cNvPr id="4101" name="Picture 34" descr="light_white"/>
          <p:cNvPicPr>
            <a:picLocks noChangeAspect="1"/>
          </p:cNvPicPr>
          <p:nvPr/>
        </p:nvPicPr>
        <p:blipFill>
          <a:blip r:embed="rId2"/>
          <a:stretch>
            <a:fillRect/>
          </a:stretch>
        </p:blipFill>
        <p:spPr>
          <a:xfrm>
            <a:off x="661988" y="1843088"/>
            <a:ext cx="133350" cy="133350"/>
          </a:xfrm>
          <a:prstGeom prst="rect">
            <a:avLst/>
          </a:prstGeom>
          <a:noFill/>
          <a:ln w="9525">
            <a:noFill/>
          </a:ln>
        </p:spPr>
      </p:pic>
      <p:pic>
        <p:nvPicPr>
          <p:cNvPr id="4102" name="Picture 35" descr="light_white"/>
          <p:cNvPicPr>
            <a:picLocks noChangeAspect="1"/>
          </p:cNvPicPr>
          <p:nvPr/>
        </p:nvPicPr>
        <p:blipFill>
          <a:blip r:embed="rId2"/>
          <a:stretch>
            <a:fillRect/>
          </a:stretch>
        </p:blipFill>
        <p:spPr>
          <a:xfrm>
            <a:off x="952500" y="1720850"/>
            <a:ext cx="115888" cy="115888"/>
          </a:xfrm>
          <a:prstGeom prst="rect">
            <a:avLst/>
          </a:prstGeom>
          <a:noFill/>
          <a:ln w="9525">
            <a:noFill/>
          </a:ln>
        </p:spPr>
      </p:pic>
      <p:pic>
        <p:nvPicPr>
          <p:cNvPr id="4103" name="Picture 36" descr="light_white"/>
          <p:cNvPicPr>
            <a:picLocks noChangeAspect="1"/>
          </p:cNvPicPr>
          <p:nvPr/>
        </p:nvPicPr>
        <p:blipFill>
          <a:blip r:embed="rId2">
            <a:grayscl/>
            <a:lum contrast="-48001"/>
          </a:blip>
          <a:stretch>
            <a:fillRect/>
          </a:stretch>
        </p:blipFill>
        <p:spPr>
          <a:xfrm>
            <a:off x="1908175" y="1647825"/>
            <a:ext cx="322263" cy="322263"/>
          </a:xfrm>
          <a:prstGeom prst="rect">
            <a:avLst/>
          </a:prstGeom>
          <a:noFill/>
          <a:ln w="9525">
            <a:noFill/>
          </a:ln>
        </p:spPr>
      </p:pic>
      <p:pic>
        <p:nvPicPr>
          <p:cNvPr id="4104" name="Picture 37" descr="light_white"/>
          <p:cNvPicPr>
            <a:picLocks noChangeAspect="1"/>
          </p:cNvPicPr>
          <p:nvPr/>
        </p:nvPicPr>
        <p:blipFill>
          <a:blip r:embed="rId2">
            <a:grayscl/>
          </a:blip>
          <a:stretch>
            <a:fillRect/>
          </a:stretch>
        </p:blipFill>
        <p:spPr>
          <a:xfrm>
            <a:off x="4187825" y="1247775"/>
            <a:ext cx="133350" cy="133350"/>
          </a:xfrm>
          <a:prstGeom prst="rect">
            <a:avLst/>
          </a:prstGeom>
          <a:noFill/>
          <a:ln w="9525">
            <a:noFill/>
          </a:ln>
        </p:spPr>
      </p:pic>
      <p:pic>
        <p:nvPicPr>
          <p:cNvPr id="4105" name="Picture 38" descr="light_white"/>
          <p:cNvPicPr>
            <a:picLocks noChangeAspect="1"/>
          </p:cNvPicPr>
          <p:nvPr/>
        </p:nvPicPr>
        <p:blipFill>
          <a:blip r:embed="rId2">
            <a:lum contrast="-30000"/>
          </a:blip>
          <a:stretch>
            <a:fillRect/>
          </a:stretch>
        </p:blipFill>
        <p:spPr>
          <a:xfrm>
            <a:off x="5172075" y="2011363"/>
            <a:ext cx="133350" cy="133350"/>
          </a:xfrm>
          <a:prstGeom prst="rect">
            <a:avLst/>
          </a:prstGeom>
          <a:noFill/>
          <a:ln w="9525">
            <a:noFill/>
          </a:ln>
        </p:spPr>
      </p:pic>
      <p:pic>
        <p:nvPicPr>
          <p:cNvPr id="4106" name="Picture 39" descr="light_white"/>
          <p:cNvPicPr>
            <a:picLocks noChangeAspect="1"/>
          </p:cNvPicPr>
          <p:nvPr/>
        </p:nvPicPr>
        <p:blipFill>
          <a:blip r:embed="rId2">
            <a:lum contrast="-53999"/>
          </a:blip>
          <a:stretch>
            <a:fillRect/>
          </a:stretch>
        </p:blipFill>
        <p:spPr>
          <a:xfrm>
            <a:off x="6319838" y="3008313"/>
            <a:ext cx="207962" cy="207962"/>
          </a:xfrm>
          <a:prstGeom prst="rect">
            <a:avLst/>
          </a:prstGeom>
          <a:noFill/>
          <a:ln w="9525">
            <a:noFill/>
          </a:ln>
        </p:spPr>
      </p:pic>
      <p:pic>
        <p:nvPicPr>
          <p:cNvPr id="4107" name="Picture 40" descr="light_white"/>
          <p:cNvPicPr>
            <a:picLocks noChangeAspect="1"/>
          </p:cNvPicPr>
          <p:nvPr/>
        </p:nvPicPr>
        <p:blipFill>
          <a:blip r:embed="rId2">
            <a:grayscl/>
            <a:lum contrast="-53999"/>
          </a:blip>
          <a:stretch>
            <a:fillRect/>
          </a:stretch>
        </p:blipFill>
        <p:spPr>
          <a:xfrm>
            <a:off x="7423150" y="1497013"/>
            <a:ext cx="182563" cy="182562"/>
          </a:xfrm>
          <a:prstGeom prst="rect">
            <a:avLst/>
          </a:prstGeom>
          <a:noFill/>
          <a:ln w="9525">
            <a:noFill/>
          </a:ln>
        </p:spPr>
      </p:pic>
      <p:pic>
        <p:nvPicPr>
          <p:cNvPr id="4108" name="Picture 41" descr="light_white"/>
          <p:cNvPicPr>
            <a:picLocks noChangeAspect="1"/>
          </p:cNvPicPr>
          <p:nvPr/>
        </p:nvPicPr>
        <p:blipFill>
          <a:blip r:embed="rId2">
            <a:lum contrast="-24002"/>
          </a:blip>
          <a:stretch>
            <a:fillRect/>
          </a:stretch>
        </p:blipFill>
        <p:spPr>
          <a:xfrm>
            <a:off x="8118475" y="1922463"/>
            <a:ext cx="133350" cy="133350"/>
          </a:xfrm>
          <a:prstGeom prst="rect">
            <a:avLst/>
          </a:prstGeom>
          <a:noFill/>
          <a:ln w="9525">
            <a:noFill/>
          </a:ln>
        </p:spPr>
      </p:pic>
      <p:pic>
        <p:nvPicPr>
          <p:cNvPr id="4109" name="Picture 42" descr="light_white"/>
          <p:cNvPicPr>
            <a:picLocks noChangeAspect="1"/>
          </p:cNvPicPr>
          <p:nvPr/>
        </p:nvPicPr>
        <p:blipFill>
          <a:blip r:embed="rId2">
            <a:lum contrast="-100000"/>
          </a:blip>
          <a:stretch>
            <a:fillRect/>
          </a:stretch>
        </p:blipFill>
        <p:spPr>
          <a:xfrm>
            <a:off x="6783388" y="1652588"/>
            <a:ext cx="133350" cy="133350"/>
          </a:xfrm>
          <a:prstGeom prst="rect">
            <a:avLst/>
          </a:prstGeom>
          <a:noFill/>
          <a:ln w="9525">
            <a:noFill/>
          </a:ln>
        </p:spPr>
      </p:pic>
      <p:pic>
        <p:nvPicPr>
          <p:cNvPr id="4110" name="Picture 43" descr="light_white"/>
          <p:cNvPicPr>
            <a:picLocks noChangeAspect="1"/>
          </p:cNvPicPr>
          <p:nvPr/>
        </p:nvPicPr>
        <p:blipFill>
          <a:blip r:embed="rId2">
            <a:lum contrast="-60002"/>
          </a:blip>
          <a:stretch>
            <a:fillRect/>
          </a:stretch>
        </p:blipFill>
        <p:spPr>
          <a:xfrm>
            <a:off x="7321550" y="1890713"/>
            <a:ext cx="133350" cy="133350"/>
          </a:xfrm>
          <a:prstGeom prst="rect">
            <a:avLst/>
          </a:prstGeom>
          <a:noFill/>
          <a:ln w="9525">
            <a:noFill/>
          </a:ln>
        </p:spPr>
      </p:pic>
      <p:pic>
        <p:nvPicPr>
          <p:cNvPr id="4111" name="Picture 44" descr="light_white"/>
          <p:cNvPicPr>
            <a:picLocks noChangeAspect="1"/>
          </p:cNvPicPr>
          <p:nvPr/>
        </p:nvPicPr>
        <p:blipFill>
          <a:blip r:embed="rId2">
            <a:lum contrast="-60002"/>
          </a:blip>
          <a:stretch>
            <a:fillRect/>
          </a:stretch>
        </p:blipFill>
        <p:spPr>
          <a:xfrm>
            <a:off x="8564563" y="1539875"/>
            <a:ext cx="133350" cy="133350"/>
          </a:xfrm>
          <a:prstGeom prst="rect">
            <a:avLst/>
          </a:prstGeom>
          <a:noFill/>
          <a:ln w="9525">
            <a:noFill/>
          </a:ln>
        </p:spPr>
      </p:pic>
      <p:sp>
        <p:nvSpPr>
          <p:cNvPr id="24" name="Freeform 45"/>
          <p:cNvSpPr/>
          <p:nvPr/>
        </p:nvSpPr>
        <p:spPr bwMode="auto">
          <a:xfrm>
            <a:off x="-3175" y="865188"/>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p:spPr>
        <p:txBody>
          <a:body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4113" name="Picture 46" descr="light_white"/>
          <p:cNvPicPr>
            <a:picLocks noChangeAspect="1"/>
          </p:cNvPicPr>
          <p:nvPr/>
        </p:nvPicPr>
        <p:blipFill>
          <a:blip r:embed="rId2"/>
          <a:stretch>
            <a:fillRect/>
          </a:stretch>
        </p:blipFill>
        <p:spPr>
          <a:xfrm>
            <a:off x="1790700" y="1231900"/>
            <a:ext cx="133350" cy="133350"/>
          </a:xfrm>
          <a:prstGeom prst="rect">
            <a:avLst/>
          </a:prstGeom>
          <a:noFill/>
          <a:ln w="9525">
            <a:noFill/>
          </a:ln>
        </p:spPr>
      </p:pic>
      <p:pic>
        <p:nvPicPr>
          <p:cNvPr id="4114" name="Picture 47" descr="light_white"/>
          <p:cNvPicPr>
            <a:picLocks noChangeAspect="1"/>
          </p:cNvPicPr>
          <p:nvPr/>
        </p:nvPicPr>
        <p:blipFill>
          <a:blip r:embed="rId2">
            <a:lum contrast="-30000"/>
          </a:blip>
          <a:stretch>
            <a:fillRect/>
          </a:stretch>
        </p:blipFill>
        <p:spPr>
          <a:xfrm>
            <a:off x="5845175" y="1822450"/>
            <a:ext cx="106363" cy="106363"/>
          </a:xfrm>
          <a:prstGeom prst="rect">
            <a:avLst/>
          </a:prstGeom>
          <a:noFill/>
          <a:ln w="9525">
            <a:noFill/>
          </a:ln>
        </p:spPr>
      </p:pic>
      <p:pic>
        <p:nvPicPr>
          <p:cNvPr id="4115" name="Picture 48" descr="light_white"/>
          <p:cNvPicPr>
            <a:picLocks noChangeAspect="1"/>
          </p:cNvPicPr>
          <p:nvPr/>
        </p:nvPicPr>
        <p:blipFill>
          <a:blip r:embed="rId2"/>
          <a:stretch>
            <a:fillRect/>
          </a:stretch>
        </p:blipFill>
        <p:spPr>
          <a:xfrm>
            <a:off x="5446713" y="1454150"/>
            <a:ext cx="115887" cy="115888"/>
          </a:xfrm>
          <a:prstGeom prst="rect">
            <a:avLst/>
          </a:prstGeom>
          <a:noFill/>
          <a:ln w="9525">
            <a:noFill/>
          </a:ln>
        </p:spPr>
      </p:pic>
      <p:pic>
        <p:nvPicPr>
          <p:cNvPr id="4116" name="Picture 49" descr="light_white"/>
          <p:cNvPicPr>
            <a:picLocks noChangeAspect="1"/>
          </p:cNvPicPr>
          <p:nvPr/>
        </p:nvPicPr>
        <p:blipFill>
          <a:blip r:embed="rId2">
            <a:grayscl/>
            <a:lum contrast="-53999"/>
          </a:blip>
          <a:stretch>
            <a:fillRect/>
          </a:stretch>
        </p:blipFill>
        <p:spPr>
          <a:xfrm>
            <a:off x="4606925" y="990600"/>
            <a:ext cx="182563" cy="182563"/>
          </a:xfrm>
          <a:prstGeom prst="rect">
            <a:avLst/>
          </a:prstGeom>
          <a:noFill/>
          <a:ln w="9525">
            <a:noFill/>
          </a:ln>
        </p:spPr>
      </p:pic>
      <p:sp>
        <p:nvSpPr>
          <p:cNvPr id="29" name="Freeform 50"/>
          <p:cNvSpPr/>
          <p:nvPr/>
        </p:nvSpPr>
        <p:spPr bwMode="auto">
          <a:xfrm rot="10800000">
            <a:off x="-3175" y="5116513"/>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p:spPr>
        <p:txBody>
          <a:body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30" name="Oval 51"/>
          <p:cNvSpPr>
            <a:spLocks noChangeArrowheads="1"/>
          </p:cNvSpPr>
          <p:nvPr/>
        </p:nvSpPr>
        <p:spPr bwMode="auto">
          <a:xfrm rot="20480180">
            <a:off x="3527425" y="3873500"/>
            <a:ext cx="1135063" cy="1135063"/>
          </a:xfrm>
          <a:prstGeom prst="ellipse">
            <a:avLst/>
          </a:prstGeom>
          <a:noFill/>
          <a:ln w="19050">
            <a:solidFill>
              <a:schemeClr val="bg1">
                <a:alpha val="50195"/>
              </a:schemeClr>
            </a:solidFill>
            <a:round/>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bg1"/>
              </a:solidFill>
              <a:effectLst/>
              <a:uLnTx/>
              <a:uFillTx/>
              <a:latin typeface="Times New Roman" panose="02020603050405020304" pitchFamily="18" charset="0"/>
              <a:ea typeface="Gulim" pitchFamily="34" charset="-127"/>
              <a:cs typeface="+mn-cs"/>
            </a:endParaRPr>
          </a:p>
        </p:txBody>
      </p:sp>
      <p:sp>
        <p:nvSpPr>
          <p:cNvPr id="4119" name="Line 52"/>
          <p:cNvSpPr/>
          <p:nvPr/>
        </p:nvSpPr>
        <p:spPr>
          <a:xfrm rot="-1119820" flipV="1">
            <a:off x="2560638" y="2509838"/>
            <a:ext cx="327025" cy="327025"/>
          </a:xfrm>
          <a:prstGeom prst="line">
            <a:avLst/>
          </a:prstGeom>
          <a:ln w="57150" cap="rnd" cmpd="sng">
            <a:solidFill>
              <a:schemeClr val="bg1">
                <a:alpha val="50194"/>
              </a:schemeClr>
            </a:solidFill>
            <a:prstDash val="sysDot"/>
            <a:round/>
            <a:headEnd type="none" w="med" len="med"/>
            <a:tailEnd type="none" w="med" len="med"/>
          </a:ln>
        </p:spPr>
      </p:sp>
      <p:sp>
        <p:nvSpPr>
          <p:cNvPr id="4120" name="Line 53"/>
          <p:cNvSpPr/>
          <p:nvPr/>
        </p:nvSpPr>
        <p:spPr>
          <a:xfrm rot="-1119820" flipH="1" flipV="1">
            <a:off x="2901950" y="3776663"/>
            <a:ext cx="554038" cy="554037"/>
          </a:xfrm>
          <a:prstGeom prst="line">
            <a:avLst/>
          </a:prstGeom>
          <a:ln w="57150" cap="rnd" cmpd="sng">
            <a:solidFill>
              <a:schemeClr val="bg1">
                <a:alpha val="50194"/>
              </a:schemeClr>
            </a:solidFill>
            <a:prstDash val="sysDot"/>
            <a:round/>
            <a:headEnd type="none" w="med" len="med"/>
            <a:tailEnd type="none" w="med" len="med"/>
          </a:ln>
        </p:spPr>
      </p:sp>
      <p:sp>
        <p:nvSpPr>
          <p:cNvPr id="4121" name="Line 54"/>
          <p:cNvSpPr/>
          <p:nvPr/>
        </p:nvSpPr>
        <p:spPr>
          <a:xfrm rot="-1119820" flipH="1" flipV="1">
            <a:off x="1219200" y="2965450"/>
            <a:ext cx="227013" cy="227013"/>
          </a:xfrm>
          <a:prstGeom prst="line">
            <a:avLst/>
          </a:prstGeom>
          <a:ln w="57150" cap="rnd" cmpd="sng">
            <a:solidFill>
              <a:schemeClr val="bg1">
                <a:alpha val="50194"/>
              </a:schemeClr>
            </a:solidFill>
            <a:prstDash val="sysDot"/>
            <a:round/>
            <a:headEnd type="none" w="med" len="med"/>
            <a:tailEnd type="none" w="med" len="med"/>
          </a:ln>
        </p:spPr>
      </p:sp>
      <p:sp>
        <p:nvSpPr>
          <p:cNvPr id="34" name="Oval 55"/>
          <p:cNvSpPr>
            <a:spLocks noChangeArrowheads="1"/>
          </p:cNvSpPr>
          <p:nvPr/>
        </p:nvSpPr>
        <p:spPr bwMode="auto">
          <a:xfrm rot="20480180">
            <a:off x="85725" y="2239963"/>
            <a:ext cx="1182688" cy="1184275"/>
          </a:xfrm>
          <a:prstGeom prst="ellipse">
            <a:avLst/>
          </a:prstGeom>
          <a:noFill/>
          <a:ln w="19050">
            <a:solidFill>
              <a:schemeClr val="bg1">
                <a:alpha val="50195"/>
              </a:schemeClr>
            </a:solidFill>
            <a:round/>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35" name="Oval 56" descr="cloud2"/>
          <p:cNvSpPr>
            <a:spLocks noChangeArrowheads="1"/>
          </p:cNvSpPr>
          <p:nvPr/>
        </p:nvSpPr>
        <p:spPr bwMode="auto">
          <a:xfrm rot="20480180">
            <a:off x="1479550" y="2827338"/>
            <a:ext cx="1411288" cy="1411288"/>
          </a:xfrm>
          <a:prstGeom prst="ellipse">
            <a:avLst/>
          </a:prstGeom>
          <a:blipFill dpi="0" rotWithShape="1">
            <a:blip r:embed="rId3">
              <a:lum contrast="6000"/>
            </a:blip>
            <a:srcRect/>
            <a:stretch>
              <a:fillRect/>
            </a:stretch>
          </a:blipFill>
          <a:ln w="38100">
            <a:solidFill>
              <a:schemeClr val="bg1">
                <a:alpha val="50195"/>
              </a:schemeClr>
            </a:solidFill>
            <a:round/>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4124" name="Picture 57" descr="globe_white"/>
          <p:cNvPicPr>
            <a:picLocks noChangeAspect="1"/>
          </p:cNvPicPr>
          <p:nvPr/>
        </p:nvPicPr>
        <p:blipFill>
          <a:blip r:embed="rId4"/>
          <a:stretch>
            <a:fillRect/>
          </a:stretch>
        </p:blipFill>
        <p:spPr>
          <a:xfrm>
            <a:off x="1493838" y="2838450"/>
            <a:ext cx="1381125" cy="1381125"/>
          </a:xfrm>
          <a:prstGeom prst="rect">
            <a:avLst/>
          </a:prstGeom>
          <a:noFill/>
          <a:ln w="38100">
            <a:noFill/>
          </a:ln>
        </p:spPr>
      </p:pic>
      <p:sp>
        <p:nvSpPr>
          <p:cNvPr id="4125" name="Line 58"/>
          <p:cNvSpPr/>
          <p:nvPr/>
        </p:nvSpPr>
        <p:spPr>
          <a:xfrm rot="-1119820" flipV="1">
            <a:off x="1779588" y="4252913"/>
            <a:ext cx="146050" cy="146050"/>
          </a:xfrm>
          <a:prstGeom prst="line">
            <a:avLst/>
          </a:prstGeom>
          <a:ln w="57150" cap="rnd" cmpd="sng">
            <a:solidFill>
              <a:schemeClr val="bg1">
                <a:alpha val="50194"/>
              </a:schemeClr>
            </a:solidFill>
            <a:prstDash val="sysDot"/>
            <a:round/>
            <a:headEnd type="none" w="med" len="med"/>
            <a:tailEnd type="none" w="med" len="med"/>
          </a:ln>
        </p:spPr>
      </p:sp>
      <p:sp>
        <p:nvSpPr>
          <p:cNvPr id="38" name="Oval 59"/>
          <p:cNvSpPr>
            <a:spLocks noChangeArrowheads="1"/>
          </p:cNvSpPr>
          <p:nvPr/>
        </p:nvSpPr>
        <p:spPr bwMode="auto">
          <a:xfrm rot="20480180">
            <a:off x="1144588" y="4424363"/>
            <a:ext cx="831850" cy="831850"/>
          </a:xfrm>
          <a:prstGeom prst="ellipse">
            <a:avLst/>
          </a:prstGeom>
          <a:noFill/>
          <a:ln w="19050">
            <a:solidFill>
              <a:schemeClr val="bg1">
                <a:alpha val="50195"/>
              </a:schemeClr>
            </a:solidFill>
            <a:round/>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39" name="Oval 60"/>
          <p:cNvSpPr>
            <a:spLocks noChangeArrowheads="1"/>
          </p:cNvSpPr>
          <p:nvPr/>
        </p:nvSpPr>
        <p:spPr bwMode="auto">
          <a:xfrm rot="20480180">
            <a:off x="2506663" y="1154113"/>
            <a:ext cx="1360488" cy="1360488"/>
          </a:xfrm>
          <a:prstGeom prst="ellipse">
            <a:avLst/>
          </a:prstGeom>
          <a:noFill/>
          <a:ln w="19050">
            <a:solidFill>
              <a:schemeClr val="bg1">
                <a:alpha val="50195"/>
              </a:schemeClr>
            </a:solidFill>
            <a:round/>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4128" name="Picture 61" descr="icon_conference"/>
          <p:cNvPicPr>
            <a:picLocks noChangeAspect="1"/>
          </p:cNvPicPr>
          <p:nvPr/>
        </p:nvPicPr>
        <p:blipFill>
          <a:blip r:embed="rId5"/>
          <a:stretch>
            <a:fillRect/>
          </a:stretch>
        </p:blipFill>
        <p:spPr>
          <a:xfrm>
            <a:off x="2546350" y="1189038"/>
            <a:ext cx="1298575" cy="1298575"/>
          </a:xfrm>
          <a:prstGeom prst="rect">
            <a:avLst/>
          </a:prstGeom>
          <a:noFill/>
          <a:ln w="9525">
            <a:noFill/>
          </a:ln>
        </p:spPr>
      </p:pic>
      <p:pic>
        <p:nvPicPr>
          <p:cNvPr id="4129" name="Picture 62" descr="icon_female"/>
          <p:cNvPicPr>
            <a:picLocks noChangeAspect="1"/>
          </p:cNvPicPr>
          <p:nvPr/>
        </p:nvPicPr>
        <p:blipFill>
          <a:blip r:embed="rId6"/>
          <a:stretch>
            <a:fillRect/>
          </a:stretch>
        </p:blipFill>
        <p:spPr>
          <a:xfrm>
            <a:off x="107950" y="2262188"/>
            <a:ext cx="1136650" cy="1136650"/>
          </a:xfrm>
          <a:prstGeom prst="rect">
            <a:avLst/>
          </a:prstGeom>
          <a:noFill/>
          <a:ln w="9525">
            <a:noFill/>
          </a:ln>
        </p:spPr>
      </p:pic>
      <p:pic>
        <p:nvPicPr>
          <p:cNvPr id="4130" name="Picture 63" descr="icon_men"/>
          <p:cNvPicPr>
            <a:picLocks noChangeAspect="1"/>
          </p:cNvPicPr>
          <p:nvPr/>
        </p:nvPicPr>
        <p:blipFill>
          <a:blip r:embed="rId7"/>
          <a:stretch>
            <a:fillRect/>
          </a:stretch>
        </p:blipFill>
        <p:spPr>
          <a:xfrm>
            <a:off x="3557588" y="3902075"/>
            <a:ext cx="1085850" cy="1085850"/>
          </a:xfrm>
          <a:prstGeom prst="rect">
            <a:avLst/>
          </a:prstGeom>
          <a:noFill/>
          <a:ln w="9525">
            <a:noFill/>
          </a:ln>
        </p:spPr>
      </p:pic>
      <p:pic>
        <p:nvPicPr>
          <p:cNvPr id="4131" name="Picture 64" descr="icon_bulding"/>
          <p:cNvPicPr>
            <a:picLocks noChangeAspect="1"/>
          </p:cNvPicPr>
          <p:nvPr/>
        </p:nvPicPr>
        <p:blipFill>
          <a:blip r:embed="rId8"/>
          <a:stretch>
            <a:fillRect/>
          </a:stretch>
        </p:blipFill>
        <p:spPr>
          <a:xfrm>
            <a:off x="1174750" y="4451350"/>
            <a:ext cx="782638" cy="782638"/>
          </a:xfrm>
          <a:prstGeom prst="rect">
            <a:avLst/>
          </a:prstGeom>
          <a:noFill/>
          <a:ln w="9525">
            <a:noFill/>
          </a:ln>
        </p:spPr>
      </p:pic>
      <p:sp>
        <p:nvSpPr>
          <p:cNvPr id="44" name="Text Box 65"/>
          <p:cNvSpPr txBox="1">
            <a:spLocks noChangeArrowheads="1"/>
          </p:cNvSpPr>
          <p:nvPr/>
        </p:nvSpPr>
        <p:spPr bwMode="white">
          <a:xfrm>
            <a:off x="2590800" y="5680075"/>
            <a:ext cx="5116513" cy="457200"/>
          </a:xfrm>
          <a:prstGeom prst="rect">
            <a:avLst/>
          </a:prstGeom>
          <a:noFill/>
          <a:ln>
            <a:noFill/>
          </a:ln>
          <a:effectLst/>
        </p:spPr>
        <p:txBody>
          <a:bodyPr>
            <a:spAutoFit/>
          </a:bodyP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hlink"/>
                </a:solidFill>
                <a:effectLst/>
                <a:uLnTx/>
                <a:uFillTx/>
                <a:latin typeface="Lucida Sans Unicode" panose="020B0602030504020204" pitchFamily="34" charset="0"/>
                <a:ea typeface="Gulim" pitchFamily="34" charset="-127"/>
                <a:cs typeface="+mn-cs"/>
              </a:rPr>
              <a:t>哈尔滨工程大学</a:t>
            </a:r>
          </a:p>
        </p:txBody>
      </p:sp>
      <p:sp>
        <p:nvSpPr>
          <p:cNvPr id="13333" name="Rectangle 21"/>
          <p:cNvSpPr>
            <a:spLocks noGrp="1" noChangeArrowheads="1"/>
          </p:cNvSpPr>
          <p:nvPr>
            <p:ph type="ctrTitle" sz="quarter"/>
          </p:nvPr>
        </p:nvSpPr>
        <p:spPr bwMode="black">
          <a:xfrm>
            <a:off x="533400" y="3048000"/>
            <a:ext cx="8153400" cy="669925"/>
          </a:xfrm>
        </p:spPr>
        <p:txBody>
          <a:bodyPr/>
          <a:lstStyle>
            <a:lvl1pPr algn="ctr">
              <a:defRPr sz="4000"/>
            </a:lvl1pPr>
          </a:lstStyle>
          <a:p>
            <a:pPr lvl="0" fontAlgn="base"/>
            <a:r>
              <a:rPr lang="en-US" altLang="ko-KR" strike="noStrike" noProof="0"/>
              <a:t>Click to edit Master title style</a:t>
            </a:r>
          </a:p>
        </p:txBody>
      </p:sp>
      <p:sp>
        <p:nvSpPr>
          <p:cNvPr id="13334" name="Rectangle 22"/>
          <p:cNvSpPr>
            <a:spLocks noGrp="1" noChangeArrowheads="1"/>
          </p:cNvSpPr>
          <p:nvPr>
            <p:ph type="subTitle" sz="quarter" idx="1"/>
          </p:nvPr>
        </p:nvSpPr>
        <p:spPr>
          <a:xfrm>
            <a:off x="1447800" y="3810000"/>
            <a:ext cx="6400800" cy="533400"/>
          </a:xfrm>
        </p:spPr>
        <p:txBody>
          <a:bodyPr/>
          <a:lstStyle>
            <a:lvl1pPr marL="0" indent="0" algn="ctr">
              <a:buFont typeface="Wingdings" panose="05000000000000000000" pitchFamily="2" charset="2"/>
              <a:buNone/>
              <a:defRPr sz="2000" b="0">
                <a:solidFill>
                  <a:schemeClr val="tx1"/>
                </a:solidFill>
              </a:defRPr>
            </a:lvl1pPr>
          </a:lstStyle>
          <a:p>
            <a:pPr lvl="0" fontAlgn="base"/>
            <a:r>
              <a:rPr lang="en-US" altLang="ko-KR" strike="noStrike" noProof="0"/>
              <a:t>Click to edit Master subtitle style</a:t>
            </a:r>
          </a:p>
        </p:txBody>
      </p:sp>
      <p:sp>
        <p:nvSpPr>
          <p:cNvPr id="45" name="Rectangle 23"/>
          <p:cNvSpPr>
            <a:spLocks noGrp="1" noChangeArrowheads="1"/>
          </p:cNvSpPr>
          <p:nvPr>
            <p:ph type="dt" sz="quarter" idx="2"/>
          </p:nvPr>
        </p:nvSpPr>
        <p:spPr bwMode="auto">
          <a:xfrm>
            <a:off x="457200" y="6553200"/>
            <a:ext cx="2133600" cy="152400"/>
          </a:xfrm>
          <a:prstGeom prst="rect">
            <a:avLst/>
          </a:prstGeom>
          <a:noFill/>
          <a:ln>
            <a:noFill/>
          </a:ln>
          <a:effectLst/>
        </p:spPr>
        <p:txBody>
          <a:bodyPr vert="horz" wrap="square" lIns="91440" tIns="45720" rIns="91440" bIns="45720" numCol="1" anchor="t" anchorCtr="0" compatLnSpc="1"/>
          <a:lstStyle>
            <a:lvl1pPr>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
        <p:nvSpPr>
          <p:cNvPr id="46" name="Rectangle 24"/>
          <p:cNvSpPr>
            <a:spLocks noGrp="1" noChangeArrowheads="1"/>
          </p:cNvSpPr>
          <p:nvPr>
            <p:ph type="ftr" sz="quarter" idx="3"/>
          </p:nvPr>
        </p:nvSpPr>
        <p:spPr bwMode="auto">
          <a:xfrm>
            <a:off x="3124200" y="6464300"/>
            <a:ext cx="2895600" cy="393700"/>
          </a:xfrm>
          <a:prstGeom prst="rect">
            <a:avLst/>
          </a:prstGeom>
          <a:noFill/>
          <a:ln>
            <a:noFill/>
          </a:ln>
          <a:effectLst/>
        </p:spPr>
        <p:txBody>
          <a:bodyPr vert="horz" wrap="square" lIns="91440" tIns="45720" rIns="91440" bIns="45720" numCol="1" anchor="t" anchorCtr="0" compatLnSpc="1"/>
          <a:lstStyle>
            <a:lvl1pPr algn="ctr">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
        <p:nvSpPr>
          <p:cNvPr id="47" name="Rectangle 25"/>
          <p:cNvSpPr>
            <a:spLocks noGrp="1" noChangeArrowheads="1"/>
          </p:cNvSpPr>
          <p:nvPr>
            <p:ph type="sldNum" sz="quarter" idx="4"/>
          </p:nvPr>
        </p:nvSpPr>
        <p:spPr bwMode="auto">
          <a:xfrm>
            <a:off x="6553200" y="6553200"/>
            <a:ext cx="2133600" cy="152400"/>
          </a:xfrm>
          <a:prstGeom prst="rect">
            <a:avLst/>
          </a:prstGeom>
          <a:noFill/>
          <a:ln>
            <a:noFill/>
          </a:ln>
          <a:effectLst/>
        </p:spPr>
        <p:txBody>
          <a:bodyPr vert="horz" wrap="square" lIns="91440" tIns="45720" rIns="91440" bIns="45720" numCol="1" anchor="t" anchorCtr="0" compatLnSpc="1"/>
          <a:lstStyle>
            <a:lvl1pPr algn="r">
              <a:defRPr sz="140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0C81CC4-0C82-4784-A33D-946C16DFFEE0}" type="slidenum">
              <a:rPr kumimoji="0" lang="ko-KR"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rPr>
              <a:t>‹#›</a:t>
            </a:fld>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hasCustomPrompt="1"/>
          </p:nvPr>
        </p:nvSpPr>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hasCustomPrompt="1"/>
          </p:nvPr>
        </p:nvSpPr>
        <p:spPr>
          <a:xfrm>
            <a:off x="469900" y="1022350"/>
            <a:ext cx="4038600" cy="49530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hasCustomPrompt="1"/>
          </p:nvPr>
        </p:nvSpPr>
        <p:spPr>
          <a:xfrm>
            <a:off x="4660900" y="1022350"/>
            <a:ext cx="4038600" cy="49530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hasCustomPrompt="1"/>
          </p:nvPr>
        </p:nvSpPr>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编辑母版文本样式</a:t>
            </a:r>
          </a:p>
        </p:txBody>
      </p:sp>
      <p:sp>
        <p:nvSpPr>
          <p:cNvPr id="4" name="内容占位符 3"/>
          <p:cNvSpPr>
            <a:spLocks noGrp="1"/>
          </p:cNvSpPr>
          <p:nvPr>
            <p:ph sz="half" idx="2" hasCustomPrompt="1"/>
          </p:nvPr>
        </p:nvSpPr>
        <p:spPr>
          <a:xfrm>
            <a:off x="630238" y="2505075"/>
            <a:ext cx="3868737" cy="3684588"/>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编辑母版文本样式</a:t>
            </a:r>
          </a:p>
        </p:txBody>
      </p:sp>
      <p:sp>
        <p:nvSpPr>
          <p:cNvPr id="6" name="内容占位符 5"/>
          <p:cNvSpPr>
            <a:spLocks noGrp="1"/>
          </p:cNvSpPr>
          <p:nvPr>
            <p:ph sz="quarter" idx="4" hasCustomPrompt="1"/>
          </p:nvPr>
        </p:nvSpPr>
        <p:spPr>
          <a:xfrm>
            <a:off x="4629150" y="2505075"/>
            <a:ext cx="3887788" cy="3684588"/>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8" name="页脚占位符 7"/>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灯片编号占位符 8"/>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4" name="页脚占位符 3"/>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灯片编号占位符 4"/>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3" name="页脚占位符 2"/>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a:t>单击此处编辑母版标题样式</a:t>
            </a:r>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1200" cap="none" spc="0" normalizeH="0" baseline="0" noProof="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hasCustomPrompt="1"/>
          </p:nvPr>
        </p:nvSpPr>
        <p:spPr/>
        <p:txBody>
          <a:bodyPr vert="eaVert"/>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2100" y="69850"/>
            <a:ext cx="2057400" cy="5905500"/>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hasCustomPrompt="1"/>
          </p:nvPr>
        </p:nvSpPr>
        <p:spPr>
          <a:xfrm>
            <a:off x="469900" y="69850"/>
            <a:ext cx="6019800" cy="5905500"/>
          </a:xfrm>
        </p:spPr>
        <p:txBody>
          <a:bodyPr vert="eaVert"/>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90550" y="69850"/>
            <a:ext cx="7848600" cy="609600"/>
          </a:xfrm>
        </p:spPr>
        <p:txBody>
          <a:bodyPr/>
          <a:lstStyle/>
          <a:p>
            <a:pPr fontAlgn="base"/>
            <a:r>
              <a:rPr lang="zh-CN" altLang="en-US" strike="noStrike" noProof="1"/>
              <a:t>单击此处编辑母版标题样式</a:t>
            </a:r>
          </a:p>
        </p:txBody>
      </p:sp>
      <p:sp>
        <p:nvSpPr>
          <p:cNvPr id="3" name="内容占位符 2"/>
          <p:cNvSpPr>
            <a:spLocks noGrp="1"/>
          </p:cNvSpPr>
          <p:nvPr>
            <p:ph sz="quarter" idx="1" hasCustomPrompt="1"/>
          </p:nvPr>
        </p:nvSpPr>
        <p:spPr>
          <a:xfrm>
            <a:off x="469900" y="10223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hasCustomPrompt="1"/>
          </p:nvPr>
        </p:nvSpPr>
        <p:spPr>
          <a:xfrm>
            <a:off x="4660900" y="10223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hasCustomPrompt="1"/>
          </p:nvPr>
        </p:nvSpPr>
        <p:spPr>
          <a:xfrm>
            <a:off x="469900" y="35750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内容占位符 5"/>
          <p:cNvSpPr>
            <a:spLocks noGrp="1"/>
          </p:cNvSpPr>
          <p:nvPr>
            <p:ph sz="quarter" idx="4" hasCustomPrompt="1"/>
          </p:nvPr>
        </p:nvSpPr>
        <p:spPr>
          <a:xfrm>
            <a:off x="4660900" y="35750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8" name="页脚占位符 7"/>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灯片编号占位符 8"/>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hasCustomPrompt="1"/>
          </p:nvPr>
        </p:nvSpPr>
        <p:spPr>
          <a:xfrm>
            <a:off x="469900" y="1022350"/>
            <a:ext cx="4038600" cy="49530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hasCustomPrompt="1"/>
          </p:nvPr>
        </p:nvSpPr>
        <p:spPr>
          <a:xfrm>
            <a:off x="4660900" y="1022350"/>
            <a:ext cx="4038600" cy="49530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469900" y="1022350"/>
            <a:ext cx="8229600" cy="49530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a:ln>
                <a:noFill/>
              </a:ln>
              <a:solidFill>
                <a:schemeClr val="accent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hasCustomPrompt="1"/>
          </p:nvPr>
        </p:nvSpPr>
        <p:spPr>
          <a:xfrm>
            <a:off x="469900" y="1022350"/>
            <a:ext cx="4038600" cy="49530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hasCustomPrompt="1"/>
          </p:nvPr>
        </p:nvSpPr>
        <p:spPr>
          <a:xfrm>
            <a:off x="4660900" y="10223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hasCustomPrompt="1"/>
          </p:nvPr>
        </p:nvSpPr>
        <p:spPr>
          <a:xfrm>
            <a:off x="4660900" y="3575050"/>
            <a:ext cx="4038600" cy="24003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页脚占位符 6"/>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8" name="灯片编号占位符 7"/>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hasCustomPrompt="1"/>
          </p:nvPr>
        </p:nvSpPr>
        <p:spPr>
          <a:xfrm>
            <a:off x="469900" y="1022350"/>
            <a:ext cx="4038600" cy="49530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hasCustomPrompt="1"/>
          </p:nvPr>
        </p:nvSpPr>
        <p:spPr>
          <a:xfrm>
            <a:off x="4660900" y="1022350"/>
            <a:ext cx="4038600" cy="4953000"/>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编辑母版文本样式</a:t>
            </a:r>
          </a:p>
        </p:txBody>
      </p:sp>
      <p:sp>
        <p:nvSpPr>
          <p:cNvPr id="4" name="内容占位符 3"/>
          <p:cNvSpPr>
            <a:spLocks noGrp="1"/>
          </p:cNvSpPr>
          <p:nvPr>
            <p:ph sz="half" idx="2" hasCustomPrompt="1"/>
          </p:nvPr>
        </p:nvSpPr>
        <p:spPr>
          <a:xfrm>
            <a:off x="630238" y="2505075"/>
            <a:ext cx="3868737" cy="3684588"/>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编辑母版文本样式</a:t>
            </a:r>
          </a:p>
        </p:txBody>
      </p:sp>
      <p:sp>
        <p:nvSpPr>
          <p:cNvPr id="6" name="内容占位符 5"/>
          <p:cNvSpPr>
            <a:spLocks noGrp="1"/>
          </p:cNvSpPr>
          <p:nvPr>
            <p:ph sz="quarter" idx="4" hasCustomPrompt="1"/>
          </p:nvPr>
        </p:nvSpPr>
        <p:spPr>
          <a:xfrm>
            <a:off x="4629150" y="2505075"/>
            <a:ext cx="3887788" cy="3684588"/>
          </a:xfrm>
        </p:spPr>
        <p:txBody>
          <a:body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8" name="页脚占位符 7"/>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灯片编号占位符 8"/>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4" name="页脚占位符 3"/>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灯片编号占位符 4"/>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3" name="页脚占位符 2"/>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a:t>单击此处编辑母版标题样式</a:t>
            </a:r>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1200" cap="none" spc="0" normalizeH="0" baseline="0" noProof="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1"/>
          <p:cNvSpPr>
            <a:spLocks noChangeArrowheads="1"/>
          </p:cNvSpPr>
          <p:nvPr/>
        </p:nvSpPr>
        <p:spPr bwMode="auto">
          <a:xfrm>
            <a:off x="12700" y="1588"/>
            <a:ext cx="9131300" cy="836613"/>
          </a:xfrm>
          <a:prstGeom prst="rect">
            <a:avLst/>
          </a:prstGeom>
          <a:solidFill>
            <a:schemeClr val="accent2"/>
          </a:solidFill>
          <a:ln>
            <a:noFill/>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027" name="Oval 34"/>
          <p:cNvSpPr>
            <a:spLocks noChangeArrowheads="1"/>
          </p:cNvSpPr>
          <p:nvPr/>
        </p:nvSpPr>
        <p:spPr bwMode="auto">
          <a:xfrm>
            <a:off x="8153400" y="6375400"/>
            <a:ext cx="596900" cy="423863"/>
          </a:xfrm>
          <a:prstGeom prst="ellipse">
            <a:avLst/>
          </a:prstGeom>
          <a:solidFill>
            <a:schemeClr val="hlink"/>
          </a:solidFill>
          <a:ln>
            <a:noFill/>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028" name="Rectangle 21"/>
          <p:cNvSpPr>
            <a:spLocks noGrp="1"/>
          </p:cNvSpPr>
          <p:nvPr>
            <p:ph type="title"/>
          </p:nvPr>
        </p:nvSpPr>
        <p:spPr>
          <a:xfrm>
            <a:off x="590550" y="69850"/>
            <a:ext cx="7848600" cy="609600"/>
          </a:xfrm>
          <a:prstGeom prst="rect">
            <a:avLst/>
          </a:prstGeom>
          <a:noFill/>
          <a:ln w="9525">
            <a:noFill/>
          </a:ln>
        </p:spPr>
        <p:txBody>
          <a:bodyPr anchor="ctr" anchorCtr="0"/>
          <a:lstStyle/>
          <a:p>
            <a:pPr lvl="0"/>
            <a:r>
              <a:rPr lang="en-US" altLang="ko-KR" dirty="0"/>
              <a:t>Click to edit Master title style</a:t>
            </a:r>
          </a:p>
        </p:txBody>
      </p:sp>
      <p:sp>
        <p:nvSpPr>
          <p:cNvPr id="1029" name="Rectangle 22"/>
          <p:cNvSpPr>
            <a:spLocks noGrp="1"/>
          </p:cNvSpPr>
          <p:nvPr>
            <p:ph type="body"/>
          </p:nvPr>
        </p:nvSpPr>
        <p:spPr>
          <a:xfrm>
            <a:off x="469900" y="1022350"/>
            <a:ext cx="8229600" cy="4953000"/>
          </a:xfrm>
          <a:prstGeom prst="rect">
            <a:avLst/>
          </a:prstGeom>
          <a:noFill/>
          <a:ln w="9525">
            <a:noFill/>
          </a:ln>
        </p:spPr>
        <p:txBody>
          <a:bodyPr anchor="t" anchorCtr="0"/>
          <a:lstStyle/>
          <a:p>
            <a:pPr lvl="0"/>
            <a:r>
              <a:rPr lang="en-US" altLang="ko-KR" dirty="0"/>
              <a:t>Click to edit Master text styles</a:t>
            </a:r>
          </a:p>
          <a:p>
            <a:pPr lvl="1" indent="-285750"/>
            <a:r>
              <a:rPr lang="en-US" altLang="ko-KR" dirty="0"/>
              <a:t>Second level</a:t>
            </a:r>
          </a:p>
          <a:p>
            <a:pPr lvl="2" indent="-228600"/>
            <a:r>
              <a:rPr lang="en-US" altLang="ko-KR" dirty="0"/>
              <a:t>Third level</a:t>
            </a:r>
          </a:p>
          <a:p>
            <a:pPr lvl="3" indent="-228600"/>
            <a:r>
              <a:rPr lang="en-US" altLang="ko-KR" dirty="0"/>
              <a:t>Fourth level</a:t>
            </a:r>
          </a:p>
          <a:p>
            <a:pPr lvl="4" indent="-228600"/>
            <a:r>
              <a:rPr lang="en-US" altLang="ko-KR" dirty="0"/>
              <a:t>Fifth level</a:t>
            </a:r>
          </a:p>
        </p:txBody>
      </p:sp>
      <p:sp>
        <p:nvSpPr>
          <p:cNvPr id="12311" name="Rectangle 23"/>
          <p:cNvSpPr>
            <a:spLocks noGrp="1" noChangeArrowheads="1"/>
          </p:cNvSpPr>
          <p:nvPr>
            <p:ph type="dt" sz="half" idx="2"/>
          </p:nvPr>
        </p:nvSpPr>
        <p:spPr bwMode="auto">
          <a:xfrm>
            <a:off x="327025" y="6477000"/>
            <a:ext cx="2514600" cy="304800"/>
          </a:xfrm>
          <a:prstGeom prst="rect">
            <a:avLst/>
          </a:prstGeom>
          <a:noFill/>
          <a:ln>
            <a:noFill/>
          </a:ln>
          <a:effectLst/>
        </p:spPr>
        <p:txBody>
          <a:bodyPr vert="horz" wrap="square" lIns="91440" tIns="45720" rIns="91440" bIns="45720" numCol="1" anchor="t" anchorCtr="0" compatLnSpc="1"/>
          <a:lstStyle>
            <a:lvl1pPr eaLnBrk="1" hangingPunct="1">
              <a:lnSpc>
                <a:spcPct val="100000"/>
              </a:lnSpc>
              <a:spcBef>
                <a:spcPct val="0"/>
              </a:spcBef>
              <a:buClrTx/>
              <a:buFontTx/>
              <a:buNone/>
              <a:defRPr sz="1200">
                <a:solidFill>
                  <a:schemeClr val="hlink"/>
                </a:solidFill>
                <a:latin typeface="Verdana" panose="020B0604030504040204" pitchFamily="34" charset="0"/>
                <a:ea typeface="Gulim" pitchFamily="34" charset="-127"/>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12312" name="Rectangle 24"/>
          <p:cNvSpPr>
            <a:spLocks noGrp="1" noChangeArrowheads="1"/>
          </p:cNvSpPr>
          <p:nvPr>
            <p:ph type="ftr" sz="quarter" idx="3"/>
          </p:nvPr>
        </p:nvSpPr>
        <p:spPr bwMode="auto">
          <a:xfrm>
            <a:off x="4229100" y="6477000"/>
            <a:ext cx="3962400" cy="304800"/>
          </a:xfrm>
          <a:prstGeom prst="rect">
            <a:avLst/>
          </a:prstGeom>
          <a:noFill/>
          <a:ln>
            <a:noFill/>
          </a:ln>
          <a:effectLst/>
        </p:spPr>
        <p:txBody>
          <a:bodyPr vert="horz" wrap="square" lIns="91440" tIns="45720" rIns="91440" bIns="45720" numCol="1" anchor="t" anchorCtr="0" compatLnSpc="1"/>
          <a:lstStyle>
            <a:lvl1pPr algn="r" eaLnBrk="1" hangingPunct="1">
              <a:lnSpc>
                <a:spcPct val="100000"/>
              </a:lnSpc>
              <a:spcBef>
                <a:spcPct val="0"/>
              </a:spcBef>
              <a:buClrTx/>
              <a:buFontTx/>
              <a:buNone/>
              <a:defRPr sz="1000">
                <a:solidFill>
                  <a:schemeClr val="hlink"/>
                </a:solidFill>
                <a:latin typeface="Verdana" panose="020B0604030504040204" pitchFamily="34" charset="0"/>
                <a:ea typeface="Gulim" pitchFamily="34" charset="-127"/>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12313" name="Rectangle 25"/>
          <p:cNvSpPr>
            <a:spLocks noGrp="1" noChangeArrowheads="1"/>
          </p:cNvSpPr>
          <p:nvPr>
            <p:ph type="sldNum" sz="quarter" idx="4"/>
          </p:nvPr>
        </p:nvSpPr>
        <p:spPr bwMode="auto">
          <a:xfrm>
            <a:off x="3708400" y="6477000"/>
            <a:ext cx="2133600" cy="304800"/>
          </a:xfrm>
          <a:prstGeom prst="rect">
            <a:avLst/>
          </a:prstGeom>
          <a:noFill/>
          <a:ln>
            <a:noFill/>
          </a:ln>
          <a:effectLst/>
        </p:spPr>
        <p:txBody>
          <a:bodyPr vert="horz" wrap="square" lIns="91440" tIns="45720" rIns="91440" bIns="45720" numCol="1" anchor="t" anchorCtr="0" compatLnSpc="1"/>
          <a:lstStyle>
            <a:lvl1pPr algn="ctr" eaLnBrk="1" hangingPunct="1">
              <a:lnSpc>
                <a:spcPct val="100000"/>
              </a:lnSpc>
              <a:spcBef>
                <a:spcPct val="0"/>
              </a:spcBef>
              <a:buClrTx/>
              <a:buFontTx/>
              <a:buNone/>
              <a:defRPr sz="1200">
                <a:solidFill>
                  <a:schemeClr val="hlink"/>
                </a:solidFill>
                <a:effectLst>
                  <a:outerShdw blurRad="38100" dist="38100" dir="2700000" algn="tl">
                    <a:srgbClr val="C0C0C0"/>
                  </a:outerShdw>
                </a:effectLst>
                <a:latin typeface="Verdana" panose="020B0604030504040204" pitchFamily="34" charset="0"/>
                <a:ea typeface="Gulim" pitchFamily="34" charset="-127"/>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033" name="Rectangle 39"/>
          <p:cNvSpPr>
            <a:spLocks noChangeArrowheads="1"/>
          </p:cNvSpPr>
          <p:nvPr/>
        </p:nvSpPr>
        <p:spPr bwMode="auto">
          <a:xfrm>
            <a:off x="8039100" y="6451600"/>
            <a:ext cx="749300" cy="304800"/>
          </a:xfrm>
          <a:prstGeom prst="rect">
            <a:avLst/>
          </a:prstGeom>
          <a:noFill/>
          <a:ln>
            <a:noFill/>
          </a:ln>
          <a:effectLst/>
        </p:spPr>
        <p:txBody>
          <a:bodyP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spc="0" normalizeH="0" baseline="0" noProof="0">
                <a:ln>
                  <a:noFill/>
                </a:ln>
                <a:solidFill>
                  <a:schemeClr val="bg1"/>
                </a:solidFill>
                <a:effectLst/>
                <a:uLnTx/>
                <a:uFillTx/>
                <a:latin typeface="Verdana" panose="020B0604030504040204" pitchFamily="34" charset="0"/>
                <a:ea typeface="Gulim" pitchFamily="34" charset="-127"/>
                <a:cs typeface="+mn-cs"/>
              </a:rPr>
              <a:t>CSTC</a:t>
            </a:r>
            <a:endParaRPr kumimoji="0" lang="en-US" altLang="ko-KR" sz="1200" b="1" i="0" u="none" strike="noStrike" kern="1200" cap="none" spc="0" normalizeH="0" baseline="0" noProof="0">
              <a:ln>
                <a:noFill/>
              </a:ln>
              <a:solidFill>
                <a:schemeClr val="bg1"/>
              </a:solidFill>
              <a:effectLst/>
              <a:uLnTx/>
              <a:uFillTx/>
              <a:latin typeface="Verdana" panose="020B0604030504040204" pitchFamily="34" charset="0"/>
              <a:ea typeface="Gulim" pitchFamily="34" charset="-127"/>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rtl="0" eaLnBrk="0" fontAlgn="base" hangingPunct="0">
        <a:spcBef>
          <a:spcPct val="0"/>
        </a:spcBef>
        <a:spcAft>
          <a:spcPct val="0"/>
        </a:spcAft>
        <a:defRPr sz="3600" b="1" kern="1200">
          <a:solidFill>
            <a:schemeClr val="hlink"/>
          </a:solidFill>
          <a:latin typeface="+mj-lt"/>
          <a:ea typeface="+mj-ea"/>
          <a:cs typeface="+mj-cs"/>
        </a:defRPr>
      </a:lvl1pPr>
      <a:lvl2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1"/>
          <p:cNvSpPr>
            <a:spLocks noChangeArrowheads="1"/>
          </p:cNvSpPr>
          <p:nvPr/>
        </p:nvSpPr>
        <p:spPr bwMode="auto">
          <a:xfrm>
            <a:off x="12700" y="1588"/>
            <a:ext cx="9131300" cy="836613"/>
          </a:xfrm>
          <a:prstGeom prst="rect">
            <a:avLst/>
          </a:prstGeom>
          <a:solidFill>
            <a:schemeClr val="accent2"/>
          </a:solidFill>
          <a:ln>
            <a:noFill/>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027" name="Oval 34"/>
          <p:cNvSpPr>
            <a:spLocks noChangeArrowheads="1"/>
          </p:cNvSpPr>
          <p:nvPr/>
        </p:nvSpPr>
        <p:spPr bwMode="auto">
          <a:xfrm>
            <a:off x="8153400" y="6375400"/>
            <a:ext cx="596900" cy="423863"/>
          </a:xfrm>
          <a:prstGeom prst="ellipse">
            <a:avLst/>
          </a:prstGeom>
          <a:solidFill>
            <a:schemeClr val="hlink"/>
          </a:solidFill>
          <a:ln>
            <a:noFill/>
          </a:ln>
          <a:effectLst/>
        </p:spPr>
        <p:txBody>
          <a:bodyPr wrap="none" anchor="ct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052" name="Rectangle 21"/>
          <p:cNvSpPr>
            <a:spLocks noGrp="1"/>
          </p:cNvSpPr>
          <p:nvPr>
            <p:ph type="title"/>
          </p:nvPr>
        </p:nvSpPr>
        <p:spPr>
          <a:xfrm>
            <a:off x="590550" y="69850"/>
            <a:ext cx="7848600" cy="609600"/>
          </a:xfrm>
          <a:prstGeom prst="rect">
            <a:avLst/>
          </a:prstGeom>
          <a:noFill/>
          <a:ln w="9525">
            <a:noFill/>
          </a:ln>
        </p:spPr>
        <p:txBody>
          <a:bodyPr anchor="ctr" anchorCtr="0"/>
          <a:lstStyle/>
          <a:p>
            <a:pPr lvl="0"/>
            <a:r>
              <a:rPr lang="en-US" altLang="ko-KR" dirty="0"/>
              <a:t>Click to edit Master title style</a:t>
            </a:r>
          </a:p>
        </p:txBody>
      </p:sp>
      <p:sp>
        <p:nvSpPr>
          <p:cNvPr id="2053" name="Rectangle 22"/>
          <p:cNvSpPr>
            <a:spLocks noGrp="1"/>
          </p:cNvSpPr>
          <p:nvPr>
            <p:ph type="body"/>
          </p:nvPr>
        </p:nvSpPr>
        <p:spPr>
          <a:xfrm>
            <a:off x="469900" y="1022350"/>
            <a:ext cx="8229600" cy="4953000"/>
          </a:xfrm>
          <a:prstGeom prst="rect">
            <a:avLst/>
          </a:prstGeom>
          <a:noFill/>
          <a:ln w="9525">
            <a:noFill/>
          </a:ln>
        </p:spPr>
        <p:txBody>
          <a:bodyPr anchor="t" anchorCtr="0"/>
          <a:lstStyle/>
          <a:p>
            <a:pPr lvl="0"/>
            <a:r>
              <a:rPr lang="en-US" altLang="ko-KR" dirty="0"/>
              <a:t>Click to edit Master text styles</a:t>
            </a:r>
          </a:p>
          <a:p>
            <a:pPr lvl="1" indent="-285750"/>
            <a:r>
              <a:rPr lang="en-US" altLang="ko-KR" dirty="0"/>
              <a:t>Second level</a:t>
            </a:r>
          </a:p>
          <a:p>
            <a:pPr lvl="2" indent="-228600"/>
            <a:r>
              <a:rPr lang="en-US" altLang="ko-KR" dirty="0"/>
              <a:t>Third level</a:t>
            </a:r>
          </a:p>
          <a:p>
            <a:pPr lvl="3" indent="-228600"/>
            <a:r>
              <a:rPr lang="en-US" altLang="ko-KR" dirty="0"/>
              <a:t>Fourth level</a:t>
            </a:r>
          </a:p>
          <a:p>
            <a:pPr lvl="4" indent="-228600"/>
            <a:r>
              <a:rPr lang="en-US" altLang="ko-KR" dirty="0"/>
              <a:t>Fifth level</a:t>
            </a:r>
          </a:p>
        </p:txBody>
      </p:sp>
      <p:sp>
        <p:nvSpPr>
          <p:cNvPr id="12311" name="Rectangle 23"/>
          <p:cNvSpPr>
            <a:spLocks noGrp="1" noChangeArrowheads="1"/>
          </p:cNvSpPr>
          <p:nvPr>
            <p:ph type="dt" sz="half" idx="2"/>
          </p:nvPr>
        </p:nvSpPr>
        <p:spPr bwMode="auto">
          <a:xfrm>
            <a:off x="327025" y="6477000"/>
            <a:ext cx="2514600" cy="304800"/>
          </a:xfrm>
          <a:prstGeom prst="rect">
            <a:avLst/>
          </a:prstGeom>
          <a:noFill/>
          <a:ln>
            <a:noFill/>
          </a:ln>
          <a:effectLst/>
        </p:spPr>
        <p:txBody>
          <a:bodyPr vert="horz" wrap="square" lIns="91440" tIns="45720" rIns="91440" bIns="45720" numCol="1" anchor="t" anchorCtr="0" compatLnSpc="1"/>
          <a:lstStyle>
            <a:lvl1pPr eaLnBrk="1" hangingPunct="1">
              <a:lnSpc>
                <a:spcPct val="100000"/>
              </a:lnSpc>
              <a:spcBef>
                <a:spcPct val="0"/>
              </a:spcBef>
              <a:buClrTx/>
              <a:buFontTx/>
              <a:buNone/>
              <a:defRPr sz="1200">
                <a:solidFill>
                  <a:schemeClr val="hlink"/>
                </a:solidFill>
                <a:latin typeface="Verdana" panose="020B0604030504040204" pitchFamily="34" charset="0"/>
                <a:ea typeface="Gulim" pitchFamily="34" charset="-127"/>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12312" name="Rectangle 24"/>
          <p:cNvSpPr>
            <a:spLocks noGrp="1" noChangeArrowheads="1"/>
          </p:cNvSpPr>
          <p:nvPr>
            <p:ph type="ftr" sz="quarter" idx="3"/>
          </p:nvPr>
        </p:nvSpPr>
        <p:spPr bwMode="auto">
          <a:xfrm>
            <a:off x="4229100" y="6477000"/>
            <a:ext cx="3962400" cy="304800"/>
          </a:xfrm>
          <a:prstGeom prst="rect">
            <a:avLst/>
          </a:prstGeom>
          <a:noFill/>
          <a:ln>
            <a:noFill/>
          </a:ln>
          <a:effectLst/>
        </p:spPr>
        <p:txBody>
          <a:bodyPr vert="horz" wrap="square" lIns="91440" tIns="45720" rIns="91440" bIns="45720" numCol="1" anchor="t" anchorCtr="0" compatLnSpc="1"/>
          <a:lstStyle>
            <a:lvl1pPr algn="r" eaLnBrk="1" hangingPunct="1">
              <a:lnSpc>
                <a:spcPct val="100000"/>
              </a:lnSpc>
              <a:spcBef>
                <a:spcPct val="0"/>
              </a:spcBef>
              <a:buClrTx/>
              <a:buFontTx/>
              <a:buNone/>
              <a:defRPr sz="1000">
                <a:solidFill>
                  <a:schemeClr val="hlink"/>
                </a:solidFill>
                <a:latin typeface="Verdana" panose="020B0604030504040204" pitchFamily="34" charset="0"/>
                <a:ea typeface="Gulim" pitchFamily="34" charset="-127"/>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ko-KR"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12313" name="Rectangle 25"/>
          <p:cNvSpPr>
            <a:spLocks noGrp="1" noChangeArrowheads="1"/>
          </p:cNvSpPr>
          <p:nvPr>
            <p:ph type="sldNum" sz="quarter" idx="4"/>
          </p:nvPr>
        </p:nvSpPr>
        <p:spPr bwMode="auto">
          <a:xfrm>
            <a:off x="3708400" y="6477000"/>
            <a:ext cx="2133600" cy="304800"/>
          </a:xfrm>
          <a:prstGeom prst="rect">
            <a:avLst/>
          </a:prstGeom>
          <a:noFill/>
          <a:ln>
            <a:noFill/>
          </a:ln>
          <a:effectLst/>
        </p:spPr>
        <p:txBody>
          <a:bodyPr vert="horz" wrap="square" lIns="91440" tIns="45720" rIns="91440" bIns="45720" numCol="1" anchor="t" anchorCtr="0" compatLnSpc="1"/>
          <a:lstStyle>
            <a:lvl1pPr algn="ctr" eaLnBrk="1" hangingPunct="1">
              <a:lnSpc>
                <a:spcPct val="100000"/>
              </a:lnSpc>
              <a:spcBef>
                <a:spcPct val="0"/>
              </a:spcBef>
              <a:buClrTx/>
              <a:buFontTx/>
              <a:buNone/>
              <a:defRPr sz="1200">
                <a:solidFill>
                  <a:schemeClr val="hlink"/>
                </a:solidFill>
                <a:effectLst>
                  <a:outerShdw blurRad="38100" dist="38100" dir="2700000" algn="tl">
                    <a:srgbClr val="C0C0C0"/>
                  </a:outerShdw>
                </a:effectLst>
                <a:latin typeface="Verdana" panose="020B0604030504040204" pitchFamily="34" charset="0"/>
                <a:ea typeface="Gulim" pitchFamily="34" charset="-127"/>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5CA98A43-062C-401F-AC14-9B13C2FAD8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033" name="Rectangle 39"/>
          <p:cNvSpPr>
            <a:spLocks noChangeArrowheads="1"/>
          </p:cNvSpPr>
          <p:nvPr/>
        </p:nvSpPr>
        <p:spPr bwMode="auto">
          <a:xfrm>
            <a:off x="8039100" y="6451600"/>
            <a:ext cx="749300" cy="304800"/>
          </a:xfrm>
          <a:prstGeom prst="rect">
            <a:avLst/>
          </a:prstGeom>
          <a:noFill/>
          <a:ln>
            <a:noFill/>
          </a:ln>
          <a:effectLst/>
        </p:spPr>
        <p:txBody>
          <a:bodyPr/>
          <a:lstStyle>
            <a:lvl1pPr>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1pPr>
            <a:lvl2pPr marL="742950" indent="-28575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2pPr>
            <a:lvl3pPr marL="11430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3pPr>
            <a:lvl4pPr marL="16002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4pPr>
            <a:lvl5pPr marL="2057400" indent="-228600">
              <a:lnSpc>
                <a:spcPct val="90000"/>
              </a:lnSpc>
              <a:spcBef>
                <a:spcPct val="20000"/>
              </a:spcBef>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5pPr>
            <a:lvl6pPr marL="25146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6pPr>
            <a:lvl7pPr marL="29718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7pPr>
            <a:lvl8pPr marL="34290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8pPr>
            <a:lvl9pPr marL="3886200" indent="-228600" eaLnBrk="0" fontAlgn="base" hangingPunct="0">
              <a:lnSpc>
                <a:spcPct val="90000"/>
              </a:lnSpc>
              <a:spcBef>
                <a:spcPct val="20000"/>
              </a:spcBef>
              <a:spcAft>
                <a:spcPct val="0"/>
              </a:spcAft>
              <a:buClr>
                <a:schemeClr val="tx1"/>
              </a:buClr>
              <a:buFont typeface="Wingdings" panose="05000000000000000000" pitchFamily="2" charset="2"/>
              <a:buChar char="v"/>
              <a:defRPr sz="2400">
                <a:solidFill>
                  <a:schemeClr val="tx1"/>
                </a:solidFill>
                <a:latin typeface="黑体" panose="02010609060101010101" pitchFamily="49" charset="-122"/>
                <a:ea typeface="黑体" panose="02010609060101010101"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spc="0" normalizeH="0" baseline="0" noProof="0">
                <a:ln>
                  <a:noFill/>
                </a:ln>
                <a:solidFill>
                  <a:schemeClr val="bg1"/>
                </a:solidFill>
                <a:effectLst/>
                <a:uLnTx/>
                <a:uFillTx/>
                <a:latin typeface="Verdana" panose="020B0604030504040204" pitchFamily="34" charset="0"/>
                <a:ea typeface="Gulim" pitchFamily="34" charset="-127"/>
                <a:cs typeface="+mn-cs"/>
              </a:rPr>
              <a:t>CSTC</a:t>
            </a:r>
            <a:endParaRPr kumimoji="0" lang="en-US" altLang="ko-KR" sz="1200" b="1" i="0" u="none" strike="noStrike" kern="1200" cap="none" spc="0" normalizeH="0" baseline="0" noProof="0">
              <a:ln>
                <a:noFill/>
              </a:ln>
              <a:solidFill>
                <a:schemeClr val="bg1"/>
              </a:solidFill>
              <a:effectLst/>
              <a:uLnTx/>
              <a:uFillTx/>
              <a:latin typeface="Verdana" panose="020B0604030504040204" pitchFamily="34" charset="0"/>
              <a:ea typeface="Gulim" pitchFamily="34" charset="-127"/>
              <a:cs typeface="+mn-cs"/>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lvl1pPr algn="l" rtl="0" eaLnBrk="0" fontAlgn="base" hangingPunct="0">
        <a:spcBef>
          <a:spcPct val="0"/>
        </a:spcBef>
        <a:spcAft>
          <a:spcPct val="0"/>
        </a:spcAft>
        <a:defRPr sz="3600" b="1" kern="1200">
          <a:solidFill>
            <a:schemeClr val="hlink"/>
          </a:solidFill>
          <a:latin typeface="+mj-lt"/>
          <a:ea typeface="+mj-ea"/>
          <a:cs typeface="+mj-cs"/>
        </a:defRPr>
      </a:lvl1pPr>
      <a:lvl2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1.wmf"/><Relationship Id="rId3" Type="http://schemas.openxmlformats.org/officeDocument/2006/relationships/notesSlide" Target="../notesSlides/notesSlide8.xml"/><Relationship Id="rId7" Type="http://schemas.openxmlformats.org/officeDocument/2006/relationships/image" Target="../media/image18.wmf"/><Relationship Id="rId12" Type="http://schemas.openxmlformats.org/officeDocument/2006/relationships/oleObject" Target="../embeddings/oleObject5.bin"/><Relationship Id="rId17" Type="http://schemas.openxmlformats.org/officeDocument/2006/relationships/image" Target="../media/image24.jpeg"/><Relationship Id="rId2" Type="http://schemas.openxmlformats.org/officeDocument/2006/relationships/slideLayout" Target="../slideLayouts/slideLayout12.xml"/><Relationship Id="rId16" Type="http://schemas.openxmlformats.org/officeDocument/2006/relationships/image" Target="../media/image23.jpe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0.wmf"/><Relationship Id="rId5" Type="http://schemas.openxmlformats.org/officeDocument/2006/relationships/image" Target="../media/image17.wmf"/><Relationship Id="rId15" Type="http://schemas.openxmlformats.org/officeDocument/2006/relationships/image" Target="../media/image2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9.wmf"/><Relationship Id="rId14" Type="http://schemas.openxmlformats.org/officeDocument/2006/relationships/oleObject" Target="../embeddings/oleObject6.bin"/></Relationships>
</file>

<file path=ppt/slides/_rels/slide1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home.q.yesky.com/space-2424331-do-blog-id-445626.html"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15.e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116.wmf"/><Relationship Id="rId4" Type="http://schemas.openxmlformats.org/officeDocument/2006/relationships/oleObject" Target="../embeddings/oleObject25.bin"/></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19.jpeg"/><Relationship Id="rId4" Type="http://schemas.openxmlformats.org/officeDocument/2006/relationships/image" Target="../media/image118.jpe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4.emf"/><Relationship Id="rId4"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8.jpeg"/><Relationship Id="rId4" Type="http://schemas.openxmlformats.org/officeDocument/2006/relationships/image" Target="../media/image51.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54.wmf"/><Relationship Id="rId5" Type="http://schemas.openxmlformats.org/officeDocument/2006/relationships/oleObject" Target="../embeddings/oleObject10.bin"/><Relationship Id="rId4" Type="http://schemas.openxmlformats.org/officeDocument/2006/relationships/image" Target="../media/image53.wmf"/></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6.wmf"/><Relationship Id="rId5" Type="http://schemas.openxmlformats.org/officeDocument/2006/relationships/oleObject" Target="../embeddings/oleObject11.bin"/><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2.emf"/><Relationship Id="rId4" Type="http://schemas.openxmlformats.org/officeDocument/2006/relationships/image" Target="../media/image51.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image" Target="../media/image61.wmf"/><Relationship Id="rId5" Type="http://schemas.openxmlformats.org/officeDocument/2006/relationships/oleObject" Target="../embeddings/oleObject13.bin"/><Relationship Id="rId4" Type="http://schemas.openxmlformats.org/officeDocument/2006/relationships/image" Target="../media/image60.wmf"/></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62.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63.wmf"/></Relationships>
</file>

<file path=ppt/slides/_rels/slide6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39.xml"/><Relationship Id="rId7" Type="http://schemas.openxmlformats.org/officeDocument/2006/relationships/image" Target="../media/image66.png"/><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65.png"/><Relationship Id="rId5" Type="http://schemas.openxmlformats.org/officeDocument/2006/relationships/image" Target="../media/image64.wmf"/><Relationship Id="rId4" Type="http://schemas.openxmlformats.org/officeDocument/2006/relationships/oleObject" Target="../embeddings/oleObject16.bin"/><Relationship Id="rId9" Type="http://schemas.openxmlformats.org/officeDocument/2006/relationships/image" Target="../media/image68.png"/></Relationships>
</file>

<file path=ppt/slides/_rels/slide63.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image" Target="../media/image70.wmf"/><Relationship Id="rId5" Type="http://schemas.openxmlformats.org/officeDocument/2006/relationships/oleObject" Target="../embeddings/oleObject18.bin"/><Relationship Id="rId4" Type="http://schemas.openxmlformats.org/officeDocument/2006/relationships/image" Target="../media/image69.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image" Target="../media/image75.wmf"/><Relationship Id="rId5" Type="http://schemas.openxmlformats.org/officeDocument/2006/relationships/oleObject" Target="../embeddings/oleObject21.bin"/><Relationship Id="rId4" Type="http://schemas.openxmlformats.org/officeDocument/2006/relationships/image" Target="../media/image74.wmf"/></Relationships>
</file>

<file path=ppt/slides/_rels/slide7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29.jpeg"/><Relationship Id="rId4" Type="http://schemas.openxmlformats.org/officeDocument/2006/relationships/image" Target="../media/image78.wmf"/></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86.wmf"/><Relationship Id="rId4" Type="http://schemas.openxmlformats.org/officeDocument/2006/relationships/oleObject" Target="../embeddings/oleObject23.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5"/>
          <p:cNvSpPr txBox="1">
            <a:spLocks noGrp="1" noChangeArrowheads="1"/>
          </p:cNvSpPr>
          <p:nvPr>
            <p:ph type="sldNum" sz="quarter" idx="4"/>
          </p:nvPr>
        </p:nvSpPr>
        <p:spPr bwMode="auto"/>
        <p:txBody>
          <a:bodyPr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6CE117E1-3A49-4512-98FD-511D1E29AE52}" type="slidenum">
              <a:rPr kumimoji="0" lang="ko-KR"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rPr>
              <a:t>1</a:t>
            </a:fld>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
        <p:nvSpPr>
          <p:cNvPr id="6146" name="Rectangle 4"/>
          <p:cNvSpPr>
            <a:spLocks noGrp="1"/>
          </p:cNvSpPr>
          <p:nvPr>
            <p:ph type="ctrTitle" sz="quarter"/>
          </p:nvPr>
        </p:nvSpPr>
        <p:spPr>
          <a:xfrm>
            <a:off x="4051300" y="2347913"/>
            <a:ext cx="4510088" cy="669925"/>
          </a:xfrm>
        </p:spPr>
        <p:txBody>
          <a:bodyPr vert="horz" wrap="square" lIns="91440" tIns="45720" rIns="91440" bIns="45720" anchor="ctr" anchorCtr="0"/>
          <a:lstStyle/>
          <a:p>
            <a:pPr algn="l" eaLnBrk="1" hangingPunct="1">
              <a:buClrTx/>
              <a:buSzTx/>
              <a:buFontTx/>
            </a:pPr>
            <a:r>
              <a:rPr lang="zh-CN" altLang="en-US" sz="4800" kern="1200" dirty="0">
                <a:solidFill>
                  <a:schemeClr val="bg1"/>
                </a:solidFill>
                <a:latin typeface="+mj-lt"/>
                <a:ea typeface="+mj-ea"/>
                <a:cs typeface="+mj-cs"/>
              </a:rPr>
              <a:t>计算机系统结构</a:t>
            </a:r>
            <a:endParaRPr lang="en-US" altLang="zh-CN" sz="4800" kern="1200" dirty="0">
              <a:solidFill>
                <a:schemeClr val="bg1"/>
              </a:solidFill>
              <a:latin typeface="+mj-lt"/>
              <a:ea typeface="+mj-ea"/>
              <a:cs typeface="+mj-cs"/>
            </a:endParaRPr>
          </a:p>
        </p:txBody>
      </p:sp>
      <p:sp>
        <p:nvSpPr>
          <p:cNvPr id="6147" name="Rectangle 8"/>
          <p:cNvSpPr>
            <a:spLocks noGrp="1"/>
          </p:cNvSpPr>
          <p:nvPr>
            <p:ph type="subTitle" sz="quarter" idx="1"/>
          </p:nvPr>
        </p:nvSpPr>
        <p:spPr>
          <a:xfrm>
            <a:off x="4068763" y="3806825"/>
            <a:ext cx="5322887" cy="533400"/>
          </a:xfrm>
        </p:spPr>
        <p:txBody>
          <a:bodyPr vert="horz" wrap="square" lIns="91440" tIns="45720" rIns="91440" bIns="45720" anchor="ctr" anchorCtr="0"/>
          <a:lstStyle/>
          <a:p>
            <a:pPr eaLnBrk="1" hangingPunct="1">
              <a:buSzTx/>
            </a:pPr>
            <a:r>
              <a:rPr lang="zh-CN" altLang="en-US" sz="2800" kern="1200" dirty="0">
                <a:solidFill>
                  <a:schemeClr val="bg1"/>
                </a:solidFill>
                <a:latin typeface="+mn-lt"/>
                <a:ea typeface="华文新魏" panose="02010800040101010101" pitchFamily="2" charset="-122"/>
                <a:cs typeface="+mn-cs"/>
              </a:rPr>
              <a:t>申林山</a:t>
            </a:r>
          </a:p>
          <a:p>
            <a:pPr eaLnBrk="1" hangingPunct="1">
              <a:buSzTx/>
            </a:pPr>
            <a:r>
              <a:rPr lang="en-US" altLang="zh-CN" sz="2800" kern="1200" dirty="0">
                <a:solidFill>
                  <a:schemeClr val="bg1"/>
                </a:solidFill>
                <a:latin typeface="+mn-lt"/>
                <a:ea typeface="宋体" panose="02010600030101010101" pitchFamily="2" charset="-122"/>
                <a:cs typeface="+mn-cs"/>
              </a:rPr>
              <a:t>shenlinshan@hrbeu.edu.cn</a:t>
            </a:r>
          </a:p>
          <a:p>
            <a:pPr eaLnBrk="1" hangingPunct="1">
              <a:buSzTx/>
            </a:pPr>
            <a:r>
              <a:rPr lang="zh-CN" altLang="en-US" sz="2800" kern="1200" dirty="0">
                <a:solidFill>
                  <a:schemeClr val="bg1"/>
                </a:solidFill>
                <a:latin typeface="+mn-lt"/>
                <a:ea typeface="华文新魏" panose="02010800040101010101" pitchFamily="2" charset="-122"/>
                <a:cs typeface="+mn-cs"/>
              </a:rPr>
              <a:t>计算机科学与技术学院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0"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9A811C07-A03B-4F70-900B-057F8518DADA}"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20483" name="Rectangle 3"/>
          <p:cNvSpPr>
            <a:spLocks noGrp="1"/>
          </p:cNvSpPr>
          <p:nvPr>
            <p:ph idx="1" hasCustomPrompt="1"/>
          </p:nvPr>
        </p:nvSpPr>
        <p:spPr>
          <a:xfrm>
            <a:off x="469900" y="1022350"/>
            <a:ext cx="8229600" cy="1924050"/>
          </a:xfrm>
        </p:spPr>
        <p:txBody>
          <a:bodyPr vert="horz" wrap="square" lIns="91440" tIns="45720" rIns="91440" bIns="45720" anchor="t" anchorCtr="0"/>
          <a:lstStyle/>
          <a:p>
            <a:pPr eaLnBrk="1" hangingPunct="1"/>
            <a:r>
              <a:rPr lang="zh-CN" altLang="en-US" dirty="0">
                <a:solidFill>
                  <a:srgbClr val="000000"/>
                </a:solidFill>
                <a:latin typeface="华文仿宋" panose="02010600040101010101" pitchFamily="2" charset="-122"/>
                <a:ea typeface="华文仿宋" panose="02010600040101010101" pitchFamily="2" charset="-122"/>
              </a:rPr>
              <a:t>计算机体系结构概念的提出</a:t>
            </a:r>
          </a:p>
          <a:p>
            <a:pPr lvl="1" eaLnBrk="1" hangingPunct="1"/>
            <a:r>
              <a:rPr lang="en-US" altLang="zh-CN" dirty="0"/>
              <a:t>1964</a:t>
            </a:r>
            <a:r>
              <a:rPr lang="zh-CN" altLang="en-US" dirty="0"/>
              <a:t>年</a:t>
            </a:r>
            <a:r>
              <a:rPr lang="en-US" altLang="zh-CN" dirty="0"/>
              <a:t>C. M. Amdahl</a:t>
            </a:r>
            <a:r>
              <a:rPr lang="zh-CN" altLang="en-US" dirty="0"/>
              <a:t>在介绍</a:t>
            </a:r>
            <a:r>
              <a:rPr lang="en-US" altLang="zh-CN" dirty="0"/>
              <a:t>IBM 360</a:t>
            </a:r>
            <a:r>
              <a:rPr lang="zh-CN" altLang="en-US" dirty="0"/>
              <a:t>系统时提出经典的计算机体系结构（</a:t>
            </a:r>
            <a:r>
              <a:rPr lang="en-US" altLang="zh-CN" dirty="0"/>
              <a:t>Computer Architecture</a:t>
            </a:r>
            <a:r>
              <a:rPr lang="zh-CN" altLang="en-US" dirty="0"/>
              <a:t>）定义。</a:t>
            </a:r>
          </a:p>
        </p:txBody>
      </p:sp>
      <p:sp>
        <p:nvSpPr>
          <p:cNvPr id="20484"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1.1</a:t>
            </a:r>
            <a:r>
              <a:rPr lang="zh-CN" altLang="en-US" sz="3200" dirty="0">
                <a:solidFill>
                  <a:srgbClr val="000000"/>
                </a:solidFill>
                <a:latin typeface="黑体" panose="02010609060101010101" pitchFamily="49" charset="-122"/>
                <a:ea typeface="黑体" panose="02010609060101010101" pitchFamily="49" charset="-122"/>
              </a:rPr>
              <a:t>计算机系统中的层次概念</a:t>
            </a:r>
          </a:p>
        </p:txBody>
      </p:sp>
      <p:sp>
        <p:nvSpPr>
          <p:cNvPr id="89101" name="Rectangle 13"/>
          <p:cNvSpPr>
            <a:spLocks noChangeArrowheads="1"/>
          </p:cNvSpPr>
          <p:nvPr/>
        </p:nvSpPr>
        <p:spPr bwMode="auto">
          <a:xfrm>
            <a:off x="4475163" y="2946400"/>
            <a:ext cx="45720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ctr" defTabSz="914400" rtl="0" eaLnBrk="0" fontAlgn="base" latinLnBrk="0" hangingPunct="0">
              <a:lnSpc>
                <a:spcPct val="100000"/>
              </a:lnSpc>
              <a:spcBef>
                <a:spcPct val="0"/>
              </a:spcBef>
              <a:spcAft>
                <a:spcPct val="0"/>
              </a:spcAft>
              <a:buClrTx/>
              <a:buSzTx/>
              <a:buFontTx/>
              <a:buNone/>
              <a:defRPr/>
            </a:pPr>
            <a:r>
              <a:rPr kumimoji="1" lang="en-GB" altLang="zh-CN" sz="1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…the attributes of a [computer] system as seen by the programmer, i.e. the conceptual structure and function behaviour, as distinct from the organization of the data flows and controls </a:t>
            </a:r>
            <a:r>
              <a:rPr kumimoji="1" lang="zh-CN" altLang="en-GB" sz="1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t>
            </a:r>
            <a:r>
              <a:rPr kumimoji="1" lang="en-GB" altLang="zh-CN" sz="1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the logic design, and the physical implementation.</a:t>
            </a:r>
          </a:p>
          <a:p>
            <a:pPr marL="457200" marR="0" lvl="1" indent="0" algn="ctr" defTabSz="914400" rtl="0" eaLnBrk="0" fontAlgn="base" latinLnBrk="0" hangingPunct="0">
              <a:lnSpc>
                <a:spcPct val="100000"/>
              </a:lnSpc>
              <a:spcBef>
                <a:spcPct val="0"/>
              </a:spcBef>
              <a:spcAft>
                <a:spcPct val="0"/>
              </a:spcAft>
              <a:buClrTx/>
              <a:buSzTx/>
              <a:buFontTx/>
              <a:buNone/>
              <a:defRPr/>
            </a:pPr>
            <a:r>
              <a:rPr kumimoji="1" lang="en-GB" altLang="zh-CN" sz="1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Amdahl, </a:t>
            </a:r>
            <a:r>
              <a:rPr kumimoji="1" lang="en-GB" altLang="zh-CN" sz="1800" b="1" i="0" u="none" strike="noStrike" kern="1200" cap="none" spc="0" normalizeH="0" baseline="0" noProof="0" dirty="0" err="1">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Blaaw</a:t>
            </a:r>
            <a:r>
              <a:rPr kumimoji="1" lang="en-GB" altLang="zh-CN" sz="1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and Brooks (1964)</a:t>
            </a:r>
            <a:endParaRPr kumimoji="1" lang="zh-CN" altLang="en-US" sz="1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1" name="Rectangle 13"/>
          <p:cNvSpPr>
            <a:spLocks noChangeArrowheads="1"/>
          </p:cNvSpPr>
          <p:nvPr/>
        </p:nvSpPr>
        <p:spPr bwMode="auto">
          <a:xfrm>
            <a:off x="203200" y="2946400"/>
            <a:ext cx="4572000"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marR="0" lvl="1"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0070C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程序员所看到的计算机属性，即程序员编写出的能够在机器上正确运行的程序所需要了解的概念性结构和功能特性。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9101"/>
                                        </p:tgtEl>
                                        <p:attrNameLst>
                                          <p:attrName>style.visibility</p:attrName>
                                        </p:attrNameLst>
                                      </p:cBhvr>
                                      <p:to>
                                        <p:strVal val="visible"/>
                                      </p:to>
                                    </p:set>
                                    <p:animEffect transition="in" filter="blinds(horizontal)">
                                      <p:cBhvr>
                                        <p:cTn id="7" dur="500"/>
                                        <p:tgtEl>
                                          <p:spTgt spid="8910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1" grpId="0"/>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084DA85D-4F6D-410C-9EA6-CEF1B0886AF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100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5769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57700" name="Rectangle 3"/>
          <p:cNvSpPr>
            <a:spLocks noGrp="1"/>
          </p:cNvSpPr>
          <p:nvPr>
            <p:ph idx="1" hasCustomPrompt="1"/>
          </p:nvPr>
        </p:nvSpPr>
        <p:spPr/>
        <p:txBody>
          <a:bodyPr vert="horz" wrap="square" lIns="91440" tIns="45720" rIns="91440" bIns="45720" anchor="t" anchorCtr="0"/>
          <a:lstStyle/>
          <a:p>
            <a:pPr eaLnBrk="1" hangingPunct="1"/>
            <a:r>
              <a:rPr lang="zh-CN" altLang="en-US" sz="2400" b="0" dirty="0">
                <a:solidFill>
                  <a:srgbClr val="000000"/>
                </a:solidFill>
                <a:latin typeface="Times New Roman" panose="02020603050405020304" pitchFamily="18" charset="0"/>
                <a:ea typeface="黑体" panose="02010609060101010101" pitchFamily="49" charset="-122"/>
              </a:rPr>
              <a:t>一个系列机的系统结构设计得是否好，是否有生命力，就看它在保证软件</a:t>
            </a:r>
            <a:r>
              <a:rPr lang="zh-CN" altLang="en-US" sz="2400" b="0" dirty="0">
                <a:solidFill>
                  <a:srgbClr val="FF0000"/>
                </a:solidFill>
                <a:latin typeface="Times New Roman" panose="02020603050405020304" pitchFamily="18" charset="0"/>
                <a:ea typeface="黑体" panose="02010609060101010101" pitchFamily="49" charset="-122"/>
              </a:rPr>
              <a:t>向后兼容的前提下</a:t>
            </a:r>
            <a:r>
              <a:rPr lang="zh-CN" altLang="en-US" sz="2400" b="0" dirty="0">
                <a:solidFill>
                  <a:srgbClr val="000000"/>
                </a:solidFill>
                <a:latin typeface="Times New Roman" panose="02020603050405020304" pitchFamily="18" charset="0"/>
                <a:ea typeface="黑体" panose="02010609060101010101" pitchFamily="49" charset="-122"/>
              </a:rPr>
              <a:t>，能否不断改进其组成和实现，不断</a:t>
            </a:r>
            <a:r>
              <a:rPr lang="zh-CN" altLang="en-US" sz="2400" b="0" dirty="0">
                <a:solidFill>
                  <a:srgbClr val="FF0000"/>
                </a:solidFill>
                <a:latin typeface="Times New Roman" panose="02020603050405020304" pitchFamily="18" charset="0"/>
                <a:ea typeface="黑体" panose="02010609060101010101" pitchFamily="49" charset="-122"/>
              </a:rPr>
              <a:t>提出性能价格比更优的新机型</a:t>
            </a:r>
            <a:r>
              <a:rPr lang="zh-CN" altLang="en-US" sz="2400" b="0" dirty="0">
                <a:solidFill>
                  <a:schemeClr val="hlink"/>
                </a:solidFill>
                <a:latin typeface="Times New Roman" panose="02020603050405020304" pitchFamily="18" charset="0"/>
                <a:ea typeface="黑体" panose="02010609060101010101" pitchFamily="49" charset="-122"/>
              </a:rPr>
              <a:t>。</a:t>
            </a:r>
          </a:p>
          <a:p>
            <a:pPr eaLnBrk="1" hangingPunct="1"/>
            <a:endParaRPr lang="zh-CN" altLang="en-US" sz="2400" b="0" dirty="0">
              <a:solidFill>
                <a:schemeClr val="hlink"/>
              </a:solidFill>
              <a:latin typeface="Times New Roman" panose="02020603050405020304" pitchFamily="18" charset="0"/>
              <a:ea typeface="黑体" panose="02010609060101010101" pitchFamily="49" charset="-122"/>
            </a:endParaRPr>
          </a:p>
          <a:p>
            <a:pPr eaLnBrk="1" hangingPunct="1"/>
            <a:r>
              <a:rPr lang="zh-CN" altLang="en-US" sz="2400" b="0" dirty="0">
                <a:solidFill>
                  <a:srgbClr val="000000"/>
                </a:solidFill>
                <a:latin typeface="Times New Roman" panose="02020603050405020304" pitchFamily="18" charset="0"/>
                <a:ea typeface="黑体" panose="02010609060101010101" pitchFamily="49" charset="-122"/>
              </a:rPr>
              <a:t>从某种意义上讲，</a:t>
            </a:r>
            <a:r>
              <a:rPr lang="zh-CN" altLang="en-US" sz="2400" b="0" dirty="0">
                <a:solidFill>
                  <a:srgbClr val="FF0000"/>
                </a:solidFill>
                <a:latin typeface="Times New Roman" panose="02020603050405020304" pitchFamily="18" charset="0"/>
                <a:ea typeface="黑体" panose="02010609060101010101" pitchFamily="49" charset="-122"/>
              </a:rPr>
              <a:t>系列机和软件兼容的概念阻碍了计算机系统结构的进一步变革</a:t>
            </a:r>
            <a:r>
              <a:rPr lang="zh-CN" altLang="en-US" sz="2400" b="0" dirty="0">
                <a:solidFill>
                  <a:srgbClr val="000000"/>
                </a:solidFill>
                <a:latin typeface="Times New Roman" panose="02020603050405020304" pitchFamily="18" charset="0"/>
                <a:ea typeface="黑体" panose="02010609060101010101" pitchFamily="49" charset="-122"/>
              </a:rPr>
              <a:t>，可为了保证新的系统结构具有强的生命力，系列机和软件兼容又要存在</a:t>
            </a:r>
            <a:r>
              <a:rPr lang="zh-CN" altLang="en-US" sz="2400" dirty="0">
                <a:solidFill>
                  <a:srgbClr val="000000"/>
                </a:solidFill>
                <a:latin typeface="楷体_GB2312" pitchFamily="49" charset="-122"/>
                <a:ea typeface="楷体_GB2312" pitchFamily="49" charset="-122"/>
              </a:rPr>
              <a:t>。</a:t>
            </a:r>
            <a:endParaRPr lang="en-US" altLang="zh-CN" sz="2400" dirty="0">
              <a:solidFill>
                <a:srgbClr val="000000"/>
              </a:solidFill>
              <a:latin typeface="楷体_GB2312" pitchFamily="49" charset="-122"/>
              <a:ea typeface="楷体_GB2312" pitchFamily="49"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0FD2DC0B-1182-49D5-AAE2-03879833CDF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101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5974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59748" name="Rectangle 3"/>
          <p:cNvSpPr>
            <a:spLocks noGrp="1"/>
          </p:cNvSpPr>
          <p:nvPr>
            <p:ph idx="1" hasCustomPrompt="1"/>
          </p:nvPr>
        </p:nvSpPr>
        <p:spPr/>
        <p:txBody>
          <a:bodyPr vert="horz" wrap="square" lIns="91440" tIns="45720" rIns="91440" bIns="45720" anchor="t" anchorCtr="0"/>
          <a:lstStyle/>
          <a:p>
            <a:pPr eaLnBrk="1" hangingPunct="1"/>
            <a:r>
              <a:rPr lang="en-US" altLang="zh-CN" dirty="0">
                <a:solidFill>
                  <a:srgbClr val="000000"/>
                </a:solidFill>
                <a:latin typeface="黑体" panose="02010609060101010101" pitchFamily="49" charset="-122"/>
                <a:ea typeface="黑体" panose="02010609060101010101" pitchFamily="49" charset="-122"/>
              </a:rPr>
              <a:t>IBM PC</a:t>
            </a:r>
            <a:r>
              <a:rPr lang="zh-CN" altLang="en-US" dirty="0">
                <a:solidFill>
                  <a:srgbClr val="000000"/>
                </a:solidFill>
                <a:latin typeface="黑体" panose="02010609060101010101" pitchFamily="49" charset="-122"/>
                <a:ea typeface="黑体" panose="02010609060101010101" pitchFamily="49" charset="-122"/>
              </a:rPr>
              <a:t>系列机</a:t>
            </a:r>
          </a:p>
          <a:p>
            <a:pPr lvl="1" eaLnBrk="1" hangingPunct="1"/>
            <a:r>
              <a:rPr lang="zh-CN" altLang="en-US" dirty="0">
                <a:latin typeface="黑体" panose="02010609060101010101" pitchFamily="49" charset="-122"/>
                <a:ea typeface="黑体" panose="02010609060101010101" pitchFamily="49" charset="-122"/>
              </a:rPr>
              <a:t>如</a:t>
            </a:r>
            <a:r>
              <a:rPr lang="en-US" altLang="zh-CN" dirty="0">
                <a:latin typeface="黑体" panose="02010609060101010101" pitchFamily="49" charset="-122"/>
                <a:ea typeface="黑体" panose="02010609060101010101" pitchFamily="49" charset="-122"/>
              </a:rPr>
              <a:t>IBM 370</a:t>
            </a:r>
            <a:r>
              <a:rPr lang="zh-CN" altLang="en-US" dirty="0">
                <a:latin typeface="黑体" panose="02010609060101010101" pitchFamily="49" charset="-122"/>
                <a:ea typeface="黑体" panose="02010609060101010101" pitchFamily="49" charset="-122"/>
              </a:rPr>
              <a:t>系列有</a:t>
            </a:r>
            <a:r>
              <a:rPr lang="en-US" altLang="zh-CN" dirty="0">
                <a:latin typeface="黑体" panose="02010609060101010101" pitchFamily="49" charset="-122"/>
                <a:ea typeface="黑体" panose="02010609060101010101" pitchFamily="49" charset="-122"/>
              </a:rPr>
              <a:t>370/115</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125</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135</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145</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158</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168</a:t>
            </a:r>
            <a:r>
              <a:rPr lang="zh-CN" altLang="en-US" dirty="0">
                <a:latin typeface="黑体" panose="02010609060101010101" pitchFamily="49" charset="-122"/>
                <a:ea typeface="黑体" panose="02010609060101010101" pitchFamily="49" charset="-122"/>
              </a:rPr>
              <a:t>等一系列从低速到高速的各种型号</a:t>
            </a:r>
          </a:p>
          <a:p>
            <a:pPr lvl="1" eaLnBrk="1" hangingPunct="1"/>
            <a:endParaRPr lang="zh-CN" altLang="en-US" dirty="0">
              <a:latin typeface="黑体" panose="02010609060101010101" pitchFamily="49" charset="-122"/>
              <a:ea typeface="黑体" panose="02010609060101010101" pitchFamily="49" charset="-122"/>
            </a:endParaRPr>
          </a:p>
          <a:p>
            <a:pPr lvl="1" eaLnBrk="1" hangingPunct="1"/>
            <a:r>
              <a:rPr lang="zh-CN" altLang="en-US" dirty="0">
                <a:latin typeface="黑体" panose="02010609060101010101" pitchFamily="49" charset="-122"/>
                <a:ea typeface="黑体" panose="02010609060101010101" pitchFamily="49" charset="-122"/>
              </a:rPr>
              <a:t>处理器、处理器字宽、</a:t>
            </a:r>
            <a:r>
              <a:rPr lang="en-US" altLang="zh-CN" dirty="0">
                <a:latin typeface="黑体" panose="02010609060101010101" pitchFamily="49" charset="-122"/>
                <a:ea typeface="黑体" panose="02010609060101010101" pitchFamily="49" charset="-122"/>
              </a:rPr>
              <a:t>I/O</a:t>
            </a:r>
            <a:r>
              <a:rPr lang="zh-CN" altLang="en-US" dirty="0">
                <a:latin typeface="黑体" panose="02010609060101010101" pitchFamily="49" charset="-122"/>
                <a:ea typeface="黑体" panose="02010609060101010101" pitchFamily="49" charset="-122"/>
              </a:rPr>
              <a:t>总线、地址空间、寻址方式和计算机结构。</a:t>
            </a:r>
          </a:p>
          <a:p>
            <a:pPr eaLnBrk="1" hangingPunct="1"/>
            <a:endParaRPr lang="zh-CN" altLang="en-US" b="0" dirty="0">
              <a:latin typeface="黑体" panose="02010609060101010101" pitchFamily="49" charset="-122"/>
              <a:ea typeface="黑体" panose="02010609060101010101" pitchFamily="49" charset="-122"/>
            </a:endParaRPr>
          </a:p>
        </p:txBody>
      </p:sp>
      <p:sp>
        <p:nvSpPr>
          <p:cNvPr id="418820" name="AutoShape 4"/>
          <p:cNvSpPr/>
          <p:nvPr/>
        </p:nvSpPr>
        <p:spPr>
          <a:xfrm>
            <a:off x="2533650" y="3206750"/>
            <a:ext cx="5022850" cy="2324100"/>
          </a:xfrm>
          <a:prstGeom prst="irregularSeal1">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zh-CN" altLang="en-US" b="1" dirty="0">
                <a:solidFill>
                  <a:srgbClr val="FF0000"/>
                </a:solidFill>
                <a:latin typeface="Times New Roman" panose="02020603050405020304" pitchFamily="18" charset="0"/>
              </a:rPr>
              <a:t>不能每个生产厂家</a:t>
            </a:r>
          </a:p>
          <a:p>
            <a:pPr algn="ctr" eaLnBrk="0" hangingPunct="0"/>
            <a:r>
              <a:rPr lang="zh-CN" altLang="en-US" b="1" dirty="0">
                <a:solidFill>
                  <a:srgbClr val="FF0000"/>
                </a:solidFill>
                <a:latin typeface="Times New Roman" panose="02020603050405020304" pitchFamily="18" charset="0"/>
              </a:rPr>
              <a:t>有一套自己的标准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8820"/>
                                        </p:tgtEl>
                                        <p:attrNameLst>
                                          <p:attrName>style.visibility</p:attrName>
                                        </p:attrNameLst>
                                      </p:cBhvr>
                                      <p:to>
                                        <p:strVal val="visible"/>
                                      </p:to>
                                    </p:set>
                                    <p:animEffect transition="in" filter="blinds(horizontal)">
                                      <p:cBhvr>
                                        <p:cTn id="7" dur="500"/>
                                        <p:tgtEl>
                                          <p:spTgt spid="418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20"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B756CBD2-8DFD-4A58-9474-286504A0AA0B}"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102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6077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60772" name="Rectangle 3"/>
          <p:cNvSpPr>
            <a:spLocks noGrp="1"/>
          </p:cNvSpPr>
          <p:nvPr>
            <p:ph idx="1" hasCustomPrompt="1"/>
          </p:nvPr>
        </p:nvSpPr>
        <p:spPr/>
        <p:txBody>
          <a:bodyPr vert="horz" wrap="square" lIns="91440" tIns="45720" rIns="91440" bIns="45720" anchor="t" anchorCtr="0"/>
          <a:lstStyle/>
          <a:p>
            <a:pPr eaLnBrk="1" hangingPunct="1"/>
            <a:r>
              <a:rPr lang="zh-CN" altLang="en-US" b="0" dirty="0">
                <a:solidFill>
                  <a:srgbClr val="000000"/>
                </a:solidFill>
                <a:latin typeface="黑体" panose="02010609060101010101" pitchFamily="49" charset="-122"/>
                <a:ea typeface="黑体" panose="02010609060101010101" pitchFamily="49" charset="-122"/>
              </a:rPr>
              <a:t>兼容机</a:t>
            </a:r>
          </a:p>
          <a:p>
            <a:pPr lvl="1" eaLnBrk="1" hangingPunct="1"/>
            <a:r>
              <a:rPr lang="zh-CN" altLang="en-US" dirty="0">
                <a:solidFill>
                  <a:srgbClr val="FF0000"/>
                </a:solidFill>
                <a:latin typeface="黑体" panose="02010609060101010101" pitchFamily="49" charset="-122"/>
                <a:ea typeface="黑体" panose="02010609060101010101" pitchFamily="49" charset="-122"/>
              </a:rPr>
              <a:t>不同厂家</a:t>
            </a:r>
            <a:r>
              <a:rPr lang="zh-CN" altLang="en-US" dirty="0">
                <a:solidFill>
                  <a:srgbClr val="000000"/>
                </a:solidFill>
                <a:latin typeface="黑体" panose="02010609060101010101" pitchFamily="49" charset="-122"/>
                <a:ea typeface="黑体" panose="02010609060101010101" pitchFamily="49" charset="-122"/>
              </a:rPr>
              <a:t>生产的具有相同指令集结构的计算机称为</a:t>
            </a:r>
            <a:r>
              <a:rPr lang="zh-CN" altLang="en-US" dirty="0">
                <a:solidFill>
                  <a:srgbClr val="FF0000"/>
                </a:solidFill>
                <a:latin typeface="黑体" panose="02010609060101010101" pitchFamily="49" charset="-122"/>
                <a:ea typeface="黑体" panose="02010609060101010101" pitchFamily="49" charset="-122"/>
              </a:rPr>
              <a:t>兼容机</a:t>
            </a:r>
            <a:r>
              <a:rPr lang="en-US" altLang="zh-CN" dirty="0">
                <a:solidFill>
                  <a:srgbClr val="000000"/>
                </a:solidFill>
                <a:latin typeface="黑体" panose="02010609060101010101" pitchFamily="49" charset="-122"/>
                <a:ea typeface="黑体" panose="02010609060101010101" pitchFamily="49" charset="-122"/>
              </a:rPr>
              <a:t>(compatible machine)</a:t>
            </a:r>
            <a:r>
              <a:rPr lang="zh-CN" altLang="en-US" dirty="0">
                <a:solidFill>
                  <a:srgbClr val="000000"/>
                </a:solidFill>
                <a:latin typeface="黑体" panose="02010609060101010101" pitchFamily="49" charset="-122"/>
                <a:ea typeface="黑体" panose="02010609060101010101" pitchFamily="49" charset="-122"/>
              </a:rPr>
              <a:t>。</a:t>
            </a:r>
          </a:p>
          <a:p>
            <a:pPr eaLnBrk="1" hangingPunct="1"/>
            <a:r>
              <a:rPr lang="zh-CN" altLang="en-US" b="0" dirty="0">
                <a:solidFill>
                  <a:srgbClr val="000000"/>
                </a:solidFill>
                <a:latin typeface="黑体" panose="02010609060101010101" pitchFamily="49" charset="-122"/>
                <a:ea typeface="黑体" panose="02010609060101010101" pitchFamily="49" charset="-122"/>
              </a:rPr>
              <a:t>兼容机的优势：</a:t>
            </a:r>
          </a:p>
          <a:p>
            <a:pPr lvl="1" eaLnBrk="1" hangingPunct="1"/>
            <a:r>
              <a:rPr lang="zh-CN" altLang="en-US" dirty="0">
                <a:latin typeface="黑体" panose="02010609060101010101" pitchFamily="49" charset="-122"/>
                <a:ea typeface="黑体" panose="02010609060101010101" pitchFamily="49" charset="-122"/>
              </a:rPr>
              <a:t>由于采用新的计算机组成和实现技术，因此</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具有较高的性能价格比；</a:t>
            </a:r>
          </a:p>
          <a:p>
            <a:pPr lvl="1" eaLnBrk="1" hangingPunct="1"/>
            <a:r>
              <a:rPr lang="zh-CN" altLang="en-US" dirty="0">
                <a:latin typeface="黑体" panose="02010609060101010101" pitchFamily="49" charset="-122"/>
                <a:ea typeface="黑体" panose="02010609060101010101" pitchFamily="49" charset="-122"/>
              </a:rPr>
              <a:t>可能对原有的组成和实现进行某种扩充，使它具有更强的功能。</a:t>
            </a:r>
          </a:p>
          <a:p>
            <a:pPr eaLnBrk="1" hangingPunct="1"/>
            <a:r>
              <a:rPr lang="zh-CN" altLang="en-US" dirty="0">
                <a:solidFill>
                  <a:srgbClr val="FF0000"/>
                </a:solidFill>
                <a:latin typeface="黑体" panose="02010609060101010101" pitchFamily="49" charset="-122"/>
                <a:ea typeface="黑体" panose="02010609060101010101" pitchFamily="49" charset="-122"/>
              </a:rPr>
              <a:t>归根结底</a:t>
            </a:r>
          </a:p>
          <a:p>
            <a:pPr lvl="1" eaLnBrk="1" hangingPunct="1"/>
            <a:r>
              <a:rPr lang="zh-CN" altLang="en-US" dirty="0">
                <a:latin typeface="黑体" panose="02010609060101010101" pitchFamily="49" charset="-122"/>
                <a:ea typeface="黑体" panose="02010609060101010101" pitchFamily="49" charset="-122"/>
              </a:rPr>
              <a:t>增强了市场竞争</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B9693524-5D73-41A8-B7AA-DCA94333E3E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103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6281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53605"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兼容机</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Amdahl</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公司照搬</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IBM370</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系列机系统机构，又采用了新的组成和实现技术，推出了性能价格比优于</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IBM370</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的</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Amdahl470</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等系列。</a:t>
            </a: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2</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）小的计算机厂家，生产一些可插拔的器件，替换</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IBM370</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机上的器件，会以更好的价格占领市场，也是一种生存之道。</a:t>
            </a: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3</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IBM PC</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机于</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1981</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年问世以来，世界上先后推出了数百种兼容机。虽然它们与</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IBM PC</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在外型上、价格上可能有很大的差异，但大多数都与</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IBM PC</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有相同的系统结构，可以运行</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IBM PC</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机上的软件，也可采用它的插入式电路板，与它有相同的用户接口。</a:t>
            </a: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4</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）兼容机对原有系统结构可进行功能扩充。比如：我国的长城系列机、联想系列机等，都因为有较强的汉字处理能力，所以也有很强的市场竞争能力。</a:t>
            </a: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48BE139F-D10B-40A9-AF8F-C5D89CFA652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104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6486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53605"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兼容机</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例：某计算机厂家研制</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系列机产品，其低、高档顺序及投放市场的先后顺序为</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A1</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A2</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A3</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A4</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A5</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这五种机型。今要补充开发一个档次介于</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A3</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A4</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之间的新机型</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A3-1</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，要求该机的设计满足与系列机之间的软件的向后和向上兼容性，请在下图中用箭头标明该机与原档系列机之间的软件可移植性关系。</a:t>
            </a: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p:txBody>
      </p:sp>
      <p:pic>
        <p:nvPicPr>
          <p:cNvPr id="164869" name="图片 1"/>
          <p:cNvPicPr>
            <a:picLocks noChangeAspect="1"/>
          </p:cNvPicPr>
          <p:nvPr/>
        </p:nvPicPr>
        <p:blipFill>
          <a:blip r:embed="rId3"/>
          <a:stretch>
            <a:fillRect/>
          </a:stretch>
        </p:blipFill>
        <p:spPr>
          <a:xfrm>
            <a:off x="904875" y="3189288"/>
            <a:ext cx="7219950" cy="1209675"/>
          </a:xfrm>
          <a:prstGeom prst="rect">
            <a:avLst/>
          </a:prstGeom>
          <a:noFill/>
          <a:ln w="9525">
            <a:noFill/>
          </a:ln>
        </p:spPr>
      </p:pic>
      <p:pic>
        <p:nvPicPr>
          <p:cNvPr id="164870" name="图片 2"/>
          <p:cNvPicPr>
            <a:picLocks noChangeAspect="1"/>
          </p:cNvPicPr>
          <p:nvPr/>
        </p:nvPicPr>
        <p:blipFill>
          <a:blip r:embed="rId4"/>
          <a:stretch>
            <a:fillRect/>
          </a:stretch>
        </p:blipFill>
        <p:spPr>
          <a:xfrm>
            <a:off x="3249613" y="5202238"/>
            <a:ext cx="3314700" cy="923925"/>
          </a:xfrm>
          <a:prstGeom prst="rect">
            <a:avLst/>
          </a:prstGeom>
          <a:noFill/>
          <a:ln w="9525">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58B2EDC-AACF-4F9E-9C85-81ECBD940C9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105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6691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66916" name="Rectangle 3"/>
          <p:cNvSpPr>
            <a:spLocks noGrp="1"/>
          </p:cNvSpPr>
          <p:nvPr>
            <p:ph idx="1" hasCustomPrompt="1"/>
          </p:nvPr>
        </p:nvSpPr>
        <p:spPr/>
        <p:txBody>
          <a:bodyPr vert="horz" wrap="square" lIns="91440" tIns="45720" rIns="91440" bIns="45720" anchor="t" anchorCtr="0"/>
          <a:lstStyle/>
          <a:p>
            <a:pPr marL="0" indent="0" eaLnBrk="1" hangingPunct="1">
              <a:buNone/>
            </a:pPr>
            <a:r>
              <a:rPr lang="en-US" altLang="zh-CN" dirty="0">
                <a:solidFill>
                  <a:srgbClr val="000000"/>
                </a:solidFill>
                <a:ea typeface="黑体" panose="02010609060101010101" pitchFamily="49" charset="-122"/>
              </a:rPr>
              <a:t>3.</a:t>
            </a:r>
            <a:r>
              <a:rPr lang="zh-CN" altLang="en-US" dirty="0">
                <a:solidFill>
                  <a:srgbClr val="000000"/>
                </a:solidFill>
                <a:ea typeface="黑体" panose="02010609060101010101" pitchFamily="49" charset="-122"/>
              </a:rPr>
              <a:t>模拟和仿真</a:t>
            </a:r>
            <a:endParaRPr lang="en-US" altLang="zh-CN" dirty="0">
              <a:solidFill>
                <a:srgbClr val="000000"/>
              </a:solidFill>
              <a:ea typeface="黑体" panose="02010609060101010101" pitchFamily="49" charset="-122"/>
            </a:endParaRPr>
          </a:p>
          <a:p>
            <a:pPr marL="0" indent="0" eaLnBrk="1" hangingPunct="1">
              <a:buNone/>
            </a:pPr>
            <a:r>
              <a:rPr lang="zh-CN" altLang="en-US" dirty="0">
                <a:solidFill>
                  <a:srgbClr val="000000"/>
                </a:solidFill>
                <a:ea typeface="黑体" panose="02010609060101010101" pitchFamily="49" charset="-122"/>
              </a:rPr>
              <a:t>做到：</a:t>
            </a:r>
          </a:p>
          <a:p>
            <a:pPr lvl="1" eaLnBrk="1" hangingPunct="1"/>
            <a:r>
              <a:rPr lang="zh-CN" altLang="en-US" dirty="0">
                <a:ea typeface="黑体" panose="02010609060101010101" pitchFamily="49" charset="-122"/>
              </a:rPr>
              <a:t>在一种机器的系统结构上实现另一种机器的系统结构，即在一种机器的系统结构上实现另一种机器的指令系统，即机器语言。</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6F60ABC0-C15E-4D3F-83C6-B9E03A4D0ADF}"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106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6793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67940" name="Rectangle 3"/>
          <p:cNvSpPr>
            <a:spLocks noGrp="1"/>
          </p:cNvSpPr>
          <p:nvPr>
            <p:ph idx="1" hasCustomPrompt="1"/>
          </p:nvPr>
        </p:nvSpPr>
        <p:spPr/>
        <p:txBody>
          <a:bodyPr vert="horz" wrap="square" lIns="91440" tIns="45720" rIns="91440" bIns="45720" anchor="t" anchorCtr="0"/>
          <a:lstStyle/>
          <a:p>
            <a:pPr lvl="1" eaLnBrk="1" hangingPunct="1">
              <a:buNone/>
            </a:pPr>
            <a:r>
              <a:rPr lang="zh-CN" altLang="en-US" dirty="0">
                <a:latin typeface="黑体" panose="02010609060101010101" pitchFamily="49" charset="-122"/>
                <a:ea typeface="黑体" panose="02010609060101010101" pitchFamily="49" charset="-122"/>
              </a:rPr>
              <a:t>  要求原在</a:t>
            </a: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机器上运行的应用软件，能移植到具有不同体系结构的</a:t>
            </a: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机上</a:t>
            </a:r>
          </a:p>
          <a:p>
            <a:pPr eaLnBrk="1" hangingPunct="1"/>
            <a:r>
              <a:rPr lang="zh-CN" altLang="en-US" b="0" dirty="0">
                <a:solidFill>
                  <a:srgbClr val="000000"/>
                </a:solidFill>
                <a:latin typeface="黑体" panose="02010609060101010101" pitchFamily="49" charset="-122"/>
                <a:ea typeface="黑体" panose="02010609060101010101" pitchFamily="49" charset="-122"/>
              </a:rPr>
              <a:t>模拟</a:t>
            </a:r>
          </a:p>
          <a:p>
            <a:pPr lvl="1" eaLnBrk="1" hangingPunct="1"/>
            <a:r>
              <a:rPr lang="zh-CN" altLang="en-US" dirty="0">
                <a:latin typeface="黑体" panose="02010609060101010101" pitchFamily="49" charset="-122"/>
                <a:ea typeface="黑体" panose="02010609060101010101" pitchFamily="49" charset="-122"/>
              </a:rPr>
              <a:t>用</a:t>
            </a: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机的</a:t>
            </a:r>
            <a:r>
              <a:rPr lang="zh-CN" altLang="en-US" dirty="0">
                <a:solidFill>
                  <a:srgbClr val="FF0000"/>
                </a:solidFill>
                <a:latin typeface="黑体" panose="02010609060101010101" pitchFamily="49" charset="-122"/>
                <a:ea typeface="黑体" panose="02010609060101010101" pitchFamily="49" charset="-122"/>
              </a:rPr>
              <a:t>机器语言程序</a:t>
            </a:r>
            <a:r>
              <a:rPr lang="zh-CN" altLang="en-US" dirty="0">
                <a:latin typeface="黑体" panose="02010609060101010101" pitchFamily="49" charset="-122"/>
                <a:ea typeface="黑体" panose="02010609060101010101" pitchFamily="49" charset="-122"/>
              </a:rPr>
              <a:t>解释</a:t>
            </a:r>
            <a:r>
              <a:rPr lang="en-US" altLang="zh-CN" dirty="0">
                <a:latin typeface="黑体" panose="02010609060101010101" pitchFamily="49" charset="-122"/>
                <a:ea typeface="黑体" panose="02010609060101010101" pitchFamily="49" charset="-122"/>
              </a:rPr>
              <a:t>B</a:t>
            </a:r>
            <a:r>
              <a:rPr lang="zh-CN" altLang="en-US" dirty="0">
                <a:solidFill>
                  <a:srgbClr val="FF0000"/>
                </a:solidFill>
                <a:latin typeface="黑体" panose="02010609060101010101" pitchFamily="49" charset="-122"/>
                <a:ea typeface="黑体" panose="02010609060101010101" pitchFamily="49" charset="-122"/>
              </a:rPr>
              <a:t>机器语言程序</a:t>
            </a:r>
            <a:r>
              <a:rPr lang="zh-CN" altLang="en-US" dirty="0">
                <a:latin typeface="黑体" panose="02010609060101010101" pitchFamily="49" charset="-122"/>
                <a:ea typeface="黑体" panose="02010609060101010101" pitchFamily="49" charset="-122"/>
              </a:rPr>
              <a:t>，从而实现软件移植方法 </a:t>
            </a:r>
            <a:r>
              <a:rPr lang="zh-CN" altLang="en-US" dirty="0">
                <a:solidFill>
                  <a:srgbClr val="FF0000"/>
                </a:solidFill>
                <a:latin typeface="黑体" panose="02010609060101010101" pitchFamily="49" charset="-122"/>
                <a:ea typeface="黑体" panose="02010609060101010101" pitchFamily="49" charset="-122"/>
              </a:rPr>
              <a:t>宿主机 </a:t>
            </a:r>
            <a:r>
              <a:rPr lang="en-US" altLang="zh-CN" dirty="0">
                <a:solidFill>
                  <a:srgbClr val="FF0000"/>
                </a:solidFill>
                <a:latin typeface="黑体" panose="02010609060101010101" pitchFamily="49" charset="-122"/>
                <a:ea typeface="黑体" panose="02010609060101010101" pitchFamily="49" charset="-122"/>
              </a:rPr>
              <a:t>A</a:t>
            </a:r>
            <a:r>
              <a:rPr lang="zh-CN" altLang="en-US" dirty="0">
                <a:solidFill>
                  <a:srgbClr val="FF0000"/>
                </a:solidFill>
                <a:latin typeface="黑体" panose="02010609060101010101" pitchFamily="49" charset="-122"/>
                <a:ea typeface="黑体" panose="02010609060101010101" pitchFamily="49" charset="-122"/>
              </a:rPr>
              <a:t>机  虚拟机 </a:t>
            </a:r>
            <a:r>
              <a:rPr lang="en-US" altLang="zh-CN" dirty="0">
                <a:solidFill>
                  <a:srgbClr val="FF0000"/>
                </a:solidFill>
                <a:latin typeface="黑体" panose="02010609060101010101" pitchFamily="49" charset="-122"/>
                <a:ea typeface="黑体" panose="02010609060101010101" pitchFamily="49" charset="-122"/>
              </a:rPr>
              <a:t>B</a:t>
            </a:r>
            <a:r>
              <a:rPr lang="zh-CN" altLang="en-US" dirty="0">
                <a:solidFill>
                  <a:srgbClr val="FF0000"/>
                </a:solidFill>
                <a:latin typeface="黑体" panose="02010609060101010101" pitchFamily="49" charset="-122"/>
                <a:ea typeface="黑体" panose="02010609060101010101" pitchFamily="49" charset="-122"/>
              </a:rPr>
              <a:t>机</a:t>
            </a:r>
          </a:p>
          <a:p>
            <a:pPr lvl="1" eaLnBrk="1" hangingPunct="1"/>
            <a:r>
              <a:rPr lang="zh-CN" altLang="en-US" dirty="0">
                <a:latin typeface="黑体" panose="02010609060101010101" pitchFamily="49" charset="-122"/>
                <a:ea typeface="黑体" panose="02010609060101010101" pitchFamily="49" charset="-122"/>
              </a:rPr>
              <a:t>为实现模拟编制的各种解释程序</a:t>
            </a:r>
          </a:p>
          <a:p>
            <a:pPr eaLnBrk="1" hangingPunct="1"/>
            <a:r>
              <a:rPr lang="zh-CN" altLang="en-US" b="0" dirty="0">
                <a:solidFill>
                  <a:srgbClr val="000000"/>
                </a:solidFill>
                <a:latin typeface="黑体" panose="02010609060101010101" pitchFamily="49" charset="-122"/>
                <a:ea typeface="黑体" panose="02010609060101010101" pitchFamily="49" charset="-122"/>
              </a:rPr>
              <a:t>仿真</a:t>
            </a:r>
          </a:p>
          <a:p>
            <a:pPr lvl="1" eaLnBrk="1" hangingPunct="1"/>
            <a:r>
              <a:rPr lang="zh-CN" altLang="en-US" dirty="0">
                <a:latin typeface="黑体" panose="02010609060101010101" pitchFamily="49" charset="-122"/>
                <a:ea typeface="黑体" panose="02010609060101010101" pitchFamily="49" charset="-122"/>
              </a:rPr>
              <a:t>用</a:t>
            </a: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机的</a:t>
            </a:r>
            <a:r>
              <a:rPr lang="zh-CN" altLang="en-US" dirty="0">
                <a:solidFill>
                  <a:srgbClr val="FF0000"/>
                </a:solidFill>
                <a:latin typeface="黑体" panose="02010609060101010101" pitchFamily="49" charset="-122"/>
                <a:ea typeface="黑体" panose="02010609060101010101" pitchFamily="49" charset="-122"/>
              </a:rPr>
              <a:t>微程序</a:t>
            </a:r>
            <a:r>
              <a:rPr lang="zh-CN" altLang="en-US" dirty="0">
                <a:latin typeface="黑体" panose="02010609060101010101" pitchFamily="49" charset="-122"/>
                <a:ea typeface="黑体" panose="02010609060101010101" pitchFamily="49" charset="-122"/>
              </a:rPr>
              <a:t>解释</a:t>
            </a: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机的</a:t>
            </a:r>
            <a:r>
              <a:rPr lang="zh-CN" altLang="en-US" dirty="0">
                <a:solidFill>
                  <a:srgbClr val="FF0000"/>
                </a:solidFill>
                <a:latin typeface="黑体" panose="02010609060101010101" pitchFamily="49" charset="-122"/>
                <a:ea typeface="黑体" panose="02010609060101010101" pitchFamily="49" charset="-122"/>
              </a:rPr>
              <a:t>机器语言程序</a:t>
            </a:r>
            <a:r>
              <a:rPr lang="zh-CN" altLang="en-US" dirty="0">
                <a:latin typeface="黑体" panose="02010609060101010101" pitchFamily="49" charset="-122"/>
                <a:ea typeface="黑体" panose="02010609060101010101" pitchFamily="49" charset="-122"/>
              </a:rPr>
              <a:t>，从而实现软件移植方法 </a:t>
            </a:r>
            <a:r>
              <a:rPr lang="zh-CN" altLang="en-US" dirty="0">
                <a:solidFill>
                  <a:srgbClr val="FF0000"/>
                </a:solidFill>
                <a:latin typeface="黑体" panose="02010609060101010101" pitchFamily="49" charset="-122"/>
                <a:ea typeface="黑体" panose="02010609060101010101" pitchFamily="49" charset="-122"/>
              </a:rPr>
              <a:t>宿主机 </a:t>
            </a:r>
            <a:r>
              <a:rPr lang="en-US" altLang="zh-CN" dirty="0">
                <a:solidFill>
                  <a:srgbClr val="FF0000"/>
                </a:solidFill>
                <a:latin typeface="黑体" panose="02010609060101010101" pitchFamily="49" charset="-122"/>
                <a:ea typeface="黑体" panose="02010609060101010101" pitchFamily="49" charset="-122"/>
              </a:rPr>
              <a:t>A</a:t>
            </a:r>
            <a:r>
              <a:rPr lang="zh-CN" altLang="en-US" dirty="0">
                <a:solidFill>
                  <a:srgbClr val="FF0000"/>
                </a:solidFill>
                <a:latin typeface="黑体" panose="02010609060101010101" pitchFamily="49" charset="-122"/>
                <a:ea typeface="黑体" panose="02010609060101010101" pitchFamily="49" charset="-122"/>
              </a:rPr>
              <a:t>机  目标机 </a:t>
            </a:r>
            <a:r>
              <a:rPr lang="en-US" altLang="zh-CN" dirty="0">
                <a:solidFill>
                  <a:srgbClr val="FF0000"/>
                </a:solidFill>
                <a:latin typeface="黑体" panose="02010609060101010101" pitchFamily="49" charset="-122"/>
                <a:ea typeface="黑体" panose="02010609060101010101" pitchFamily="49" charset="-122"/>
              </a:rPr>
              <a:t>B</a:t>
            </a:r>
            <a:r>
              <a:rPr lang="zh-CN" altLang="en-US" dirty="0">
                <a:solidFill>
                  <a:srgbClr val="FF0000"/>
                </a:solidFill>
                <a:latin typeface="黑体" panose="02010609060101010101" pitchFamily="49" charset="-122"/>
                <a:ea typeface="黑体" panose="02010609060101010101" pitchFamily="49" charset="-122"/>
              </a:rPr>
              <a:t>机</a:t>
            </a:r>
          </a:p>
          <a:p>
            <a:pPr lvl="1" eaLnBrk="1" hangingPunct="1"/>
            <a:r>
              <a:rPr lang="zh-CN" altLang="en-US" dirty="0">
                <a:latin typeface="黑体" panose="02010609060101010101" pitchFamily="49" charset="-122"/>
                <a:ea typeface="黑体" panose="02010609060101010101" pitchFamily="49" charset="-122"/>
              </a:rPr>
              <a:t>为实现仿真编制的各种解释微程序</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1"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A70E59F-6311-490A-A15C-A4332ADE126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107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6998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69988"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sp>
        <p:nvSpPr>
          <p:cNvPr id="169989" name="Text Box 4"/>
          <p:cNvSpPr txBox="1"/>
          <p:nvPr/>
        </p:nvSpPr>
        <p:spPr>
          <a:xfrm>
            <a:off x="1176338" y="5932488"/>
            <a:ext cx="2698750" cy="366712"/>
          </a:xfrm>
          <a:prstGeom prst="rect">
            <a:avLst/>
          </a:prstGeom>
          <a:noFill/>
          <a:ln w="9525">
            <a:noFill/>
          </a:ln>
        </p:spPr>
        <p:txBody>
          <a:bodyPr wrap="none" anchor="t" anchorCtr="0">
            <a:spAutoFit/>
          </a:bodyPr>
          <a:lstStyle/>
          <a:p>
            <a:pPr algn="ctr" eaLnBrk="0" hangingPunct="0"/>
            <a:r>
              <a:rPr lang="zh-CN" altLang="en-US" sz="1800" dirty="0">
                <a:solidFill>
                  <a:srgbClr val="000000"/>
                </a:solidFill>
                <a:latin typeface="Times New Roman" panose="02020603050405020304" pitchFamily="18" charset="0"/>
              </a:rPr>
              <a:t>用模拟方法实现软件移植</a:t>
            </a:r>
          </a:p>
        </p:txBody>
      </p:sp>
      <p:sp>
        <p:nvSpPr>
          <p:cNvPr id="169990" name="Text Box 5"/>
          <p:cNvSpPr txBox="1"/>
          <p:nvPr/>
        </p:nvSpPr>
        <p:spPr>
          <a:xfrm>
            <a:off x="5307013" y="5927725"/>
            <a:ext cx="2698750" cy="366713"/>
          </a:xfrm>
          <a:prstGeom prst="rect">
            <a:avLst/>
          </a:prstGeom>
          <a:noFill/>
          <a:ln w="9525">
            <a:noFill/>
          </a:ln>
        </p:spPr>
        <p:txBody>
          <a:bodyPr wrap="none" anchor="t" anchorCtr="0">
            <a:spAutoFit/>
          </a:bodyPr>
          <a:lstStyle/>
          <a:p>
            <a:pPr algn="ctr" eaLnBrk="0" hangingPunct="0"/>
            <a:r>
              <a:rPr lang="zh-CN" altLang="en-US" sz="1800" dirty="0">
                <a:solidFill>
                  <a:srgbClr val="000000"/>
                </a:solidFill>
                <a:latin typeface="Times New Roman" panose="02020603050405020304" pitchFamily="18" charset="0"/>
              </a:rPr>
              <a:t>用仿真方法实现软件移植</a:t>
            </a:r>
          </a:p>
        </p:txBody>
      </p:sp>
      <p:pic>
        <p:nvPicPr>
          <p:cNvPr id="169991" name="Picture 6"/>
          <p:cNvPicPr>
            <a:picLocks noChangeAspect="1"/>
          </p:cNvPicPr>
          <p:nvPr/>
        </p:nvPicPr>
        <p:blipFill>
          <a:blip r:embed="rId2"/>
          <a:stretch>
            <a:fillRect/>
          </a:stretch>
        </p:blipFill>
        <p:spPr>
          <a:xfrm>
            <a:off x="417513" y="1555750"/>
            <a:ext cx="4068762" cy="4367213"/>
          </a:xfrm>
          <a:prstGeom prst="rect">
            <a:avLst/>
          </a:prstGeom>
          <a:noFill/>
          <a:ln w="9525">
            <a:noFill/>
          </a:ln>
        </p:spPr>
      </p:pic>
      <p:pic>
        <p:nvPicPr>
          <p:cNvPr id="169992" name="Picture 7"/>
          <p:cNvPicPr>
            <a:picLocks noChangeAspect="1"/>
          </p:cNvPicPr>
          <p:nvPr/>
        </p:nvPicPr>
        <p:blipFill>
          <a:blip r:embed="rId3"/>
          <a:stretch>
            <a:fillRect/>
          </a:stretch>
        </p:blipFill>
        <p:spPr>
          <a:xfrm>
            <a:off x="4318000" y="1608138"/>
            <a:ext cx="4283075" cy="3829050"/>
          </a:xfrm>
          <a:prstGeom prst="rect">
            <a:avLst/>
          </a:prstGeom>
          <a:noFill/>
          <a:ln w="9525">
            <a:noFill/>
          </a:ln>
        </p:spPr>
      </p:pic>
      <p:sp>
        <p:nvSpPr>
          <p:cNvPr id="169993" name="Text Box 8"/>
          <p:cNvSpPr txBox="1"/>
          <p:nvPr/>
        </p:nvSpPr>
        <p:spPr>
          <a:xfrm>
            <a:off x="4737100" y="4197350"/>
            <a:ext cx="914400" cy="420688"/>
          </a:xfrm>
          <a:prstGeom prst="rect">
            <a:avLst/>
          </a:prstGeom>
          <a:solidFill>
            <a:schemeClr val="bg1"/>
          </a:solidFill>
          <a:ln w="9525">
            <a:noFill/>
          </a:ln>
        </p:spPr>
        <p:txBody>
          <a:bodyPr anchor="t" anchorCtr="0">
            <a:spAutoFit/>
          </a:bodyPr>
          <a:lstStyle/>
          <a:p>
            <a:pPr marL="342900" indent="-342900">
              <a:lnSpc>
                <a:spcPct val="90000"/>
              </a:lnSpc>
              <a:spcBef>
                <a:spcPct val="5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5E64C9C6-ED93-491D-AF07-6B1F477E4172}"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108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7101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71012"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FF0000"/>
                </a:solidFill>
                <a:latin typeface="黑体" panose="02010609060101010101" pitchFamily="49" charset="-122"/>
                <a:ea typeface="黑体" panose="02010609060101010101" pitchFamily="49" charset="-122"/>
              </a:rPr>
              <a:t>模拟与仿真的区别</a:t>
            </a:r>
          </a:p>
        </p:txBody>
      </p:sp>
      <p:pic>
        <p:nvPicPr>
          <p:cNvPr id="171013" name="Picture 4" descr="区别"/>
          <p:cNvPicPr>
            <a:picLocks noChangeAspect="1"/>
          </p:cNvPicPr>
          <p:nvPr/>
        </p:nvPicPr>
        <p:blipFill>
          <a:blip r:embed="rId2"/>
          <a:stretch>
            <a:fillRect/>
          </a:stretch>
        </p:blipFill>
        <p:spPr>
          <a:xfrm>
            <a:off x="530225" y="1528763"/>
            <a:ext cx="7400925" cy="4446587"/>
          </a:xfrm>
          <a:prstGeom prst="rect">
            <a:avLst/>
          </a:prstGeom>
          <a:noFill/>
          <a:ln w="9525">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6EB869A5-11D2-4F78-9B01-8C488DCE744E}"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109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7203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72036"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FF0000"/>
                </a:solidFill>
                <a:latin typeface="楷体_GB2312" pitchFamily="49" charset="-122"/>
                <a:ea typeface="楷体_GB2312" pitchFamily="49" charset="-122"/>
              </a:rPr>
              <a:t>三种软件移植方法比较</a:t>
            </a:r>
          </a:p>
        </p:txBody>
      </p:sp>
      <p:pic>
        <p:nvPicPr>
          <p:cNvPr id="172037" name="Picture 4" descr="方法对比"/>
          <p:cNvPicPr>
            <a:picLocks noChangeAspect="1"/>
          </p:cNvPicPr>
          <p:nvPr/>
        </p:nvPicPr>
        <p:blipFill>
          <a:blip r:embed="rId2"/>
          <a:stretch>
            <a:fillRect/>
          </a:stretch>
        </p:blipFill>
        <p:spPr>
          <a:xfrm>
            <a:off x="1785938" y="1617663"/>
            <a:ext cx="5486400" cy="4567237"/>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1"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8C9EF85-B561-42DE-8084-B05A7704AB56}"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pic>
        <p:nvPicPr>
          <p:cNvPr id="92215" name="Picture 55"/>
          <p:cNvPicPr>
            <a:picLocks noChangeAspect="1"/>
          </p:cNvPicPr>
          <p:nvPr/>
        </p:nvPicPr>
        <p:blipFill>
          <a:blip r:embed="rId3"/>
          <a:stretch>
            <a:fillRect/>
          </a:stretch>
        </p:blipFill>
        <p:spPr>
          <a:xfrm>
            <a:off x="2214563" y="3371850"/>
            <a:ext cx="4232275" cy="1574800"/>
          </a:xfrm>
          <a:prstGeom prst="rect">
            <a:avLst/>
          </a:prstGeom>
          <a:noFill/>
          <a:ln w="9525">
            <a:noFill/>
          </a:ln>
        </p:spPr>
      </p:pic>
      <p:sp>
        <p:nvSpPr>
          <p:cNvPr id="22532"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1.1</a:t>
            </a:r>
            <a:r>
              <a:rPr lang="zh-CN" altLang="en-US" sz="3200" dirty="0">
                <a:solidFill>
                  <a:srgbClr val="000000"/>
                </a:solidFill>
                <a:latin typeface="黑体" panose="02010609060101010101" pitchFamily="49" charset="-122"/>
                <a:ea typeface="黑体" panose="02010609060101010101" pitchFamily="49" charset="-122"/>
              </a:rPr>
              <a:t>计算机系统中的层次概念</a:t>
            </a:r>
          </a:p>
        </p:txBody>
      </p:sp>
      <p:sp>
        <p:nvSpPr>
          <p:cNvPr id="22533" name="Rectangle 3"/>
          <p:cNvSpPr>
            <a:spLocks noGrp="1"/>
          </p:cNvSpPr>
          <p:nvPr>
            <p:ph idx="1" hasCustomPrompt="1"/>
          </p:nvPr>
        </p:nvSpPr>
        <p:spPr>
          <a:xfrm>
            <a:off x="469900" y="1022350"/>
            <a:ext cx="8229600" cy="2914650"/>
          </a:xfrm>
        </p:spPr>
        <p:txBody>
          <a:bodyPr vert="horz" wrap="square" lIns="91440" tIns="45720" rIns="91440" bIns="45720" anchor="t" anchorCtr="0"/>
          <a:lstStyle/>
          <a:p>
            <a:pPr eaLnBrk="1" hangingPunct="1">
              <a:lnSpc>
                <a:spcPct val="90000"/>
              </a:lnSpc>
              <a:buNone/>
            </a:pPr>
            <a:r>
              <a:rPr lang="zh-CN" altLang="en-US" sz="2400" b="0" dirty="0">
                <a:solidFill>
                  <a:srgbClr val="000000"/>
                </a:solidFill>
                <a:latin typeface="黑体" panose="02010609060101010101" pitchFamily="49" charset="-122"/>
                <a:ea typeface="黑体" panose="02010609060101010101" pitchFamily="49" charset="-122"/>
              </a:rPr>
              <a:t>从计算机语言的使用者角度分析</a:t>
            </a:r>
            <a:endParaRPr lang="en-US" altLang="zh-CN" sz="2400" b="0" dirty="0">
              <a:solidFill>
                <a:srgbClr val="000000"/>
              </a:solidFill>
              <a:latin typeface="黑体" panose="02010609060101010101" pitchFamily="49" charset="-122"/>
              <a:ea typeface="黑体" panose="02010609060101010101" pitchFamily="49" charset="-122"/>
            </a:endParaRPr>
          </a:p>
          <a:p>
            <a:pPr eaLnBrk="1" hangingPunct="1">
              <a:lnSpc>
                <a:spcPct val="90000"/>
              </a:lnSpc>
              <a:buNone/>
            </a:pPr>
            <a:endParaRPr lang="zh-CN" altLang="en-US" sz="2400" dirty="0"/>
          </a:p>
          <a:p>
            <a:pPr eaLnBrk="1" hangingPunct="1">
              <a:lnSpc>
                <a:spcPct val="90000"/>
              </a:lnSpc>
              <a:buNone/>
            </a:pPr>
            <a:endParaRPr lang="zh-CN" altLang="en-US" sz="2400" dirty="0"/>
          </a:p>
          <a:p>
            <a:pPr eaLnBrk="1" hangingPunct="1">
              <a:lnSpc>
                <a:spcPct val="90000"/>
              </a:lnSpc>
              <a:buNone/>
            </a:pPr>
            <a:endParaRPr lang="zh-CN" altLang="en-US" sz="2400" dirty="0"/>
          </a:p>
          <a:p>
            <a:pPr eaLnBrk="1" hangingPunct="1">
              <a:lnSpc>
                <a:spcPct val="90000"/>
              </a:lnSpc>
              <a:buNone/>
            </a:pPr>
            <a:endParaRPr lang="zh-CN" altLang="en-US" sz="2400" dirty="0"/>
          </a:p>
          <a:p>
            <a:pPr eaLnBrk="1" hangingPunct="1">
              <a:lnSpc>
                <a:spcPct val="90000"/>
              </a:lnSpc>
              <a:buNone/>
            </a:pPr>
            <a:endParaRPr lang="zh-CN" altLang="en-US" sz="2400" dirty="0"/>
          </a:p>
          <a:p>
            <a:pPr lvl="1" eaLnBrk="1" hangingPunct="1">
              <a:lnSpc>
                <a:spcPct val="90000"/>
              </a:lnSpc>
              <a:buNone/>
            </a:pPr>
            <a:r>
              <a:rPr lang="zh-CN" altLang="en-US" sz="2000" dirty="0"/>
              <a:t>	</a:t>
            </a:r>
            <a:endParaRPr lang="en-US" altLang="zh-CN" sz="2000" dirty="0"/>
          </a:p>
          <a:p>
            <a:pPr lvl="1" eaLnBrk="1" hangingPunct="1">
              <a:lnSpc>
                <a:spcPct val="90000"/>
              </a:lnSpc>
              <a:buNone/>
            </a:pPr>
            <a:endParaRPr lang="zh-CN" altLang="en-US" sz="2000" dirty="0"/>
          </a:p>
        </p:txBody>
      </p:sp>
      <p:pic>
        <p:nvPicPr>
          <p:cNvPr id="22534" name="Picture 54"/>
          <p:cNvPicPr>
            <a:picLocks noChangeAspect="1"/>
          </p:cNvPicPr>
          <p:nvPr/>
        </p:nvPicPr>
        <p:blipFill>
          <a:blip r:embed="rId4"/>
          <a:stretch>
            <a:fillRect/>
          </a:stretch>
        </p:blipFill>
        <p:spPr>
          <a:xfrm>
            <a:off x="1703388" y="1962150"/>
            <a:ext cx="5253037" cy="1477963"/>
          </a:xfrm>
          <a:prstGeom prst="rect">
            <a:avLst/>
          </a:prstGeom>
          <a:noFill/>
          <a:ln w="9525">
            <a:noFill/>
          </a:ln>
        </p:spPr>
      </p:pic>
      <p:sp>
        <p:nvSpPr>
          <p:cNvPr id="22535" name="Text Box 24"/>
          <p:cNvSpPr txBox="1"/>
          <p:nvPr/>
        </p:nvSpPr>
        <p:spPr>
          <a:xfrm>
            <a:off x="3011488" y="2490788"/>
            <a:ext cx="827087" cy="274637"/>
          </a:xfrm>
          <a:prstGeom prst="rect">
            <a:avLst/>
          </a:prstGeom>
          <a:noFill/>
          <a:ln w="9525">
            <a:noFill/>
          </a:ln>
        </p:spPr>
        <p:txBody>
          <a:bodyPr anchor="t" anchorCtr="0">
            <a:spAutoFit/>
          </a:bodyPr>
          <a:lstStyle/>
          <a:p>
            <a:pPr algn="ctr" eaLnBrk="0" hangingPunct="0"/>
            <a:r>
              <a:rPr lang="zh-CN" altLang="en-US" sz="1200" dirty="0">
                <a:solidFill>
                  <a:srgbClr val="000000"/>
                </a:solidFill>
                <a:latin typeface="Times New Roman" panose="02020603050405020304" pitchFamily="18" charset="0"/>
                <a:ea typeface="宋体" panose="02010600030101010101" pitchFamily="2" charset="-122"/>
              </a:rPr>
              <a:t>。。。</a:t>
            </a:r>
          </a:p>
        </p:txBody>
      </p:sp>
      <p:sp>
        <p:nvSpPr>
          <p:cNvPr id="92206" name="AutoShape 46"/>
          <p:cNvSpPr/>
          <p:nvPr/>
        </p:nvSpPr>
        <p:spPr>
          <a:xfrm>
            <a:off x="796925" y="1562100"/>
            <a:ext cx="7454900" cy="381000"/>
          </a:xfrm>
          <a:prstGeom prst="rightArrow">
            <a:avLst>
              <a:gd name="adj1" fmla="val 50000"/>
              <a:gd name="adj2" fmla="val 815187"/>
            </a:avLst>
          </a:prstGeom>
          <a:solidFill>
            <a:srgbClr val="99CC00"/>
          </a:solidFill>
          <a:ln w="9525">
            <a:noFill/>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pic>
        <p:nvPicPr>
          <p:cNvPr id="92210" name="Picture 50"/>
          <p:cNvPicPr>
            <a:picLocks noChangeAspect="1"/>
          </p:cNvPicPr>
          <p:nvPr/>
        </p:nvPicPr>
        <p:blipFill>
          <a:blip r:embed="rId5"/>
          <a:stretch>
            <a:fillRect/>
          </a:stretch>
        </p:blipFill>
        <p:spPr>
          <a:xfrm>
            <a:off x="1235075" y="4960938"/>
            <a:ext cx="6308725" cy="10461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2206"/>
                                        </p:tgtEl>
                                        <p:attrNameLst>
                                          <p:attrName>style.visibility</p:attrName>
                                        </p:attrNameLst>
                                      </p:cBhvr>
                                      <p:to>
                                        <p:strVal val="visible"/>
                                      </p:to>
                                    </p:set>
                                    <p:animEffect transition="in" filter="slide(fromLeft)">
                                      <p:cBhvr>
                                        <p:cTn id="7" dur="500"/>
                                        <p:tgtEl>
                                          <p:spTgt spid="9220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92215"/>
                                        </p:tgtEl>
                                        <p:attrNameLst>
                                          <p:attrName>style.visibility</p:attrName>
                                        </p:attrNameLst>
                                      </p:cBhvr>
                                      <p:to>
                                        <p:strVal val="visible"/>
                                      </p:to>
                                    </p:set>
                                    <p:animEffect transition="in" filter="slide(fromTop)">
                                      <p:cBhvr>
                                        <p:cTn id="12" dur="1000"/>
                                        <p:tgtEl>
                                          <p:spTgt spid="92215"/>
                                        </p:tgtEl>
                                      </p:cBhvr>
                                    </p:animEffect>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92210"/>
                                        </p:tgtEl>
                                        <p:attrNameLst>
                                          <p:attrName>style.visibility</p:attrName>
                                        </p:attrNameLst>
                                      </p:cBhvr>
                                      <p:to>
                                        <p:strVal val="visible"/>
                                      </p:to>
                                    </p:set>
                                    <p:animEffect transition="in" filter="slide(fromTop)">
                                      <p:cBhvr>
                                        <p:cTn id="16" dur="1000"/>
                                        <p:tgtEl>
                                          <p:spTgt spid="9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D477FD7A-CAC6-4D50-B6B1-BDE49370938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110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7305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73060" name="Rectangle 3"/>
          <p:cNvSpPr>
            <a:spLocks noGrp="1"/>
          </p:cNvSpPr>
          <p:nvPr>
            <p:ph idx="1" hasCustomPrompt="1"/>
          </p:nvPr>
        </p:nvSpPr>
        <p:spPr/>
        <p:txBody>
          <a:bodyPr vert="horz" wrap="square" lIns="91440" tIns="45720" rIns="91440" bIns="45720" anchor="t" anchorCtr="0"/>
          <a:lstStyle/>
          <a:p>
            <a:pPr eaLnBrk="1" hangingPunct="1"/>
            <a:r>
              <a:rPr lang="en-US" altLang="zh-CN" dirty="0">
                <a:solidFill>
                  <a:srgbClr val="000000"/>
                </a:solidFill>
                <a:latin typeface="华文仿宋" panose="02010600040101010101" pitchFamily="2" charset="-122"/>
                <a:ea typeface="华文仿宋" panose="02010600040101010101" pitchFamily="2" charset="-122"/>
              </a:rPr>
              <a:t>1.4.2</a:t>
            </a:r>
            <a:r>
              <a:rPr lang="zh-CN" altLang="en-US" dirty="0">
                <a:solidFill>
                  <a:srgbClr val="000000"/>
                </a:solidFill>
                <a:latin typeface="华文仿宋" panose="02010600040101010101" pitchFamily="2" charset="-122"/>
                <a:ea typeface="华文仿宋" panose="02010600040101010101" pitchFamily="2" charset="-122"/>
              </a:rPr>
              <a:t>应用对系统结构的影响</a:t>
            </a:r>
          </a:p>
          <a:p>
            <a:pPr lvl="1" eaLnBrk="1" hangingPunct="1"/>
            <a:r>
              <a:rPr lang="zh-CN" altLang="en-US" b="1" dirty="0">
                <a:solidFill>
                  <a:srgbClr val="000000"/>
                </a:solidFill>
                <a:latin typeface="华文仿宋" panose="02010600040101010101" pitchFamily="2" charset="-122"/>
                <a:ea typeface="华文仿宋" panose="02010600040101010101" pitchFamily="2" charset="-122"/>
              </a:rPr>
              <a:t>应用需求是促使计算机系统结构发展的</a:t>
            </a:r>
            <a:r>
              <a:rPr lang="zh-CN" altLang="en-US" b="1" dirty="0">
                <a:solidFill>
                  <a:srgbClr val="FF0000"/>
                </a:solidFill>
                <a:latin typeface="华文仿宋" panose="02010600040101010101" pitchFamily="2" charset="-122"/>
                <a:ea typeface="华文仿宋" panose="02010600040101010101" pitchFamily="2" charset="-122"/>
              </a:rPr>
              <a:t>最根本的动力</a:t>
            </a:r>
          </a:p>
          <a:p>
            <a:pPr lvl="1" eaLnBrk="1" hangingPunct="1"/>
            <a:r>
              <a:rPr lang="zh-CN" altLang="en-US" b="1" dirty="0">
                <a:solidFill>
                  <a:srgbClr val="FF0000"/>
                </a:solidFill>
                <a:latin typeface="华文仿宋" panose="02010600040101010101" pitchFamily="2" charset="-122"/>
                <a:ea typeface="华文仿宋" panose="02010600040101010101" pitchFamily="2" charset="-122"/>
              </a:rPr>
              <a:t>不同的应用对计算机系统结构的设计提出了不同的要求</a:t>
            </a:r>
          </a:p>
          <a:p>
            <a:pPr lvl="1" eaLnBrk="1" hangingPunct="1"/>
            <a:endParaRPr lang="zh-CN" altLang="en-US" sz="2600" b="1" dirty="0">
              <a:solidFill>
                <a:srgbClr val="000000"/>
              </a:solidFill>
              <a:latin typeface="华文仿宋" panose="02010600040101010101" pitchFamily="2" charset="-122"/>
              <a:ea typeface="华文仿宋" panose="02010600040101010101" pitchFamily="2" charset="-122"/>
            </a:endParaRPr>
          </a:p>
          <a:p>
            <a:pPr lvl="1" eaLnBrk="1" hangingPunct="1"/>
            <a:endParaRPr lang="zh-CN" altLang="en-US" sz="2600" b="1" dirty="0">
              <a:solidFill>
                <a:srgbClr val="FF0000"/>
              </a:solidFill>
              <a:latin typeface="华文仿宋" panose="02010600040101010101" pitchFamily="2" charset="-122"/>
              <a:ea typeface="华文仿宋" panose="02010600040101010101" pitchFamily="2" charset="-122"/>
            </a:endParaRPr>
          </a:p>
          <a:p>
            <a:pPr lvl="1" eaLnBrk="1" hangingPunct="1"/>
            <a:r>
              <a:rPr lang="zh-CN" altLang="en-US" b="1" dirty="0">
                <a:solidFill>
                  <a:srgbClr val="000000"/>
                </a:solidFill>
                <a:latin typeface="华文仿宋" panose="02010600040101010101" pitchFamily="2" charset="-122"/>
                <a:ea typeface="华文仿宋" panose="02010600040101010101" pitchFamily="2" charset="-122"/>
              </a:rPr>
              <a:t>从用户角度：希望一台机器上能同时支持这些应用，应用目的改变时不必重新购置机器。</a:t>
            </a:r>
            <a:endParaRPr lang="en-US" altLang="zh-CN" b="1" dirty="0">
              <a:solidFill>
                <a:srgbClr val="000000"/>
              </a:solidFill>
              <a:latin typeface="华文仿宋" panose="02010600040101010101" pitchFamily="2" charset="-122"/>
              <a:ea typeface="华文仿宋" panose="02010600040101010101" pitchFamily="2" charset="-122"/>
            </a:endParaRPr>
          </a:p>
          <a:p>
            <a:pPr lvl="1" eaLnBrk="1" hangingPunct="1"/>
            <a:r>
              <a:rPr lang="en-US" altLang="zh-CN" b="1" dirty="0">
                <a:solidFill>
                  <a:srgbClr val="000000"/>
                </a:solidFill>
                <a:latin typeface="华文仿宋" panose="02010600040101010101" pitchFamily="2" charset="-122"/>
                <a:ea typeface="华文仿宋" panose="02010600040101010101" pitchFamily="2" charset="-122"/>
              </a:rPr>
              <a:t>IBM</a:t>
            </a:r>
            <a:r>
              <a:rPr lang="zh-CN" altLang="en-US" b="1" dirty="0">
                <a:solidFill>
                  <a:srgbClr val="000000"/>
                </a:solidFill>
                <a:latin typeface="华文仿宋" panose="02010600040101010101" pitchFamily="2" charset="-122"/>
                <a:ea typeface="华文仿宋" panose="02010600040101010101" pitchFamily="2" charset="-122"/>
              </a:rPr>
              <a:t>于</a:t>
            </a:r>
            <a:r>
              <a:rPr lang="en-US" altLang="zh-CN" b="1" dirty="0">
                <a:solidFill>
                  <a:srgbClr val="000000"/>
                </a:solidFill>
                <a:latin typeface="华文仿宋" panose="02010600040101010101" pitchFamily="2" charset="-122"/>
                <a:ea typeface="华文仿宋" panose="02010600040101010101" pitchFamily="2" charset="-122"/>
              </a:rPr>
              <a:t>20</a:t>
            </a:r>
            <a:r>
              <a:rPr lang="zh-CN" altLang="en-US" b="1" dirty="0">
                <a:solidFill>
                  <a:srgbClr val="000000"/>
                </a:solidFill>
                <a:latin typeface="华文仿宋" panose="02010600040101010101" pitchFamily="2" charset="-122"/>
                <a:ea typeface="华文仿宋" panose="02010600040101010101" pitchFamily="2" charset="-122"/>
              </a:rPr>
              <a:t>世纪</a:t>
            </a:r>
            <a:r>
              <a:rPr lang="en-US" altLang="zh-CN" b="1" dirty="0">
                <a:solidFill>
                  <a:srgbClr val="000000"/>
                </a:solidFill>
                <a:latin typeface="华文仿宋" panose="02010600040101010101" pitchFamily="2" charset="-122"/>
                <a:ea typeface="华文仿宋" panose="02010600040101010101" pitchFamily="2" charset="-122"/>
              </a:rPr>
              <a:t>60</a:t>
            </a:r>
            <a:r>
              <a:rPr lang="zh-CN" altLang="en-US" b="1" dirty="0">
                <a:solidFill>
                  <a:srgbClr val="000000"/>
                </a:solidFill>
                <a:latin typeface="华文仿宋" panose="02010600040101010101" pitchFamily="2" charset="-122"/>
                <a:ea typeface="华文仿宋" panose="02010600040101010101" pitchFamily="2" charset="-122"/>
              </a:rPr>
              <a:t>年代推出</a:t>
            </a:r>
            <a:r>
              <a:rPr lang="en-US" altLang="zh-CN" b="1" dirty="0">
                <a:solidFill>
                  <a:srgbClr val="000000"/>
                </a:solidFill>
                <a:latin typeface="华文仿宋" panose="02010600040101010101" pitchFamily="2" charset="-122"/>
                <a:ea typeface="华文仿宋" panose="02010600040101010101" pitchFamily="2" charset="-122"/>
              </a:rPr>
              <a:t>360</a:t>
            </a:r>
            <a:r>
              <a:rPr lang="zh-CN" altLang="en-US" b="1" dirty="0">
                <a:solidFill>
                  <a:srgbClr val="000000"/>
                </a:solidFill>
                <a:latin typeface="华文仿宋" panose="02010600040101010101" pitchFamily="2" charset="-122"/>
                <a:ea typeface="华文仿宋" panose="02010600040101010101" pitchFamily="2" charset="-122"/>
              </a:rPr>
              <a:t>等系列机，提供性能、价格不同的各档机器。</a:t>
            </a:r>
            <a:endParaRPr lang="en-US" altLang="zh-CN" b="1" dirty="0">
              <a:solidFill>
                <a:srgbClr val="000000"/>
              </a:solidFill>
              <a:latin typeface="华文仿宋" panose="02010600040101010101" pitchFamily="2" charset="-122"/>
              <a:ea typeface="华文仿宋" panose="02010600040101010101" pitchFamily="2" charset="-122"/>
            </a:endParaRPr>
          </a:p>
          <a:p>
            <a:pPr lvl="1" eaLnBrk="1" hangingPunct="1"/>
            <a:r>
              <a:rPr lang="zh-CN" altLang="en-US" b="1" dirty="0">
                <a:solidFill>
                  <a:srgbClr val="000000"/>
                </a:solidFill>
                <a:latin typeface="华文仿宋" panose="02010600040101010101" pitchFamily="2" charset="-122"/>
                <a:ea typeface="华文仿宋" panose="02010600040101010101" pitchFamily="2" charset="-122"/>
              </a:rPr>
              <a:t>机器型号相对稳定，同一型号机器的适应面扩大，又能方便地扩充，产量增大，市场占有率高，利于软件积累，使计算机发展进入良性循环。</a:t>
            </a:r>
            <a:endParaRPr lang="en-US" altLang="zh-CN" b="1" dirty="0">
              <a:solidFill>
                <a:srgbClr val="000000"/>
              </a:solidFill>
              <a:latin typeface="华文仿宋" panose="02010600040101010101" pitchFamily="2" charset="-122"/>
              <a:ea typeface="华文仿宋" panose="02010600040101010101" pitchFamily="2" charset="-122"/>
            </a:endParaRPr>
          </a:p>
          <a:p>
            <a:pPr lvl="1" eaLnBrk="1" hangingPunct="1"/>
            <a:endParaRPr lang="zh-CN" altLang="en-US" sz="2600" b="1" dirty="0">
              <a:solidFill>
                <a:srgbClr val="000000"/>
              </a:solidFill>
              <a:latin typeface="华文仿宋" panose="02010600040101010101" pitchFamily="2" charset="-122"/>
              <a:ea typeface="华文仿宋" panose="02010600040101010101" pitchFamily="2" charset="-122"/>
            </a:endParaRPr>
          </a:p>
        </p:txBody>
      </p:sp>
      <p:grpSp>
        <p:nvGrpSpPr>
          <p:cNvPr id="430084" name="Group 4"/>
          <p:cNvGrpSpPr/>
          <p:nvPr/>
        </p:nvGrpSpPr>
        <p:grpSpPr>
          <a:xfrm>
            <a:off x="1708150" y="2984500"/>
            <a:ext cx="1758950" cy="419100"/>
            <a:chOff x="816" y="2304"/>
            <a:chExt cx="1440" cy="448"/>
          </a:xfrm>
        </p:grpSpPr>
        <p:sp>
          <p:nvSpPr>
            <p:cNvPr id="173062" name="Freeform 5"/>
            <p:cNvSpPr/>
            <p:nvPr/>
          </p:nvSpPr>
          <p:spPr>
            <a:xfrm>
              <a:off x="901" y="2562"/>
              <a:ext cx="1270" cy="190"/>
            </a:xfrm>
            <a:custGeom>
              <a:avLst/>
              <a:gdLst/>
              <a:ahLst/>
              <a:cxnLst>
                <a:cxn ang="0">
                  <a:pos x="25940" y="2"/>
                </a:cxn>
                <a:cxn ang="0">
                  <a:pos x="25824" y="2"/>
                </a:cxn>
                <a:cxn ang="0">
                  <a:pos x="25450" y="2"/>
                </a:cxn>
                <a:cxn ang="0">
                  <a:pos x="24875" y="2"/>
                </a:cxn>
                <a:cxn ang="0">
                  <a:pos x="24047" y="2"/>
                </a:cxn>
                <a:cxn ang="0">
                  <a:pos x="22982" y="2"/>
                </a:cxn>
                <a:cxn ang="0">
                  <a:pos x="21739" y="2"/>
                </a:cxn>
                <a:cxn ang="0">
                  <a:pos x="20285" y="2"/>
                </a:cxn>
                <a:cxn ang="0">
                  <a:pos x="18650" y="2"/>
                </a:cxn>
                <a:cxn ang="0">
                  <a:pos x="16914" y="2"/>
                </a:cxn>
                <a:cxn ang="0">
                  <a:pos x="14959" y="2"/>
                </a:cxn>
                <a:cxn ang="0">
                  <a:pos x="12850" y="2"/>
                </a:cxn>
                <a:cxn ang="0">
                  <a:pos x="10778" y="2"/>
                </a:cxn>
                <a:cxn ang="0">
                  <a:pos x="8873" y="2"/>
                </a:cxn>
                <a:cxn ang="0">
                  <a:pos x="7123" y="2"/>
                </a:cxn>
                <a:cxn ang="0">
                  <a:pos x="5510" y="2"/>
                </a:cxn>
                <a:cxn ang="0">
                  <a:pos x="4139" y="2"/>
                </a:cxn>
                <a:cxn ang="0">
                  <a:pos x="2938" y="2"/>
                </a:cxn>
                <a:cxn ang="0">
                  <a:pos x="1879" y="2"/>
                </a:cxn>
                <a:cxn ang="0">
                  <a:pos x="1075" y="2"/>
                </a:cxn>
                <a:cxn ang="0">
                  <a:pos x="448" y="2"/>
                </a:cxn>
                <a:cxn ang="0">
                  <a:pos x="128" y="2"/>
                </a:cxn>
                <a:cxn ang="0">
                  <a:pos x="0" y="2"/>
                </a:cxn>
                <a:cxn ang="0">
                  <a:pos x="0" y="2"/>
                </a:cxn>
                <a:cxn ang="0">
                  <a:pos x="12957" y="0"/>
                </a:cxn>
                <a:cxn ang="0">
                  <a:pos x="25940" y="2"/>
                </a:cxn>
                <a:cxn ang="0">
                  <a:pos x="25940" y="2"/>
                </a:cxn>
                <a:cxn ang="0">
                  <a:pos x="25940" y="2"/>
                </a:cxn>
              </a:cxnLst>
              <a:rect l="0" t="0" r="0" b="0"/>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adFill rotWithShape="1">
              <a:gsLst>
                <a:gs pos="0">
                  <a:srgbClr val="000000"/>
                </a:gs>
                <a:gs pos="100000">
                  <a:srgbClr val="000000"/>
                </a:gs>
              </a:gsLst>
              <a:lin ang="2700000" scaled="1"/>
              <a:tileRect/>
            </a:gradFill>
            <a:ln w="0">
              <a:noFill/>
            </a:ln>
          </p:spPr>
          <p:txBody>
            <a:bodyPr/>
            <a:lstStyle/>
            <a:p>
              <a:endParaRPr lang="zh-CN" altLang="en-US"/>
            </a:p>
          </p:txBody>
        </p:sp>
        <p:sp>
          <p:nvSpPr>
            <p:cNvPr id="430086" name="Rectangle 6"/>
            <p:cNvSpPr>
              <a:spLocks noChangeArrowheads="1"/>
            </p:cNvSpPr>
            <p:nvPr/>
          </p:nvSpPr>
          <p:spPr bwMode="gray">
            <a:xfrm>
              <a:off x="816" y="2304"/>
              <a:ext cx="1440" cy="394"/>
            </a:xfrm>
            <a:prstGeom prst="rect">
              <a:avLst/>
            </a:prstGeom>
            <a:gradFill rotWithShape="1">
              <a:gsLst>
                <a:gs pos="0">
                  <a:schemeClr val="accent1">
                    <a:gamma/>
                    <a:tint val="54510"/>
                    <a:invGamma/>
                  </a:schemeClr>
                </a:gs>
                <a:gs pos="100000">
                  <a:schemeClr val="accent1"/>
                </a:gs>
              </a:gsLst>
              <a:lin ang="2700000" scaled="1"/>
            </a:gra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科学计算</a:t>
              </a:r>
            </a:p>
          </p:txBody>
        </p:sp>
      </p:grpSp>
      <p:grpSp>
        <p:nvGrpSpPr>
          <p:cNvPr id="430087" name="Group 7"/>
          <p:cNvGrpSpPr/>
          <p:nvPr/>
        </p:nvGrpSpPr>
        <p:grpSpPr>
          <a:xfrm>
            <a:off x="3705225" y="2984500"/>
            <a:ext cx="1758950" cy="419100"/>
            <a:chOff x="816" y="2304"/>
            <a:chExt cx="1440" cy="448"/>
          </a:xfrm>
        </p:grpSpPr>
        <p:sp>
          <p:nvSpPr>
            <p:cNvPr id="173065" name="Freeform 8"/>
            <p:cNvSpPr/>
            <p:nvPr/>
          </p:nvSpPr>
          <p:spPr>
            <a:xfrm>
              <a:off x="901" y="2562"/>
              <a:ext cx="1270" cy="190"/>
            </a:xfrm>
            <a:custGeom>
              <a:avLst/>
              <a:gdLst/>
              <a:ahLst/>
              <a:cxnLst>
                <a:cxn ang="0">
                  <a:pos x="25940" y="2"/>
                </a:cxn>
                <a:cxn ang="0">
                  <a:pos x="25824" y="2"/>
                </a:cxn>
                <a:cxn ang="0">
                  <a:pos x="25450" y="2"/>
                </a:cxn>
                <a:cxn ang="0">
                  <a:pos x="24875" y="2"/>
                </a:cxn>
                <a:cxn ang="0">
                  <a:pos x="24047" y="2"/>
                </a:cxn>
                <a:cxn ang="0">
                  <a:pos x="22982" y="2"/>
                </a:cxn>
                <a:cxn ang="0">
                  <a:pos x="21739" y="2"/>
                </a:cxn>
                <a:cxn ang="0">
                  <a:pos x="20285" y="2"/>
                </a:cxn>
                <a:cxn ang="0">
                  <a:pos x="18650" y="2"/>
                </a:cxn>
                <a:cxn ang="0">
                  <a:pos x="16914" y="2"/>
                </a:cxn>
                <a:cxn ang="0">
                  <a:pos x="14959" y="2"/>
                </a:cxn>
                <a:cxn ang="0">
                  <a:pos x="12850" y="2"/>
                </a:cxn>
                <a:cxn ang="0">
                  <a:pos x="10778" y="2"/>
                </a:cxn>
                <a:cxn ang="0">
                  <a:pos x="8873" y="2"/>
                </a:cxn>
                <a:cxn ang="0">
                  <a:pos x="7123" y="2"/>
                </a:cxn>
                <a:cxn ang="0">
                  <a:pos x="5510" y="2"/>
                </a:cxn>
                <a:cxn ang="0">
                  <a:pos x="4139" y="2"/>
                </a:cxn>
                <a:cxn ang="0">
                  <a:pos x="2938" y="2"/>
                </a:cxn>
                <a:cxn ang="0">
                  <a:pos x="1879" y="2"/>
                </a:cxn>
                <a:cxn ang="0">
                  <a:pos x="1075" y="2"/>
                </a:cxn>
                <a:cxn ang="0">
                  <a:pos x="448" y="2"/>
                </a:cxn>
                <a:cxn ang="0">
                  <a:pos x="128" y="2"/>
                </a:cxn>
                <a:cxn ang="0">
                  <a:pos x="0" y="2"/>
                </a:cxn>
                <a:cxn ang="0">
                  <a:pos x="0" y="2"/>
                </a:cxn>
                <a:cxn ang="0">
                  <a:pos x="12957" y="0"/>
                </a:cxn>
                <a:cxn ang="0">
                  <a:pos x="25940" y="2"/>
                </a:cxn>
                <a:cxn ang="0">
                  <a:pos x="25940" y="2"/>
                </a:cxn>
                <a:cxn ang="0">
                  <a:pos x="25940" y="2"/>
                </a:cxn>
              </a:cxnLst>
              <a:rect l="0" t="0" r="0" b="0"/>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adFill rotWithShape="1">
              <a:gsLst>
                <a:gs pos="0">
                  <a:srgbClr val="000000"/>
                </a:gs>
                <a:gs pos="100000">
                  <a:srgbClr val="000000"/>
                </a:gs>
              </a:gsLst>
              <a:lin ang="2700000" scaled="1"/>
              <a:tileRect/>
            </a:gradFill>
            <a:ln w="0">
              <a:noFill/>
            </a:ln>
          </p:spPr>
          <p:txBody>
            <a:bodyPr/>
            <a:lstStyle/>
            <a:p>
              <a:endParaRPr lang="zh-CN" altLang="en-US"/>
            </a:p>
          </p:txBody>
        </p:sp>
        <p:sp>
          <p:nvSpPr>
            <p:cNvPr id="173066" name="Rectangle 9"/>
            <p:cNvSpPr/>
            <p:nvPr/>
          </p:nvSpPr>
          <p:spPr>
            <a:xfrm>
              <a:off x="816" y="2304"/>
              <a:ext cx="1440" cy="393"/>
            </a:xfrm>
            <a:prstGeom prst="rect">
              <a:avLst/>
            </a:prstGeom>
            <a:solidFill>
              <a:srgbClr val="FFCC00"/>
            </a:solidFill>
            <a:ln w="9525">
              <a:noFill/>
            </a:ln>
          </p:spPr>
          <p:txBody>
            <a:bodyPr wrap="none" anchor="ctr" anchorCtr="0"/>
            <a:lstStyle/>
            <a:p>
              <a:pPr algn="ctr"/>
              <a:r>
                <a:rPr lang="zh-CN" altLang="en-US" sz="1800" b="1" dirty="0">
                  <a:solidFill>
                    <a:srgbClr val="000000"/>
                  </a:solidFill>
                  <a:latin typeface="Arial" panose="020B0604020202020204" pitchFamily="34" charset="0"/>
                  <a:ea typeface="宋体" panose="02010600030101010101" pitchFamily="2" charset="-122"/>
                </a:rPr>
                <a:t>事物处理</a:t>
              </a:r>
            </a:p>
          </p:txBody>
        </p:sp>
      </p:grpSp>
      <p:grpSp>
        <p:nvGrpSpPr>
          <p:cNvPr id="430090" name="Group 10"/>
          <p:cNvGrpSpPr/>
          <p:nvPr/>
        </p:nvGrpSpPr>
        <p:grpSpPr>
          <a:xfrm>
            <a:off x="5781675" y="3003550"/>
            <a:ext cx="1758950" cy="419100"/>
            <a:chOff x="816" y="2304"/>
            <a:chExt cx="1440" cy="448"/>
          </a:xfrm>
        </p:grpSpPr>
        <p:sp>
          <p:nvSpPr>
            <p:cNvPr id="173068" name="Freeform 11"/>
            <p:cNvSpPr/>
            <p:nvPr/>
          </p:nvSpPr>
          <p:spPr>
            <a:xfrm>
              <a:off x="901" y="2562"/>
              <a:ext cx="1270" cy="190"/>
            </a:xfrm>
            <a:custGeom>
              <a:avLst/>
              <a:gdLst/>
              <a:ahLst/>
              <a:cxnLst>
                <a:cxn ang="0">
                  <a:pos x="25940" y="2"/>
                </a:cxn>
                <a:cxn ang="0">
                  <a:pos x="25824" y="2"/>
                </a:cxn>
                <a:cxn ang="0">
                  <a:pos x="25450" y="2"/>
                </a:cxn>
                <a:cxn ang="0">
                  <a:pos x="24875" y="2"/>
                </a:cxn>
                <a:cxn ang="0">
                  <a:pos x="24047" y="2"/>
                </a:cxn>
                <a:cxn ang="0">
                  <a:pos x="22982" y="2"/>
                </a:cxn>
                <a:cxn ang="0">
                  <a:pos x="21739" y="2"/>
                </a:cxn>
                <a:cxn ang="0">
                  <a:pos x="20285" y="2"/>
                </a:cxn>
                <a:cxn ang="0">
                  <a:pos x="18650" y="2"/>
                </a:cxn>
                <a:cxn ang="0">
                  <a:pos x="16914" y="2"/>
                </a:cxn>
                <a:cxn ang="0">
                  <a:pos x="14959" y="2"/>
                </a:cxn>
                <a:cxn ang="0">
                  <a:pos x="12850" y="2"/>
                </a:cxn>
                <a:cxn ang="0">
                  <a:pos x="10778" y="2"/>
                </a:cxn>
                <a:cxn ang="0">
                  <a:pos x="8873" y="2"/>
                </a:cxn>
                <a:cxn ang="0">
                  <a:pos x="7123" y="2"/>
                </a:cxn>
                <a:cxn ang="0">
                  <a:pos x="5510" y="2"/>
                </a:cxn>
                <a:cxn ang="0">
                  <a:pos x="4139" y="2"/>
                </a:cxn>
                <a:cxn ang="0">
                  <a:pos x="2938" y="2"/>
                </a:cxn>
                <a:cxn ang="0">
                  <a:pos x="1879" y="2"/>
                </a:cxn>
                <a:cxn ang="0">
                  <a:pos x="1075" y="2"/>
                </a:cxn>
                <a:cxn ang="0">
                  <a:pos x="448" y="2"/>
                </a:cxn>
                <a:cxn ang="0">
                  <a:pos x="128" y="2"/>
                </a:cxn>
                <a:cxn ang="0">
                  <a:pos x="0" y="2"/>
                </a:cxn>
                <a:cxn ang="0">
                  <a:pos x="0" y="2"/>
                </a:cxn>
                <a:cxn ang="0">
                  <a:pos x="12957" y="0"/>
                </a:cxn>
                <a:cxn ang="0">
                  <a:pos x="25940" y="2"/>
                </a:cxn>
                <a:cxn ang="0">
                  <a:pos x="25940" y="2"/>
                </a:cxn>
                <a:cxn ang="0">
                  <a:pos x="25940" y="2"/>
                </a:cxn>
              </a:cxnLst>
              <a:rect l="0" t="0" r="0" b="0"/>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gradFill rotWithShape="1">
              <a:gsLst>
                <a:gs pos="0">
                  <a:srgbClr val="000000"/>
                </a:gs>
                <a:gs pos="100000">
                  <a:srgbClr val="000000"/>
                </a:gs>
              </a:gsLst>
              <a:lin ang="2700000" scaled="1"/>
              <a:tileRect/>
            </a:gradFill>
            <a:ln w="0">
              <a:noFill/>
            </a:ln>
          </p:spPr>
          <p:txBody>
            <a:bodyPr/>
            <a:lstStyle/>
            <a:p>
              <a:endParaRPr lang="zh-CN" altLang="en-US"/>
            </a:p>
          </p:txBody>
        </p:sp>
        <p:sp>
          <p:nvSpPr>
            <p:cNvPr id="173069" name="Rectangle 12"/>
            <p:cNvSpPr/>
            <p:nvPr/>
          </p:nvSpPr>
          <p:spPr>
            <a:xfrm>
              <a:off x="816" y="2304"/>
              <a:ext cx="1440" cy="393"/>
            </a:xfrm>
            <a:prstGeom prst="rect">
              <a:avLst/>
            </a:prstGeom>
            <a:solidFill>
              <a:srgbClr val="FF00FF"/>
            </a:solidFill>
            <a:ln w="9525">
              <a:noFill/>
            </a:ln>
          </p:spPr>
          <p:txBody>
            <a:bodyPr wrap="none" anchor="ctr" anchorCtr="0"/>
            <a:lstStyle/>
            <a:p>
              <a:pPr algn="ctr"/>
              <a:r>
                <a:rPr lang="zh-CN" altLang="en-US" sz="1800" b="1" dirty="0">
                  <a:solidFill>
                    <a:srgbClr val="000000"/>
                  </a:solidFill>
                  <a:latin typeface="Arial" panose="020B0604020202020204" pitchFamily="34" charset="0"/>
                  <a:ea typeface="宋体" panose="02010600030101010101" pitchFamily="2" charset="-122"/>
                </a:rPr>
                <a:t>实时控制</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30084"/>
                                        </p:tgtEl>
                                        <p:attrNameLst>
                                          <p:attrName>style.visibility</p:attrName>
                                        </p:attrNameLst>
                                      </p:cBhvr>
                                      <p:to>
                                        <p:strVal val="visible"/>
                                      </p:to>
                                    </p:set>
                                    <p:anim calcmode="lin" valueType="num">
                                      <p:cBhvr>
                                        <p:cTn id="7" dur="500" fill="hold"/>
                                        <p:tgtEl>
                                          <p:spTgt spid="430084"/>
                                        </p:tgtEl>
                                        <p:attrNameLst>
                                          <p:attrName>ppt_w</p:attrName>
                                        </p:attrNameLst>
                                      </p:cBhvr>
                                      <p:tavLst>
                                        <p:tav tm="0">
                                          <p:val>
                                            <p:fltVal val="0"/>
                                          </p:val>
                                        </p:tav>
                                        <p:tav tm="100000">
                                          <p:val>
                                            <p:strVal val="#ppt_w"/>
                                          </p:val>
                                        </p:tav>
                                      </p:tavLst>
                                    </p:anim>
                                    <p:anim calcmode="lin" valueType="num">
                                      <p:cBhvr>
                                        <p:cTn id="8" dur="500" fill="hold"/>
                                        <p:tgtEl>
                                          <p:spTgt spid="430084"/>
                                        </p:tgtEl>
                                        <p:attrNameLst>
                                          <p:attrName>ppt_h</p:attrName>
                                        </p:attrNameLst>
                                      </p:cBhvr>
                                      <p:tavLst>
                                        <p:tav tm="0">
                                          <p:val>
                                            <p:fltVal val="0"/>
                                          </p:val>
                                        </p:tav>
                                        <p:tav tm="100000">
                                          <p:val>
                                            <p:strVal val="#ppt_h"/>
                                          </p:val>
                                        </p:tav>
                                      </p:tavLst>
                                    </p:anim>
                                    <p:animEffect transition="in" filter="fade">
                                      <p:cBhvr>
                                        <p:cTn id="9" dur="500"/>
                                        <p:tgtEl>
                                          <p:spTgt spid="43008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30087"/>
                                        </p:tgtEl>
                                        <p:attrNameLst>
                                          <p:attrName>style.visibility</p:attrName>
                                        </p:attrNameLst>
                                      </p:cBhvr>
                                      <p:to>
                                        <p:strVal val="visible"/>
                                      </p:to>
                                    </p:set>
                                    <p:anim calcmode="lin" valueType="num">
                                      <p:cBhvr>
                                        <p:cTn id="14" dur="500" fill="hold"/>
                                        <p:tgtEl>
                                          <p:spTgt spid="430087"/>
                                        </p:tgtEl>
                                        <p:attrNameLst>
                                          <p:attrName>ppt_w</p:attrName>
                                        </p:attrNameLst>
                                      </p:cBhvr>
                                      <p:tavLst>
                                        <p:tav tm="0">
                                          <p:val>
                                            <p:fltVal val="0"/>
                                          </p:val>
                                        </p:tav>
                                        <p:tav tm="100000">
                                          <p:val>
                                            <p:strVal val="#ppt_w"/>
                                          </p:val>
                                        </p:tav>
                                      </p:tavLst>
                                    </p:anim>
                                    <p:anim calcmode="lin" valueType="num">
                                      <p:cBhvr>
                                        <p:cTn id="15" dur="500" fill="hold"/>
                                        <p:tgtEl>
                                          <p:spTgt spid="430087"/>
                                        </p:tgtEl>
                                        <p:attrNameLst>
                                          <p:attrName>ppt_h</p:attrName>
                                        </p:attrNameLst>
                                      </p:cBhvr>
                                      <p:tavLst>
                                        <p:tav tm="0">
                                          <p:val>
                                            <p:fltVal val="0"/>
                                          </p:val>
                                        </p:tav>
                                        <p:tav tm="100000">
                                          <p:val>
                                            <p:strVal val="#ppt_h"/>
                                          </p:val>
                                        </p:tav>
                                      </p:tavLst>
                                    </p:anim>
                                    <p:animEffect transition="in" filter="fade">
                                      <p:cBhvr>
                                        <p:cTn id="16" dur="500"/>
                                        <p:tgtEl>
                                          <p:spTgt spid="43008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30090"/>
                                        </p:tgtEl>
                                        <p:attrNameLst>
                                          <p:attrName>style.visibility</p:attrName>
                                        </p:attrNameLst>
                                      </p:cBhvr>
                                      <p:to>
                                        <p:strVal val="visible"/>
                                      </p:to>
                                    </p:set>
                                    <p:anim calcmode="lin" valueType="num">
                                      <p:cBhvr>
                                        <p:cTn id="21" dur="500" fill="hold"/>
                                        <p:tgtEl>
                                          <p:spTgt spid="430090"/>
                                        </p:tgtEl>
                                        <p:attrNameLst>
                                          <p:attrName>ppt_w</p:attrName>
                                        </p:attrNameLst>
                                      </p:cBhvr>
                                      <p:tavLst>
                                        <p:tav tm="0">
                                          <p:val>
                                            <p:fltVal val="0"/>
                                          </p:val>
                                        </p:tav>
                                        <p:tav tm="100000">
                                          <p:val>
                                            <p:strVal val="#ppt_w"/>
                                          </p:val>
                                        </p:tav>
                                      </p:tavLst>
                                    </p:anim>
                                    <p:anim calcmode="lin" valueType="num">
                                      <p:cBhvr>
                                        <p:cTn id="22" dur="500" fill="hold"/>
                                        <p:tgtEl>
                                          <p:spTgt spid="430090"/>
                                        </p:tgtEl>
                                        <p:attrNameLst>
                                          <p:attrName>ppt_h</p:attrName>
                                        </p:attrNameLst>
                                      </p:cBhvr>
                                      <p:tavLst>
                                        <p:tav tm="0">
                                          <p:val>
                                            <p:fltVal val="0"/>
                                          </p:val>
                                        </p:tav>
                                        <p:tav tm="100000">
                                          <p:val>
                                            <p:strVal val="#ppt_h"/>
                                          </p:val>
                                        </p:tav>
                                      </p:tavLst>
                                    </p:anim>
                                    <p:animEffect transition="in" filter="fade">
                                      <p:cBhvr>
                                        <p:cTn id="23" dur="500"/>
                                        <p:tgtEl>
                                          <p:spTgt spid="430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8"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4FBC8004-54B6-4DDE-8353-E306BCB2113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111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7510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1253" name="Rectangle 3"/>
          <p:cNvSpPr>
            <a:spLocks noGrp="1" noChangeArrowheads="1"/>
          </p:cNvSpPr>
          <p:nvPr>
            <p:ph idx="1" hasCustomPrompt="1"/>
          </p:nvPr>
        </p:nvSpPr>
        <p:spPr>
          <a:xfrm>
            <a:off x="5842000" y="1022350"/>
            <a:ext cx="3190875" cy="30829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400" b="1" i="0" u="none" strike="noStrike" kern="1200" cap="none" spc="0" normalizeH="0" baseline="0" noProof="0" dirty="0">
                <a:ln>
                  <a:noFill/>
                </a:ln>
                <a:solidFill>
                  <a:schemeClr val="accent1"/>
                </a:solidFill>
                <a:effectLst/>
                <a:uLnTx/>
                <a:uFillTx/>
                <a:latin typeface="+mn-lt"/>
                <a:ea typeface="+mn-ea"/>
                <a:cs typeface="+mn-cs"/>
              </a:rPr>
              <a:t> </a:t>
            </a:r>
            <a:r>
              <a:rPr kumimoji="0" lang="zh-CN" altLang="en-US" sz="2400" b="1" i="0" u="none" strike="noStrike" kern="1200" cap="none" spc="0" normalizeH="0" baseline="0" noProof="0" dirty="0">
                <a:ln>
                  <a:noFill/>
                </a:ln>
                <a:solidFill>
                  <a:schemeClr val="accent1"/>
                </a:solidFill>
                <a:effectLst/>
                <a:uLnTx/>
                <a:uFillTx/>
                <a:latin typeface="+mn-lt"/>
                <a:ea typeface="+mn-ea"/>
                <a:cs typeface="+mn-cs"/>
              </a:rPr>
              <a:t>微型机发展的两个趋势：</a:t>
            </a:r>
            <a:endParaRPr kumimoji="0" lang="en-US" altLang="zh-CN" sz="2400" b="1" i="0" u="none" strike="noStrike" kern="1200" cap="none" spc="0" normalizeH="0" baseline="0" noProof="0" dirty="0">
              <a:ln>
                <a:noFill/>
              </a:ln>
              <a:solidFill>
                <a:schemeClr val="accent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400" b="1" i="0" u="none" strike="noStrike" kern="1200" cap="none" spc="0" normalizeH="0" baseline="0" noProof="0" dirty="0">
                <a:ln>
                  <a:noFill/>
                </a:ln>
                <a:solidFill>
                  <a:schemeClr val="accent1"/>
                </a:solidFill>
                <a:effectLst/>
                <a:uLnTx/>
                <a:uFillTx/>
                <a:latin typeface="+mn-lt"/>
                <a:ea typeface="+mn-ea"/>
                <a:cs typeface="+mn-cs"/>
              </a:rPr>
              <a:t>1</a:t>
            </a:r>
            <a:r>
              <a:rPr kumimoji="0" lang="zh-CN" altLang="en-US" sz="2400" b="1" i="0" u="none" strike="noStrike" kern="1200" cap="none" spc="0" normalizeH="0" baseline="0" noProof="0" dirty="0">
                <a:ln>
                  <a:noFill/>
                </a:ln>
                <a:solidFill>
                  <a:schemeClr val="accent1"/>
                </a:solidFill>
                <a:effectLst/>
                <a:uLnTx/>
                <a:uFillTx/>
                <a:latin typeface="+mn-lt"/>
                <a:ea typeface="+mn-ea"/>
                <a:cs typeface="+mn-cs"/>
              </a:rPr>
              <a:t>）维持价格不变，提高性能；</a:t>
            </a:r>
            <a:endParaRPr kumimoji="0" lang="en-US" altLang="zh-CN" sz="2400" b="1" i="0" u="none" strike="noStrike" kern="1200" cap="none" spc="0" normalizeH="0" baseline="0" noProof="0" dirty="0">
              <a:ln>
                <a:noFill/>
              </a:ln>
              <a:solidFill>
                <a:schemeClr val="accent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400" b="1" i="0" u="none" strike="noStrike" kern="1200" cap="none" spc="0" normalizeH="0" baseline="0" noProof="0" dirty="0">
                <a:ln>
                  <a:noFill/>
                </a:ln>
                <a:solidFill>
                  <a:schemeClr val="accent1"/>
                </a:solidFill>
                <a:effectLst/>
                <a:uLnTx/>
                <a:uFillTx/>
                <a:latin typeface="+mn-lt"/>
                <a:ea typeface="+mn-ea"/>
                <a:cs typeface="+mn-cs"/>
              </a:rPr>
              <a:t>2</a:t>
            </a:r>
            <a:r>
              <a:rPr kumimoji="0" lang="zh-CN" altLang="en-US" sz="2400" b="1" i="0" u="none" strike="noStrike" kern="1200" cap="none" spc="0" normalizeH="0" baseline="0" noProof="0" dirty="0">
                <a:ln>
                  <a:noFill/>
                </a:ln>
                <a:solidFill>
                  <a:schemeClr val="accent1"/>
                </a:solidFill>
                <a:effectLst/>
                <a:uLnTx/>
                <a:uFillTx/>
                <a:latin typeface="+mn-lt"/>
                <a:ea typeface="+mn-ea"/>
                <a:cs typeface="+mn-cs"/>
              </a:rPr>
              <a:t>）维持性能不变，减低价格。</a:t>
            </a:r>
            <a:endParaRPr kumimoji="0" lang="en-US" altLang="zh-CN" sz="2400" b="1" i="0" u="none" strike="noStrike" kern="1200" cap="none" spc="0" normalizeH="0" baseline="0" noProof="0" dirty="0">
              <a:ln>
                <a:noFill/>
              </a:ln>
              <a:solidFill>
                <a:schemeClr val="accent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2400" b="1" i="0" u="none" strike="noStrike" kern="1200" cap="none" spc="0" normalizeH="0" baseline="0" noProof="0" dirty="0">
              <a:ln>
                <a:noFill/>
              </a:ln>
              <a:solidFill>
                <a:schemeClr val="accent1"/>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400" b="1" i="0" u="none" strike="noStrike" kern="1200" cap="none" spc="0" normalizeH="0" baseline="0" noProof="0" dirty="0">
                <a:ln>
                  <a:noFill/>
                </a:ln>
                <a:solidFill>
                  <a:schemeClr val="accent1"/>
                </a:solidFill>
                <a:effectLst/>
                <a:uLnTx/>
                <a:uFillTx/>
                <a:latin typeface="+mn-lt"/>
                <a:ea typeface="+mn-ea"/>
                <a:cs typeface="+mn-cs"/>
              </a:rPr>
              <a:t>不断减低价格，促使计算机的推广和大量使用，反过来又对计算机工业的迅速发展起到积极的作用。</a:t>
            </a:r>
          </a:p>
        </p:txBody>
      </p:sp>
      <p:pic>
        <p:nvPicPr>
          <p:cNvPr id="175109" name="图片 1"/>
          <p:cNvPicPr>
            <a:picLocks noChangeAspect="1"/>
          </p:cNvPicPr>
          <p:nvPr/>
        </p:nvPicPr>
        <p:blipFill>
          <a:blip r:embed="rId2"/>
          <a:stretch>
            <a:fillRect/>
          </a:stretch>
        </p:blipFill>
        <p:spPr>
          <a:xfrm>
            <a:off x="234950" y="923925"/>
            <a:ext cx="5607050" cy="5281613"/>
          </a:xfrm>
          <a:prstGeom prst="rect">
            <a:avLst/>
          </a:prstGeom>
          <a:noFill/>
          <a:ln w="9525">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53697132-03F9-4586-A8B6-98C2B4171CD9}"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112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7613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617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1.4.2</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应用对系统结构的影响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3</a:t>
            </a:r>
            <a:r>
              <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）从系统结构观点看性能下移，即各档机器性能随时间推移，在低档机上用甚至照搬高档机的结构和组成。</a:t>
            </a:r>
            <a:endParaRPr kumimoji="0" lang="en-US" altLang="zh-CN"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000" b="1" i="0" u="none" strike="noStrike" kern="1200" cap="none" spc="0" normalizeH="0" baseline="0" noProof="0" dirty="0">
                <a:ln>
                  <a:noFill/>
                </a:ln>
                <a:solidFill>
                  <a:srgbClr val="C91103"/>
                </a:solidFill>
                <a:effectLst/>
                <a:uLnTx/>
                <a:uFillTx/>
                <a:latin typeface="华文仿宋" panose="02010600040101010101" pitchFamily="2" charset="-122"/>
                <a:ea typeface="华文仿宋" panose="02010600040101010101" pitchFamily="2" charset="-122"/>
                <a:cs typeface="+mn-cs"/>
              </a:rPr>
              <a:t>带来的益处：</a:t>
            </a:r>
            <a:r>
              <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不用花太大的精力去研究新的系统结构、组成技术，扩大了计算机的应用范围。</a:t>
            </a:r>
            <a:endParaRPr kumimoji="0" lang="en-US" altLang="zh-CN"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     </a:t>
            </a:r>
            <a:r>
              <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同时，下移的速度也在加快，</a:t>
            </a:r>
            <a:r>
              <a:rPr kumimoji="0" lang="en-US" altLang="zh-CN"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Cache</a:t>
            </a:r>
            <a:r>
              <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和虚拟存储器从大型机到小型机时间不到</a:t>
            </a:r>
            <a:r>
              <a:rPr kumimoji="0" lang="en-US" altLang="zh-CN"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6</a:t>
            </a:r>
            <a:r>
              <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年；巨型机的可扩充高速阵列处理部件下移到小型机，不到</a:t>
            </a:r>
            <a:r>
              <a:rPr kumimoji="0" lang="en-US" altLang="zh-CN"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7</a:t>
            </a:r>
            <a:r>
              <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年。</a:t>
            </a:r>
            <a:endParaRPr kumimoji="0" lang="en-US" altLang="zh-CN"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000" b="1" i="0" u="none" strike="noStrike" kern="1200" cap="none" spc="0" normalizeH="0" baseline="0" noProof="0" dirty="0">
                <a:ln>
                  <a:noFill/>
                </a:ln>
                <a:solidFill>
                  <a:srgbClr val="C91103"/>
                </a:solidFill>
                <a:effectLst/>
                <a:uLnTx/>
                <a:uFillTx/>
                <a:latin typeface="华文仿宋" panose="02010600040101010101" pitchFamily="2" charset="-122"/>
                <a:ea typeface="华文仿宋" panose="02010600040101010101" pitchFamily="2" charset="-122"/>
                <a:cs typeface="+mn-cs"/>
              </a:rPr>
              <a:t>使得</a:t>
            </a:r>
            <a:r>
              <a:rPr kumimoji="0" lang="en-US" altLang="zh-CN" sz="2000" b="1" i="0" u="none" strike="noStrike" kern="1200" cap="none" spc="0" normalizeH="0" baseline="0" noProof="0" dirty="0">
                <a:ln>
                  <a:noFill/>
                </a:ln>
                <a:solidFill>
                  <a:srgbClr val="C91103"/>
                </a:solidFill>
                <a:effectLst/>
                <a:uLnTx/>
                <a:uFillTx/>
                <a:latin typeface="华文仿宋" panose="02010600040101010101" pitchFamily="2" charset="-122"/>
                <a:ea typeface="华文仿宋" panose="02010600040101010101" pitchFamily="2" charset="-122"/>
                <a:cs typeface="+mn-cs"/>
              </a:rPr>
              <a:t>:</a:t>
            </a:r>
            <a:r>
              <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大、中、小型机的系统结构差异越来越小；</a:t>
            </a:r>
            <a:endParaRPr kumimoji="0" lang="en-US" altLang="zh-CN"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000" b="1" i="0" u="none" strike="noStrike" kern="1200" cap="none" spc="0" normalizeH="0" baseline="0" noProof="0" dirty="0">
                <a:ln>
                  <a:noFill/>
                </a:ln>
                <a:solidFill>
                  <a:srgbClr val="C91103"/>
                </a:solidFill>
                <a:effectLst/>
                <a:uLnTx/>
                <a:uFillTx/>
                <a:latin typeface="华文仿宋" panose="02010600040101010101" pitchFamily="2" charset="-122"/>
                <a:ea typeface="华文仿宋" panose="02010600040101010101" pitchFamily="2" charset="-122"/>
                <a:cs typeface="+mn-cs"/>
              </a:rPr>
              <a:t>最后，</a:t>
            </a:r>
            <a:r>
              <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为了维护价格低廉，通常在同一型号的机器上配上多种选件，形成多功能通用机。</a:t>
            </a:r>
          </a:p>
        </p:txBody>
      </p:sp>
      <p:pic>
        <p:nvPicPr>
          <p:cNvPr id="176133" name="图片 1"/>
          <p:cNvPicPr>
            <a:picLocks noChangeAspect="1"/>
          </p:cNvPicPr>
          <p:nvPr/>
        </p:nvPicPr>
        <p:blipFill>
          <a:blip r:embed="rId3"/>
          <a:stretch>
            <a:fillRect/>
          </a:stretch>
        </p:blipFill>
        <p:spPr>
          <a:xfrm>
            <a:off x="1795463" y="2114550"/>
            <a:ext cx="4554537" cy="1958975"/>
          </a:xfrm>
          <a:prstGeom prst="rect">
            <a:avLst/>
          </a:prstGeom>
          <a:noFill/>
          <a:ln w="9525">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05A0922-A68A-4297-9DB3-7363A7BBB54F}"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113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7817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617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1.4.2</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应用对系统结构的影响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4</a:t>
            </a:r>
            <a:r>
              <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）面向专业的系统结构</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000" b="1" i="0" u="none" strike="noStrike" kern="1200" cap="none" spc="0" normalizeH="0" baseline="0" noProof="0" dirty="0">
                <a:ln>
                  <a:noFill/>
                </a:ln>
                <a:solidFill>
                  <a:srgbClr val="C91103"/>
                </a:solidFill>
                <a:effectLst/>
                <a:uLnTx/>
                <a:uFillTx/>
                <a:latin typeface="华文仿宋" panose="02010600040101010101" pitchFamily="2" charset="-122"/>
                <a:ea typeface="华文仿宋" panose="02010600040101010101" pitchFamily="2" charset="-122"/>
                <a:cs typeface="+mn-cs"/>
              </a:rPr>
              <a:t>     应用领域的扩充及要求不断提高，必然要研制优化于这些应用的系统结构，但这种专用的系统结构局限性太多，不利于其自身的发展。</a:t>
            </a:r>
            <a:endParaRPr kumimoji="0" lang="en-US" altLang="zh-CN" sz="2000" b="1" i="0" u="none" strike="noStrike" kern="1200" cap="none" spc="0" normalizeH="0" baseline="0" noProof="0" dirty="0">
              <a:ln>
                <a:noFill/>
              </a:ln>
              <a:solidFill>
                <a:srgbClr val="C91103"/>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000" b="1" i="0" u="none" strike="noStrike" kern="1200" cap="none" spc="0" normalizeH="0" baseline="0" noProof="0" dirty="0">
                <a:ln>
                  <a:noFill/>
                </a:ln>
                <a:solidFill>
                  <a:srgbClr val="C91103"/>
                </a:solidFill>
                <a:effectLst/>
                <a:uLnTx/>
                <a:uFillTx/>
                <a:latin typeface="华文仿宋" panose="02010600040101010101" pitchFamily="2" charset="-122"/>
                <a:ea typeface="华文仿宋" panose="02010600040101010101" pitchFamily="2" charset="-122"/>
                <a:cs typeface="+mn-cs"/>
              </a:rPr>
              <a:t>    关键是：如何快速地将这种专用的系统结构的经验和成果，转移到通用机的系统结构上，以便得到推广，同时也提高通用机的功能。</a:t>
            </a:r>
            <a:endPar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78181" name="图片 2"/>
          <p:cNvPicPr>
            <a:picLocks noChangeAspect="1"/>
          </p:cNvPicPr>
          <p:nvPr/>
        </p:nvPicPr>
        <p:blipFill>
          <a:blip r:embed="rId3"/>
          <a:stretch>
            <a:fillRect/>
          </a:stretch>
        </p:blipFill>
        <p:spPr>
          <a:xfrm>
            <a:off x="469900" y="3305175"/>
            <a:ext cx="3768725" cy="2670175"/>
          </a:xfrm>
          <a:prstGeom prst="rect">
            <a:avLst/>
          </a:prstGeom>
          <a:noFill/>
          <a:ln w="9525">
            <a:noFill/>
          </a:ln>
        </p:spPr>
      </p:pic>
      <p:pic>
        <p:nvPicPr>
          <p:cNvPr id="178182" name="图片 3"/>
          <p:cNvPicPr>
            <a:picLocks noChangeAspect="1"/>
          </p:cNvPicPr>
          <p:nvPr/>
        </p:nvPicPr>
        <p:blipFill>
          <a:blip r:embed="rId4"/>
          <a:stretch>
            <a:fillRect/>
          </a:stretch>
        </p:blipFill>
        <p:spPr>
          <a:xfrm>
            <a:off x="4389438" y="3319463"/>
            <a:ext cx="4049712" cy="2670175"/>
          </a:xfrm>
          <a:prstGeom prst="rect">
            <a:avLst/>
          </a:prstGeom>
          <a:noFill/>
          <a:ln w="9525">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0D678172-2F11-4DAF-A6DC-180A4C8939CF}"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114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8022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617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1.4.2</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应用对系统结构的影响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5</a:t>
            </a:r>
            <a:r>
              <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）计算机应用的分类</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000" b="1" i="0" u="none" strike="noStrike" kern="1200" cap="none" spc="0" normalizeH="0" baseline="0" noProof="0" dirty="0">
                <a:ln>
                  <a:noFill/>
                </a:ln>
                <a:solidFill>
                  <a:srgbClr val="C91103"/>
                </a:solidFill>
                <a:effectLst/>
                <a:uLnTx/>
                <a:uFillTx/>
                <a:latin typeface="华文仿宋" panose="02010600040101010101" pitchFamily="2" charset="-122"/>
                <a:ea typeface="华文仿宋" panose="02010600040101010101" pitchFamily="2" charset="-122"/>
                <a:cs typeface="+mn-cs"/>
              </a:rPr>
              <a:t>     </a:t>
            </a:r>
            <a:endParaRPr kumimoji="0" lang="zh-CN" altLang="en-US" sz="20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80229" name="图片 1"/>
          <p:cNvPicPr>
            <a:picLocks noChangeAspect="1"/>
          </p:cNvPicPr>
          <p:nvPr/>
        </p:nvPicPr>
        <p:blipFill>
          <a:blip r:embed="rId3"/>
          <a:stretch>
            <a:fillRect/>
          </a:stretch>
        </p:blipFill>
        <p:spPr>
          <a:xfrm>
            <a:off x="1022350" y="2035175"/>
            <a:ext cx="6734175" cy="4191000"/>
          </a:xfrm>
          <a:prstGeom prst="rect">
            <a:avLst/>
          </a:prstGeom>
          <a:noFill/>
          <a:ln w="9525">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969C7373-DA5C-48A1-9FC6-67A219B46F4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115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8227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617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1.4.2</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应用对系统结构的影响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400" b="1" i="0" u="none" strike="noStrike" kern="1200" cap="none" spc="0" normalizeH="0" baseline="0" noProof="0" dirty="0">
                <a:ln>
                  <a:noFill/>
                </a:ln>
                <a:solidFill>
                  <a:srgbClr val="C91103"/>
                </a:solidFill>
                <a:effectLst/>
                <a:uLnTx/>
                <a:uFillTx/>
                <a:latin typeface="华文仿宋" panose="02010600040101010101" pitchFamily="2" charset="-122"/>
                <a:ea typeface="华文仿宋" panose="02010600040101010101" pitchFamily="2" charset="-122"/>
                <a:cs typeface="+mn-cs"/>
              </a:rPr>
              <a:t>总结：</a:t>
            </a:r>
            <a:r>
              <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计算机应用的发展，必将促使计算机系统结构在以下方面有新的发展和突破：</a:t>
            </a:r>
            <a:r>
              <a:rPr kumimoji="0" lang="zh-CN" altLang="en-US" sz="2400" b="1" i="0" u="none" strike="noStrike" kern="1200" cap="none" spc="0" normalizeH="0" baseline="0" noProof="0" dirty="0">
                <a:ln>
                  <a:noFill/>
                </a:ln>
                <a:solidFill>
                  <a:srgbClr val="C91103"/>
                </a:solidFill>
                <a:effectLst/>
                <a:uLnTx/>
                <a:uFillTx/>
                <a:latin typeface="华文仿宋" panose="02010600040101010101" pitchFamily="2" charset="-122"/>
                <a:ea typeface="华文仿宋" panose="02010600040101010101" pitchFamily="2" charset="-122"/>
                <a:cs typeface="+mn-cs"/>
              </a:rPr>
              <a:t>     </a:t>
            </a: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82277" name="图片 2"/>
          <p:cNvPicPr>
            <a:picLocks noChangeAspect="1"/>
          </p:cNvPicPr>
          <p:nvPr/>
        </p:nvPicPr>
        <p:blipFill>
          <a:blip r:embed="rId3"/>
          <a:stretch>
            <a:fillRect/>
          </a:stretch>
        </p:blipFill>
        <p:spPr>
          <a:xfrm>
            <a:off x="1738313" y="2282825"/>
            <a:ext cx="2490787" cy="2962275"/>
          </a:xfrm>
          <a:prstGeom prst="rect">
            <a:avLst/>
          </a:prstGeom>
          <a:noFill/>
          <a:ln w="9525">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008F763-FCD9-43B0-B8D7-ACDBEB87FD1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116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84323"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73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1.4.3</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器件的发展对系统的影响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一、计算机所用的基本器件</a:t>
            </a:r>
            <a:endPar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r>
              <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电子管、晶体管、小规模集成电路、大规模集成电路、</a:t>
            </a: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r>
              <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超大规模集成电路和砷化镓器件。砷化镓（</a:t>
            </a:r>
            <a:r>
              <a:rPr kumimoji="0" lang="en-US" altLang="zh-CN"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GaAs</a:t>
            </a:r>
            <a:r>
              <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）是一种化合物半导体材料，具有如下特点：</a:t>
            </a:r>
            <a:endParaRPr kumimoji="0" lang="en-US" altLang="zh-CN"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r>
              <a:rPr kumimoji="0" lang="en-US" altLang="zh-CN"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1</a:t>
            </a:r>
            <a:r>
              <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、发光效率比较高；</a:t>
            </a:r>
            <a:endParaRPr kumimoji="0" lang="en-US" altLang="zh-CN"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r>
              <a:rPr kumimoji="0" lang="en-US" altLang="zh-CN"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2</a:t>
            </a:r>
            <a:r>
              <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、电子迁移率比较高；</a:t>
            </a:r>
            <a:endParaRPr kumimoji="0" lang="en-US" altLang="zh-CN"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r>
              <a:rPr kumimoji="0" lang="en-US" altLang="zh-CN"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3</a:t>
            </a:r>
            <a:r>
              <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、可在较高温度和其他恶劣环境下工作；</a:t>
            </a:r>
            <a:endParaRPr kumimoji="0" lang="en-US" altLang="zh-CN"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r>
              <a:rPr kumimoji="0" lang="en-US" altLang="zh-CN"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4</a:t>
            </a:r>
            <a:r>
              <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rPr>
              <a:t>、可以实现光电集成，即微电子和光电子结合起来。光电集成可大大提高电路的功能和运算速度，砷化镓往往用于制作超高速、超高频、低噪音的电路。</a:t>
            </a: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51" name="灯片编号占位符 6"/>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E5E6AC42-9969-44F7-A236-EE99E3A41FEE}"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117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8534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5348" name="Rectangle 3"/>
          <p:cNvSpPr>
            <a:spLocks noGrp="1"/>
          </p:cNvSpPr>
          <p:nvPr>
            <p:ph type="body" sz="half" idx="1" hasCustomPrompt="1"/>
          </p:nvPr>
        </p:nvSpPr>
        <p:spPr/>
        <p:txBody>
          <a:bodyPr vert="horz" wrap="square" lIns="91440" tIns="45720" rIns="91440" bIns="45720" anchor="t" anchorCtr="0"/>
          <a:lstStyle/>
          <a:p>
            <a:pPr eaLnBrk="1" hangingPunct="1">
              <a:buClr>
                <a:schemeClr val="tx1"/>
              </a:buClr>
              <a:buSzTx/>
              <a:buFont typeface="Wingdings" panose="05000000000000000000" pitchFamily="2" charset="2"/>
            </a:pPr>
            <a:r>
              <a:rPr lang="zh-CN" altLang="en-US" sz="2400" dirty="0">
                <a:solidFill>
                  <a:srgbClr val="000000"/>
                </a:solidFill>
                <a:latin typeface="华文仿宋" panose="02010600040101010101" pitchFamily="2" charset="-122"/>
                <a:ea typeface="华文仿宋" panose="02010600040101010101" pitchFamily="2" charset="-122"/>
              </a:rPr>
              <a:t>计算机的分代</a:t>
            </a:r>
          </a:p>
          <a:p>
            <a:pPr eaLnBrk="1" hangingPunct="1">
              <a:buClr>
                <a:schemeClr val="tx1"/>
              </a:buClr>
              <a:buSzTx/>
              <a:buFont typeface="Wingdings" panose="05000000000000000000" pitchFamily="2" charset="2"/>
              <a:buNone/>
            </a:pPr>
            <a:endParaRPr lang="zh-CN" altLang="en-US" sz="2400" dirty="0">
              <a:solidFill>
                <a:srgbClr val="000000"/>
              </a:solidFill>
              <a:latin typeface="华文仿宋" panose="02010600040101010101" pitchFamily="2" charset="-122"/>
              <a:ea typeface="华文仿宋" panose="02010600040101010101" pitchFamily="2" charset="-122"/>
            </a:endParaRPr>
          </a:p>
        </p:txBody>
      </p:sp>
      <p:graphicFrame>
        <p:nvGraphicFramePr>
          <p:cNvPr id="456708" name="Group 4"/>
          <p:cNvGraphicFramePr>
            <a:graphicFrameLocks noGrp="1"/>
          </p:cNvGraphicFramePr>
          <p:nvPr>
            <p:ph sz="half" idx="1"/>
          </p:nvPr>
        </p:nvGraphicFramePr>
        <p:xfrm>
          <a:off x="585788" y="1487488"/>
          <a:ext cx="8113712" cy="4281488"/>
        </p:xfrm>
        <a:graphic>
          <a:graphicData uri="http://schemas.openxmlformats.org/drawingml/2006/table">
            <a:tbl>
              <a:tblPr/>
              <a:tblGrid>
                <a:gridCol w="1624012">
                  <a:extLst>
                    <a:ext uri="{9D8B030D-6E8A-4147-A177-3AD203B41FA5}">
                      <a16:colId xmlns:a16="http://schemas.microsoft.com/office/drawing/2014/main" val="20000"/>
                    </a:ext>
                  </a:extLst>
                </a:gridCol>
                <a:gridCol w="1622425">
                  <a:extLst>
                    <a:ext uri="{9D8B030D-6E8A-4147-A177-3AD203B41FA5}">
                      <a16:colId xmlns:a16="http://schemas.microsoft.com/office/drawing/2014/main" val="20001"/>
                    </a:ext>
                  </a:extLst>
                </a:gridCol>
                <a:gridCol w="1620838">
                  <a:extLst>
                    <a:ext uri="{9D8B030D-6E8A-4147-A177-3AD203B41FA5}">
                      <a16:colId xmlns:a16="http://schemas.microsoft.com/office/drawing/2014/main" val="20002"/>
                    </a:ext>
                  </a:extLst>
                </a:gridCol>
                <a:gridCol w="1622425">
                  <a:extLst>
                    <a:ext uri="{9D8B030D-6E8A-4147-A177-3AD203B41FA5}">
                      <a16:colId xmlns:a16="http://schemas.microsoft.com/office/drawing/2014/main" val="20003"/>
                    </a:ext>
                  </a:extLst>
                </a:gridCol>
                <a:gridCol w="1624012">
                  <a:extLst>
                    <a:ext uri="{9D8B030D-6E8A-4147-A177-3AD203B41FA5}">
                      <a16:colId xmlns:a16="http://schemas.microsoft.com/office/drawing/2014/main" val="20004"/>
                    </a:ext>
                  </a:extLst>
                </a:gridCol>
              </a:tblGrid>
              <a:tr h="518144">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分代</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器件</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体系结构技术</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软件技术</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典型机器</a:t>
                      </a:r>
                    </a:p>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endPar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endParaRP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746002">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第一代</a:t>
                      </a: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(1945-1954)</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电子管和继电器</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存储程序计算机、程序控制</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I/O</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机器语言和汇编语言</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普林斯顿</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ISA</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ENIAC</a:t>
                      </a: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IBM701</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747590">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第二代</a:t>
                      </a: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(1955-1964)</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晶体管、磁芯、印刷电路</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浮点数据表示、寻址技术、中断、</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I/O</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处理机</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高级语言和编译、批处理监控系统</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Univac LARC</a:t>
                      </a: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CDC1604</a:t>
                      </a: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IBM7030</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747590">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第三代</a:t>
                      </a: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(1965-1974)</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SSI</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和</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MSI</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、多层印刷电路、微程序</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流水线、</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Cache</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、先行处理、系列计算机</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多道程序和分时操作系统</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IBM360/370CDC6600/7600</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DEC PDP-8</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774572">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第四代</a:t>
                      </a: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(1974-1990)</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LSI</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和</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VLSI</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、半导体存储器</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向量处理、分布式存储器</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并行与分布处理</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Cray-1</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IBM 3090</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DEC VAX9000</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Convax-1</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747590">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第五代</a:t>
                      </a: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1"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(1991-)</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高性能微处理器、大规模高密度电路</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指令级并行、</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SMP</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MP</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a:t>
                      </a: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MPP</a:t>
                      </a: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、网络</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zh-CN" altLang="en-US"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可扩展并行与分布处理</a:t>
                      </a:r>
                    </a:p>
                  </a:txBody>
                  <a:tcPr marT="45712" marB="4571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defRPr sz="2400" b="1">
                          <a:solidFill>
                            <a:schemeClr val="accent1"/>
                          </a:solidFill>
                          <a:latin typeface="隶书" panose="02010509060101010101" pitchFamily="49" charset="-122"/>
                          <a:ea typeface="隶书" panose="02010509060101010101" pitchFamily="49" charset="-122"/>
                        </a:defRPr>
                      </a:lvl1pPr>
                      <a:lvl2pPr indent="14605">
                        <a:buClr>
                          <a:schemeClr val="tx2"/>
                        </a:buClr>
                        <a:buSzPct val="60000"/>
                        <a:defRPr sz="2000">
                          <a:solidFill>
                            <a:schemeClr val="hlink"/>
                          </a:solidFill>
                          <a:latin typeface="Verdana" panose="020B0604030504040204" pitchFamily="34" charset="0"/>
                          <a:ea typeface="隶书" panose="02010509060101010101" pitchFamily="49" charset="-122"/>
                        </a:defRPr>
                      </a:lvl2pPr>
                      <a:lvl3pPr indent="-5080">
                        <a:buClr>
                          <a:schemeClr val="folHlink"/>
                        </a:buClr>
                        <a:buSzPct val="60000"/>
                        <a:defRPr sz="2000">
                          <a:solidFill>
                            <a:schemeClr val="hlink"/>
                          </a:solidFill>
                          <a:latin typeface="Verdana" panose="020B0604030504040204" pitchFamily="34" charset="0"/>
                          <a:ea typeface="隶书" panose="02010509060101010101" pitchFamily="49" charset="-122"/>
                        </a:defRPr>
                      </a:lvl3pPr>
                      <a:lvl4pPr indent="-65405">
                        <a:buSzPct val="60000"/>
                        <a:defRPr>
                          <a:solidFill>
                            <a:schemeClr val="hlink"/>
                          </a:solidFill>
                          <a:latin typeface="Verdana" panose="020B0604030504040204" pitchFamily="34" charset="0"/>
                          <a:ea typeface="隶书" panose="02010509060101010101" pitchFamily="49" charset="-122"/>
                        </a:defRPr>
                      </a:lvl4pPr>
                      <a:lvl5pPr indent="-133350">
                        <a:buClr>
                          <a:schemeClr val="hlink"/>
                        </a:buClr>
                        <a:buSzPct val="60000"/>
                        <a:defRPr>
                          <a:solidFill>
                            <a:schemeClr val="hlink"/>
                          </a:solidFill>
                          <a:latin typeface="Verdana" panose="020B0604030504040204" pitchFamily="34" charset="0"/>
                          <a:ea typeface="隶书" panose="02010509060101010101" pitchFamily="49" charset="-122"/>
                        </a:defRPr>
                      </a:lvl5pPr>
                      <a:lvl6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indent="-13335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SGI Cray T3E</a:t>
                      </a: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IBM xServer</a:t>
                      </a:r>
                    </a:p>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pPr>
                      <a:r>
                        <a:rPr kumimoji="0" lang="en-US" altLang="zh-CN" sz="1400" b="0" i="0" u="none" strike="noStrike" cap="none" normalizeH="0" baseline="0">
                          <a:ln>
                            <a:noFill/>
                          </a:ln>
                          <a:solidFill>
                            <a:srgbClr val="000000"/>
                          </a:solidFill>
                          <a:effectLst/>
                          <a:latin typeface="华文仿宋" panose="02010600040101010101" pitchFamily="2" charset="-122"/>
                          <a:ea typeface="华文仿宋" panose="02010600040101010101" pitchFamily="2" charset="-122"/>
                        </a:rPr>
                        <a:t>Sun E10000</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56752" name="Rectangle 48"/>
          <p:cNvSpPr/>
          <p:nvPr/>
        </p:nvSpPr>
        <p:spPr>
          <a:xfrm>
            <a:off x="3862388" y="2033588"/>
            <a:ext cx="1560512" cy="2160587"/>
          </a:xfrm>
          <a:prstGeom prst="rect">
            <a:avLst/>
          </a:prstGeom>
          <a:noFill/>
          <a:ln w="38100" cap="flat" cmpd="sng">
            <a:solidFill>
              <a:srgbClr val="0000FF"/>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6752"/>
                                        </p:tgtEl>
                                        <p:attrNameLst>
                                          <p:attrName>style.visibility</p:attrName>
                                        </p:attrNameLst>
                                      </p:cBhvr>
                                      <p:to>
                                        <p:strVal val="visible"/>
                                      </p:to>
                                    </p:set>
                                    <p:animEffect transition="in" filter="blinds(horizontal)">
                                      <p:cBhvr>
                                        <p:cTn id="7" dur="500"/>
                                        <p:tgtEl>
                                          <p:spTgt spid="456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996EBB8D-00A7-40B6-B7A7-10BEBF5DD009}"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118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8637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73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1.4.3</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器件的发展对系统的影响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二、按功能和使用方法对器件分类</a:t>
            </a:r>
            <a:endPar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86373" name="图片 1"/>
          <p:cNvPicPr>
            <a:picLocks noChangeAspect="1"/>
          </p:cNvPicPr>
          <p:nvPr/>
        </p:nvPicPr>
        <p:blipFill>
          <a:blip r:embed="rId2"/>
          <a:stretch>
            <a:fillRect/>
          </a:stretch>
        </p:blipFill>
        <p:spPr>
          <a:xfrm>
            <a:off x="903288" y="2054225"/>
            <a:ext cx="7640637" cy="4171950"/>
          </a:xfrm>
          <a:prstGeom prst="rect">
            <a:avLst/>
          </a:prstGeom>
          <a:noFill/>
          <a:ln w="9525">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3423B61-A4E2-4F58-90BA-71BD0D45BBF2}"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119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8739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73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1.4.3</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器件的发展对系统的影响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二、按功能和使用方法对器件分类</a:t>
            </a:r>
            <a:endPar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2" name="图片 2"/>
          <p:cNvPicPr>
            <a:picLocks noChangeAspect="1"/>
          </p:cNvPicPr>
          <p:nvPr/>
        </p:nvPicPr>
        <p:blipFill>
          <a:blip r:embed="rId2"/>
          <a:stretch>
            <a:fillRect/>
          </a:stretch>
        </p:blipFill>
        <p:spPr>
          <a:xfrm>
            <a:off x="982663" y="2070100"/>
            <a:ext cx="7358062" cy="424815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页脚占位符 7"/>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37" name="灯片编号占位符 8"/>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6163923-8516-4DD1-A85C-352B204D108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graphicFrame>
        <p:nvGraphicFramePr>
          <p:cNvPr id="95267" name="Object 35"/>
          <p:cNvGraphicFramePr>
            <a:graphicFrameLocks noGrp="1" noChangeAspect="1"/>
          </p:cNvGraphicFramePr>
          <p:nvPr>
            <p:ph sz="quarter" idx="3" hasCustomPrompt="1"/>
          </p:nvPr>
        </p:nvGraphicFramePr>
        <p:xfrm>
          <a:off x="1022350" y="2020888"/>
          <a:ext cx="3743325" cy="2533650"/>
        </p:xfrm>
        <a:graphic>
          <a:graphicData uri="http://schemas.openxmlformats.org/presentationml/2006/ole">
            <mc:AlternateContent xmlns:mc="http://schemas.openxmlformats.org/markup-compatibility/2006">
              <mc:Choice xmlns:v="urn:schemas-microsoft-com:vml" Requires="v">
                <p:oleObj spid="_x0000_s3108" r:id="rId4" imgW="2087880" imgH="1515110" progId="Word.Picture.8">
                  <p:embed/>
                </p:oleObj>
              </mc:Choice>
              <mc:Fallback>
                <p:oleObj r:id="rId4" imgW="2087880" imgH="1515110" progId="Word.Picture.8">
                  <p:embed/>
                  <p:pic>
                    <p:nvPicPr>
                      <p:cNvPr id="0" name="图片 3080"/>
                      <p:cNvPicPr/>
                      <p:nvPr/>
                    </p:nvPicPr>
                    <p:blipFill>
                      <a:blip r:embed="rId5"/>
                      <a:stretch>
                        <a:fillRect/>
                      </a:stretch>
                    </p:blipFill>
                    <p:spPr>
                      <a:xfrm>
                        <a:off x="1022350" y="2020888"/>
                        <a:ext cx="3743325" cy="2533650"/>
                      </a:xfrm>
                      <a:prstGeom prst="rect">
                        <a:avLst/>
                      </a:prstGeom>
                      <a:noFill/>
                      <a:ln w="38100">
                        <a:miter/>
                      </a:ln>
                    </p:spPr>
                  </p:pic>
                </p:oleObj>
              </mc:Fallback>
            </mc:AlternateContent>
          </a:graphicData>
        </a:graphic>
      </p:graphicFrame>
      <p:sp>
        <p:nvSpPr>
          <p:cNvPr id="24580" name="Rectangle 2"/>
          <p:cNvSpPr>
            <a:spLocks noGrp="1"/>
          </p:cNvSpPr>
          <p:nvPr>
            <p:ph type="title" sz="quarter"/>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1.1</a:t>
            </a:r>
            <a:r>
              <a:rPr lang="zh-CN" altLang="en-US" sz="3200" dirty="0">
                <a:solidFill>
                  <a:srgbClr val="000000"/>
                </a:solidFill>
                <a:latin typeface="黑体" panose="02010609060101010101" pitchFamily="49" charset="-122"/>
                <a:ea typeface="黑体" panose="02010609060101010101" pitchFamily="49" charset="-122"/>
              </a:rPr>
              <a:t>计算机系统中的层次概念</a:t>
            </a:r>
          </a:p>
        </p:txBody>
      </p:sp>
      <p:graphicFrame>
        <p:nvGraphicFramePr>
          <p:cNvPr id="95261" name="Object 29"/>
          <p:cNvGraphicFramePr>
            <a:graphicFrameLocks noGrp="1" noChangeAspect="1"/>
          </p:cNvGraphicFramePr>
          <p:nvPr>
            <p:ph sz="quarter" idx="1" hasCustomPrompt="1"/>
          </p:nvPr>
        </p:nvGraphicFramePr>
        <p:xfrm>
          <a:off x="981075" y="4548188"/>
          <a:ext cx="3835400" cy="501650"/>
        </p:xfrm>
        <a:graphic>
          <a:graphicData uri="http://schemas.openxmlformats.org/presentationml/2006/ole">
            <mc:AlternateContent xmlns:mc="http://schemas.openxmlformats.org/markup-compatibility/2006">
              <mc:Choice xmlns:v="urn:schemas-microsoft-com:vml" Requires="v">
                <p:oleObj spid="_x0000_s3109" r:id="rId6" imgW="2084705" imgH="314960" progId="Word.Picture.8">
                  <p:embed/>
                </p:oleObj>
              </mc:Choice>
              <mc:Fallback>
                <p:oleObj r:id="rId6" imgW="2084705" imgH="314960" progId="Word.Picture.8">
                  <p:embed/>
                  <p:pic>
                    <p:nvPicPr>
                      <p:cNvPr id="0" name="图片 3075"/>
                      <p:cNvPicPr/>
                      <p:nvPr/>
                    </p:nvPicPr>
                    <p:blipFill>
                      <a:blip r:embed="rId7"/>
                      <a:stretch>
                        <a:fillRect/>
                      </a:stretch>
                    </p:blipFill>
                    <p:spPr>
                      <a:xfrm>
                        <a:off x="981075" y="4548188"/>
                        <a:ext cx="3835400" cy="501650"/>
                      </a:xfrm>
                      <a:prstGeom prst="rect">
                        <a:avLst/>
                      </a:prstGeom>
                      <a:noFill/>
                      <a:ln w="38100">
                        <a:miter/>
                      </a:ln>
                    </p:spPr>
                  </p:pic>
                </p:oleObj>
              </mc:Fallback>
            </mc:AlternateContent>
          </a:graphicData>
        </a:graphic>
      </p:graphicFrame>
      <p:graphicFrame>
        <p:nvGraphicFramePr>
          <p:cNvPr id="95265" name="Object 33"/>
          <p:cNvGraphicFramePr>
            <a:graphicFrameLocks noGrp="1" noChangeAspect="1"/>
          </p:cNvGraphicFramePr>
          <p:nvPr>
            <p:ph sz="quarter" idx="2" hasCustomPrompt="1"/>
          </p:nvPr>
        </p:nvGraphicFramePr>
        <p:xfrm>
          <a:off x="1003300" y="2876550"/>
          <a:ext cx="3759200" cy="1697038"/>
        </p:xfrm>
        <a:graphic>
          <a:graphicData uri="http://schemas.openxmlformats.org/presentationml/2006/ole">
            <mc:AlternateContent xmlns:mc="http://schemas.openxmlformats.org/markup-compatibility/2006">
              <mc:Choice xmlns:v="urn:schemas-microsoft-com:vml" Requires="v">
                <p:oleObj spid="_x0000_s3110" r:id="rId8" imgW="2087880" imgH="1019810" progId="Word.Picture.8">
                  <p:embed/>
                </p:oleObj>
              </mc:Choice>
              <mc:Fallback>
                <p:oleObj r:id="rId8" imgW="2087880" imgH="1019810" progId="Word.Picture.8">
                  <p:embed/>
                  <p:pic>
                    <p:nvPicPr>
                      <p:cNvPr id="0" name="图片 3079"/>
                      <p:cNvPicPr/>
                      <p:nvPr/>
                    </p:nvPicPr>
                    <p:blipFill>
                      <a:blip r:embed="rId9"/>
                      <a:stretch>
                        <a:fillRect/>
                      </a:stretch>
                    </p:blipFill>
                    <p:spPr>
                      <a:xfrm>
                        <a:off x="1003300" y="2876550"/>
                        <a:ext cx="3759200" cy="1697038"/>
                      </a:xfrm>
                      <a:prstGeom prst="rect">
                        <a:avLst/>
                      </a:prstGeom>
                      <a:noFill/>
                      <a:ln w="38100">
                        <a:miter/>
                      </a:ln>
                    </p:spPr>
                  </p:pic>
                </p:oleObj>
              </mc:Fallback>
            </mc:AlternateContent>
          </a:graphicData>
        </a:graphic>
      </p:graphicFrame>
      <p:sp>
        <p:nvSpPr>
          <p:cNvPr id="24583" name="Rectangle 4"/>
          <p:cNvSpPr/>
          <p:nvPr/>
        </p:nvSpPr>
        <p:spPr>
          <a:xfrm>
            <a:off x="2357438" y="1592263"/>
            <a:ext cx="9144000" cy="42862"/>
          </a:xfrm>
          <a:prstGeom prst="rect">
            <a:avLst/>
          </a:prstGeom>
          <a:noFill/>
          <a:ln w="9525">
            <a:noFill/>
          </a:ln>
        </p:spPr>
        <p:txBody>
          <a:bodyPr anchor="t" anchorCtr="0">
            <a:spAutoFit/>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grpSp>
        <p:nvGrpSpPr>
          <p:cNvPr id="95252" name="Group 20"/>
          <p:cNvGrpSpPr/>
          <p:nvPr/>
        </p:nvGrpSpPr>
        <p:grpSpPr>
          <a:xfrm>
            <a:off x="5514975" y="1106488"/>
            <a:ext cx="3311525" cy="581025"/>
            <a:chOff x="3474" y="697"/>
            <a:chExt cx="2086" cy="366"/>
          </a:xfrm>
        </p:grpSpPr>
        <p:sp>
          <p:nvSpPr>
            <p:cNvPr id="24585" name="Line 7"/>
            <p:cNvSpPr/>
            <p:nvPr/>
          </p:nvSpPr>
          <p:spPr>
            <a:xfrm flipH="1">
              <a:off x="3474" y="878"/>
              <a:ext cx="366" cy="0"/>
            </a:xfrm>
            <a:prstGeom prst="line">
              <a:avLst/>
            </a:prstGeom>
            <a:ln w="9525" cap="flat" cmpd="sng">
              <a:solidFill>
                <a:srgbClr val="FF0000"/>
              </a:solidFill>
              <a:prstDash val="solid"/>
              <a:round/>
              <a:headEnd type="none" w="med" len="med"/>
              <a:tailEnd type="triangle" w="med" len="med"/>
            </a:ln>
          </p:spPr>
        </p:sp>
        <p:sp>
          <p:nvSpPr>
            <p:cNvPr id="24586" name="Text Box 8"/>
            <p:cNvSpPr txBox="1"/>
            <p:nvPr/>
          </p:nvSpPr>
          <p:spPr>
            <a:xfrm>
              <a:off x="3896" y="697"/>
              <a:ext cx="1664" cy="366"/>
            </a:xfrm>
            <a:prstGeom prst="rect">
              <a:avLst/>
            </a:prstGeom>
            <a:noFill/>
            <a:ln w="9525">
              <a:noFill/>
            </a:ln>
          </p:spPr>
          <p:txBody>
            <a:bodyPr wrap="none" anchor="t" anchorCtr="0">
              <a:spAutoFit/>
            </a:bodyPr>
            <a:lstStyle/>
            <a:p>
              <a:pPr eaLnBrk="0" hangingPunct="0"/>
              <a:r>
                <a:rPr lang="zh-CN" altLang="en-US" sz="1600" b="1" dirty="0">
                  <a:solidFill>
                    <a:srgbClr val="000000"/>
                  </a:solidFill>
                  <a:latin typeface="Times New Roman" panose="02020603050405020304" pitchFamily="18" charset="0"/>
                  <a:ea typeface="宋体" panose="02010600030101010101" pitchFamily="2" charset="-122"/>
                </a:rPr>
                <a:t>应用语言程序经应用程序包</a:t>
              </a:r>
            </a:p>
            <a:p>
              <a:pPr eaLnBrk="0" hangingPunct="0"/>
              <a:r>
                <a:rPr lang="zh-CN" altLang="en-US" sz="1600" b="1" dirty="0">
                  <a:solidFill>
                    <a:srgbClr val="C91103"/>
                  </a:solidFill>
                  <a:latin typeface="Times New Roman" panose="02020603050405020304" pitchFamily="18" charset="0"/>
                  <a:ea typeface="宋体" panose="02010600030101010101" pitchFamily="2" charset="-122"/>
                </a:rPr>
                <a:t>翻译</a:t>
              </a:r>
              <a:r>
                <a:rPr lang="zh-CN" altLang="en-US" sz="1600" b="1" dirty="0">
                  <a:solidFill>
                    <a:srgbClr val="000000"/>
                  </a:solidFill>
                  <a:latin typeface="Times New Roman" panose="02020603050405020304" pitchFamily="18" charset="0"/>
                  <a:ea typeface="宋体" panose="02010600030101010101" pitchFamily="2" charset="-122"/>
                </a:rPr>
                <a:t>成高级语言程序</a:t>
              </a:r>
            </a:p>
          </p:txBody>
        </p:sp>
      </p:grpSp>
      <p:grpSp>
        <p:nvGrpSpPr>
          <p:cNvPr id="95253" name="Group 21"/>
          <p:cNvGrpSpPr/>
          <p:nvPr/>
        </p:nvGrpSpPr>
        <p:grpSpPr>
          <a:xfrm>
            <a:off x="5524500" y="2016125"/>
            <a:ext cx="3649663" cy="825500"/>
            <a:chOff x="3480" y="1270"/>
            <a:chExt cx="2299" cy="520"/>
          </a:xfrm>
        </p:grpSpPr>
        <p:sp>
          <p:nvSpPr>
            <p:cNvPr id="24588" name="Line 9"/>
            <p:cNvSpPr/>
            <p:nvPr/>
          </p:nvSpPr>
          <p:spPr>
            <a:xfrm flipH="1">
              <a:off x="3480" y="1415"/>
              <a:ext cx="366" cy="0"/>
            </a:xfrm>
            <a:prstGeom prst="line">
              <a:avLst/>
            </a:prstGeom>
            <a:ln w="9525" cap="flat" cmpd="sng">
              <a:solidFill>
                <a:srgbClr val="FF0000"/>
              </a:solidFill>
              <a:prstDash val="solid"/>
              <a:round/>
              <a:headEnd type="none" w="med" len="med"/>
              <a:tailEnd type="triangle" w="med" len="med"/>
            </a:ln>
          </p:spPr>
        </p:sp>
        <p:sp>
          <p:nvSpPr>
            <p:cNvPr id="24589" name="Text Box 15"/>
            <p:cNvSpPr txBox="1"/>
            <p:nvPr/>
          </p:nvSpPr>
          <p:spPr>
            <a:xfrm>
              <a:off x="3857" y="1270"/>
              <a:ext cx="1922" cy="520"/>
            </a:xfrm>
            <a:prstGeom prst="rect">
              <a:avLst/>
            </a:prstGeom>
            <a:noFill/>
            <a:ln w="9525">
              <a:noFill/>
            </a:ln>
          </p:spPr>
          <p:txBody>
            <a:bodyPr wrap="none" anchor="t" anchorCtr="0">
              <a:spAutoFit/>
            </a:bodyPr>
            <a:lstStyle/>
            <a:p>
              <a:pPr eaLnBrk="0" hangingPunct="0"/>
              <a:r>
                <a:rPr lang="zh-CN" altLang="en-US" sz="1600" b="1" dirty="0">
                  <a:solidFill>
                    <a:srgbClr val="000000"/>
                  </a:solidFill>
                  <a:latin typeface="Times New Roman" panose="02020603050405020304" pitchFamily="18" charset="0"/>
                  <a:ea typeface="宋体" panose="02010600030101010101" pitchFamily="2" charset="-122"/>
                </a:rPr>
                <a:t>高级语言程序经编译程序</a:t>
              </a:r>
            </a:p>
            <a:p>
              <a:pPr eaLnBrk="0" hangingPunct="0"/>
              <a:r>
                <a:rPr lang="zh-CN" altLang="en-US" sz="1600" b="1" dirty="0">
                  <a:solidFill>
                    <a:srgbClr val="C91103"/>
                  </a:solidFill>
                  <a:latin typeface="Times New Roman" panose="02020603050405020304" pitchFamily="18" charset="0"/>
                  <a:ea typeface="宋体" panose="02010600030101010101" pitchFamily="2" charset="-122"/>
                </a:rPr>
                <a:t>翻译</a:t>
              </a:r>
              <a:r>
                <a:rPr lang="zh-CN" altLang="en-US" sz="1600" b="1" dirty="0">
                  <a:solidFill>
                    <a:srgbClr val="000000"/>
                  </a:solidFill>
                  <a:latin typeface="Times New Roman" panose="02020603050405020304" pitchFamily="18" charset="0"/>
                  <a:ea typeface="宋体" panose="02010600030101010101" pitchFamily="2" charset="-122"/>
                </a:rPr>
                <a:t>成汇编语言（或中间语言、</a:t>
              </a:r>
            </a:p>
            <a:p>
              <a:pPr eaLnBrk="0" hangingPunct="0"/>
              <a:r>
                <a:rPr lang="zh-CN" altLang="en-US" sz="1600" b="1" dirty="0">
                  <a:solidFill>
                    <a:srgbClr val="000000"/>
                  </a:solidFill>
                  <a:latin typeface="Times New Roman" panose="02020603050405020304" pitchFamily="18" charset="0"/>
                  <a:ea typeface="宋体" panose="02010600030101010101" pitchFamily="2" charset="-122"/>
                </a:rPr>
                <a:t>或机器语言）</a:t>
              </a:r>
            </a:p>
          </p:txBody>
        </p:sp>
      </p:grpSp>
      <p:grpSp>
        <p:nvGrpSpPr>
          <p:cNvPr id="95254" name="Group 22"/>
          <p:cNvGrpSpPr/>
          <p:nvPr/>
        </p:nvGrpSpPr>
        <p:grpSpPr>
          <a:xfrm>
            <a:off x="5505450" y="2970213"/>
            <a:ext cx="3065463" cy="581025"/>
            <a:chOff x="3468" y="1871"/>
            <a:chExt cx="1931" cy="366"/>
          </a:xfrm>
        </p:grpSpPr>
        <p:sp>
          <p:nvSpPr>
            <p:cNvPr id="24591" name="Line 10"/>
            <p:cNvSpPr/>
            <p:nvPr/>
          </p:nvSpPr>
          <p:spPr>
            <a:xfrm flipH="1">
              <a:off x="3468" y="1970"/>
              <a:ext cx="366" cy="0"/>
            </a:xfrm>
            <a:prstGeom prst="line">
              <a:avLst/>
            </a:prstGeom>
            <a:ln w="9525" cap="flat" cmpd="sng">
              <a:solidFill>
                <a:srgbClr val="FF0000"/>
              </a:solidFill>
              <a:prstDash val="solid"/>
              <a:round/>
              <a:headEnd type="none" w="med" len="med"/>
              <a:tailEnd type="triangle" w="med" len="med"/>
            </a:ln>
          </p:spPr>
        </p:sp>
        <p:sp>
          <p:nvSpPr>
            <p:cNvPr id="24592" name="Text Box 16"/>
            <p:cNvSpPr txBox="1"/>
            <p:nvPr/>
          </p:nvSpPr>
          <p:spPr>
            <a:xfrm>
              <a:off x="3864" y="1871"/>
              <a:ext cx="1535" cy="366"/>
            </a:xfrm>
            <a:prstGeom prst="rect">
              <a:avLst/>
            </a:prstGeom>
            <a:noFill/>
            <a:ln w="9525">
              <a:noFill/>
            </a:ln>
          </p:spPr>
          <p:txBody>
            <a:bodyPr wrap="none" anchor="t" anchorCtr="0">
              <a:spAutoFit/>
            </a:bodyPr>
            <a:lstStyle/>
            <a:p>
              <a:pPr eaLnBrk="0" hangingPunct="0"/>
              <a:r>
                <a:rPr lang="zh-CN" altLang="en-US" sz="1600" b="1" dirty="0">
                  <a:solidFill>
                    <a:srgbClr val="000000"/>
                  </a:solidFill>
                  <a:latin typeface="Times New Roman" panose="02020603050405020304" pitchFamily="18" charset="0"/>
                  <a:ea typeface="宋体" panose="02010600030101010101" pitchFamily="2" charset="-122"/>
                </a:rPr>
                <a:t>汇编语言程序经汇编程序</a:t>
              </a:r>
            </a:p>
            <a:p>
              <a:pPr eaLnBrk="0" hangingPunct="0"/>
              <a:r>
                <a:rPr lang="zh-CN" altLang="en-US" sz="1600" b="1" dirty="0">
                  <a:solidFill>
                    <a:srgbClr val="C91103"/>
                  </a:solidFill>
                  <a:latin typeface="Times New Roman" panose="02020603050405020304" pitchFamily="18" charset="0"/>
                  <a:ea typeface="宋体" panose="02010600030101010101" pitchFamily="2" charset="-122"/>
                </a:rPr>
                <a:t>翻译</a:t>
              </a:r>
              <a:r>
                <a:rPr lang="zh-CN" altLang="en-US" sz="1600" b="1" dirty="0">
                  <a:solidFill>
                    <a:srgbClr val="000000"/>
                  </a:solidFill>
                  <a:latin typeface="Times New Roman" panose="02020603050405020304" pitchFamily="18" charset="0"/>
                  <a:ea typeface="宋体" panose="02010600030101010101" pitchFamily="2" charset="-122"/>
                </a:rPr>
                <a:t>成机器语言程序</a:t>
              </a:r>
            </a:p>
          </p:txBody>
        </p:sp>
      </p:grpSp>
      <p:grpSp>
        <p:nvGrpSpPr>
          <p:cNvPr id="95255" name="Group 23"/>
          <p:cNvGrpSpPr/>
          <p:nvPr/>
        </p:nvGrpSpPr>
        <p:grpSpPr>
          <a:xfrm>
            <a:off x="5486400" y="3756025"/>
            <a:ext cx="2630488" cy="581025"/>
            <a:chOff x="3456" y="2366"/>
            <a:chExt cx="1657" cy="366"/>
          </a:xfrm>
        </p:grpSpPr>
        <p:sp>
          <p:nvSpPr>
            <p:cNvPr id="24594" name="Line 11"/>
            <p:cNvSpPr/>
            <p:nvPr/>
          </p:nvSpPr>
          <p:spPr>
            <a:xfrm flipH="1">
              <a:off x="3456" y="2525"/>
              <a:ext cx="366" cy="0"/>
            </a:xfrm>
            <a:prstGeom prst="line">
              <a:avLst/>
            </a:prstGeom>
            <a:ln w="9525" cap="flat" cmpd="sng">
              <a:solidFill>
                <a:srgbClr val="FF0000"/>
              </a:solidFill>
              <a:prstDash val="solid"/>
              <a:round/>
              <a:headEnd type="none" w="med" len="med"/>
              <a:tailEnd type="triangle" w="med" len="med"/>
            </a:ln>
          </p:spPr>
        </p:sp>
        <p:sp>
          <p:nvSpPr>
            <p:cNvPr id="24595" name="Text Box 17"/>
            <p:cNvSpPr txBox="1"/>
            <p:nvPr/>
          </p:nvSpPr>
          <p:spPr>
            <a:xfrm>
              <a:off x="3836" y="2366"/>
              <a:ext cx="1277" cy="366"/>
            </a:xfrm>
            <a:prstGeom prst="rect">
              <a:avLst/>
            </a:prstGeom>
            <a:noFill/>
            <a:ln w="9525">
              <a:noFill/>
            </a:ln>
          </p:spPr>
          <p:txBody>
            <a:bodyPr wrap="none" anchor="t" anchorCtr="0">
              <a:spAutoFit/>
            </a:bodyPr>
            <a:lstStyle/>
            <a:p>
              <a:pPr eaLnBrk="0" hangingPunct="0"/>
              <a:r>
                <a:rPr lang="zh-CN" altLang="en-US" sz="1600" b="1" dirty="0">
                  <a:solidFill>
                    <a:srgbClr val="000000"/>
                  </a:solidFill>
                  <a:latin typeface="Times New Roman" panose="02020603050405020304" pitchFamily="18" charset="0"/>
                  <a:ea typeface="宋体" panose="02010600030101010101" pitchFamily="2" charset="-122"/>
                </a:rPr>
                <a:t>一般用机器语言程序</a:t>
              </a:r>
            </a:p>
            <a:p>
              <a:pPr eaLnBrk="0" hangingPunct="0"/>
              <a:r>
                <a:rPr lang="zh-CN" altLang="en-US" sz="1600" b="1" dirty="0">
                  <a:solidFill>
                    <a:srgbClr val="C91103"/>
                  </a:solidFill>
                  <a:latin typeface="Times New Roman" panose="02020603050405020304" pitchFamily="18" charset="0"/>
                  <a:ea typeface="宋体" panose="02010600030101010101" pitchFamily="2" charset="-122"/>
                </a:rPr>
                <a:t>解释</a:t>
              </a:r>
              <a:r>
                <a:rPr lang="zh-CN" altLang="en-US" sz="1600" b="1" dirty="0">
                  <a:solidFill>
                    <a:srgbClr val="000000"/>
                  </a:solidFill>
                  <a:latin typeface="Times New Roman" panose="02020603050405020304" pitchFamily="18" charset="0"/>
                  <a:ea typeface="宋体" panose="02010600030101010101" pitchFamily="2" charset="-122"/>
                </a:rPr>
                <a:t>作业控制语句</a:t>
              </a:r>
            </a:p>
          </p:txBody>
        </p:sp>
      </p:grpSp>
      <p:grpSp>
        <p:nvGrpSpPr>
          <p:cNvPr id="95256" name="Group 24"/>
          <p:cNvGrpSpPr/>
          <p:nvPr/>
        </p:nvGrpSpPr>
        <p:grpSpPr>
          <a:xfrm>
            <a:off x="5481638" y="4651375"/>
            <a:ext cx="3302000" cy="336550"/>
            <a:chOff x="3453" y="2930"/>
            <a:chExt cx="2080" cy="212"/>
          </a:xfrm>
        </p:grpSpPr>
        <p:sp>
          <p:nvSpPr>
            <p:cNvPr id="24597" name="Line 12"/>
            <p:cNvSpPr/>
            <p:nvPr/>
          </p:nvSpPr>
          <p:spPr>
            <a:xfrm flipH="1">
              <a:off x="3453" y="3071"/>
              <a:ext cx="366" cy="0"/>
            </a:xfrm>
            <a:prstGeom prst="line">
              <a:avLst/>
            </a:prstGeom>
            <a:ln w="9525" cap="flat" cmpd="sng">
              <a:solidFill>
                <a:srgbClr val="FF0000"/>
              </a:solidFill>
              <a:prstDash val="solid"/>
              <a:round/>
              <a:headEnd type="none" w="med" len="med"/>
              <a:tailEnd type="triangle" w="med" len="med"/>
            </a:ln>
          </p:spPr>
        </p:sp>
        <p:sp>
          <p:nvSpPr>
            <p:cNvPr id="24598" name="Text Box 18"/>
            <p:cNvSpPr txBox="1"/>
            <p:nvPr/>
          </p:nvSpPr>
          <p:spPr>
            <a:xfrm>
              <a:off x="3869" y="2930"/>
              <a:ext cx="1664" cy="212"/>
            </a:xfrm>
            <a:prstGeom prst="rect">
              <a:avLst/>
            </a:prstGeom>
            <a:noFill/>
            <a:ln w="9525">
              <a:noFill/>
            </a:ln>
          </p:spPr>
          <p:txBody>
            <a:bodyPr wrap="none" anchor="t" anchorCtr="0">
              <a:spAutoFit/>
            </a:bodyPr>
            <a:lstStyle/>
            <a:p>
              <a:pPr eaLnBrk="0" hangingPunct="0"/>
              <a:r>
                <a:rPr lang="zh-CN" altLang="en-US" sz="1600" b="1" dirty="0">
                  <a:solidFill>
                    <a:srgbClr val="000000"/>
                  </a:solidFill>
                  <a:latin typeface="Times New Roman" panose="02020603050405020304" pitchFamily="18" charset="0"/>
                  <a:ea typeface="宋体" panose="02010600030101010101" pitchFamily="2" charset="-122"/>
                </a:rPr>
                <a:t>用微指令程序</a:t>
              </a:r>
              <a:r>
                <a:rPr lang="zh-CN" altLang="en-US" sz="1600" b="1" dirty="0">
                  <a:solidFill>
                    <a:srgbClr val="C91103"/>
                  </a:solidFill>
                  <a:latin typeface="Times New Roman" panose="02020603050405020304" pitchFamily="18" charset="0"/>
                  <a:ea typeface="宋体" panose="02010600030101010101" pitchFamily="2" charset="-122"/>
                </a:rPr>
                <a:t>解释</a:t>
              </a:r>
              <a:r>
                <a:rPr lang="zh-CN" altLang="en-US" sz="1600" b="1" dirty="0">
                  <a:solidFill>
                    <a:srgbClr val="000000"/>
                  </a:solidFill>
                  <a:latin typeface="Times New Roman" panose="02020603050405020304" pitchFamily="18" charset="0"/>
                  <a:ea typeface="宋体" panose="02010600030101010101" pitchFamily="2" charset="-122"/>
                </a:rPr>
                <a:t>机器指令</a:t>
              </a:r>
            </a:p>
          </p:txBody>
        </p:sp>
      </p:grpSp>
      <p:grpSp>
        <p:nvGrpSpPr>
          <p:cNvPr id="95257" name="Group 25"/>
          <p:cNvGrpSpPr/>
          <p:nvPr/>
        </p:nvGrpSpPr>
        <p:grpSpPr>
          <a:xfrm>
            <a:off x="5491163" y="5529263"/>
            <a:ext cx="2846387" cy="336550"/>
            <a:chOff x="3459" y="3483"/>
            <a:chExt cx="1793" cy="212"/>
          </a:xfrm>
        </p:grpSpPr>
        <p:sp>
          <p:nvSpPr>
            <p:cNvPr id="24600" name="Line 13"/>
            <p:cNvSpPr/>
            <p:nvPr/>
          </p:nvSpPr>
          <p:spPr>
            <a:xfrm flipH="1">
              <a:off x="3459" y="3581"/>
              <a:ext cx="366" cy="0"/>
            </a:xfrm>
            <a:prstGeom prst="line">
              <a:avLst/>
            </a:prstGeom>
            <a:ln w="9525" cap="flat" cmpd="sng">
              <a:solidFill>
                <a:srgbClr val="FF0000"/>
              </a:solidFill>
              <a:prstDash val="solid"/>
              <a:round/>
              <a:headEnd type="none" w="med" len="med"/>
              <a:tailEnd type="triangle" w="med" len="med"/>
            </a:ln>
          </p:spPr>
        </p:sp>
        <p:sp>
          <p:nvSpPr>
            <p:cNvPr id="24601" name="Text Box 19"/>
            <p:cNvSpPr txBox="1"/>
            <p:nvPr/>
          </p:nvSpPr>
          <p:spPr>
            <a:xfrm>
              <a:off x="3846" y="3483"/>
              <a:ext cx="1406" cy="212"/>
            </a:xfrm>
            <a:prstGeom prst="rect">
              <a:avLst/>
            </a:prstGeom>
            <a:noFill/>
            <a:ln w="9525">
              <a:noFill/>
            </a:ln>
          </p:spPr>
          <p:txBody>
            <a:bodyPr wrap="none" anchor="t" anchorCtr="0">
              <a:spAutoFit/>
            </a:bodyPr>
            <a:lstStyle/>
            <a:p>
              <a:pPr eaLnBrk="0" hangingPunct="0"/>
              <a:r>
                <a:rPr lang="zh-CN" altLang="en-US" sz="1600" b="1" dirty="0">
                  <a:solidFill>
                    <a:srgbClr val="000000"/>
                  </a:solidFill>
                  <a:latin typeface="Times New Roman" panose="02020603050405020304" pitchFamily="18" charset="0"/>
                  <a:ea typeface="宋体" panose="02010600030101010101" pitchFamily="2" charset="-122"/>
                </a:rPr>
                <a:t>微指令由硬件直接执行</a:t>
              </a:r>
            </a:p>
          </p:txBody>
        </p:sp>
      </p:grpSp>
      <p:sp>
        <p:nvSpPr>
          <p:cNvPr id="95259" name="Rectangle 27"/>
          <p:cNvSpPr>
            <a:spLocks noChangeArrowheads="1"/>
          </p:cNvSpPr>
          <p:nvPr/>
        </p:nvSpPr>
        <p:spPr bwMode="auto">
          <a:xfrm>
            <a:off x="968375" y="4030663"/>
            <a:ext cx="6762750" cy="1074738"/>
          </a:xfrm>
          <a:prstGeom prst="rect">
            <a:avLst/>
          </a:prstGeom>
          <a:gradFill rotWithShape="1">
            <a:gsLst>
              <a:gs pos="0">
                <a:schemeClr val="accent1"/>
              </a:gs>
              <a:gs pos="100000">
                <a:schemeClr val="accent1">
                  <a:gamma/>
                  <a:shade val="46275"/>
                  <a:invGamma/>
                </a:schemeClr>
              </a:gs>
            </a:gsLst>
            <a:lin ang="5400000" scaled="1"/>
          </a:gradFill>
          <a:ln>
            <a:noFill/>
          </a:ln>
          <a:effectLst/>
        </p:spPr>
        <p:txBody>
          <a:bodyPr wrap="none">
            <a:sp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8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存储在控制存储器中完成指令功能的程序 </a:t>
            </a:r>
          </a:p>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28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可以被机器直接执行</a:t>
            </a:r>
          </a:p>
        </p:txBody>
      </p:sp>
      <p:graphicFrame>
        <p:nvGraphicFramePr>
          <p:cNvPr id="95269" name="Object 37"/>
          <p:cNvGraphicFramePr>
            <a:graphicFrameLocks noGrp="1" noChangeAspect="1"/>
          </p:cNvGraphicFramePr>
          <p:nvPr>
            <p:ph sz="quarter" idx="4" hasCustomPrompt="1"/>
          </p:nvPr>
        </p:nvGraphicFramePr>
        <p:xfrm>
          <a:off x="1047750" y="1165225"/>
          <a:ext cx="3697288" cy="896938"/>
        </p:xfrm>
        <a:graphic>
          <a:graphicData uri="http://schemas.openxmlformats.org/presentationml/2006/ole">
            <mc:AlternateContent xmlns:mc="http://schemas.openxmlformats.org/markup-compatibility/2006">
              <mc:Choice xmlns:v="urn:schemas-microsoft-com:vml" Requires="v">
                <p:oleObj spid="_x0000_s3111" r:id="rId10" imgW="2084705" imgH="523240" progId="Word.Picture.8">
                  <p:embed/>
                </p:oleObj>
              </mc:Choice>
              <mc:Fallback>
                <p:oleObj r:id="rId10" imgW="2084705" imgH="523240" progId="Word.Picture.8">
                  <p:embed/>
                  <p:pic>
                    <p:nvPicPr>
                      <p:cNvPr id="0" name="图片 3076"/>
                      <p:cNvPicPr/>
                      <p:nvPr/>
                    </p:nvPicPr>
                    <p:blipFill>
                      <a:blip r:embed="rId11"/>
                      <a:stretch>
                        <a:fillRect/>
                      </a:stretch>
                    </p:blipFill>
                    <p:spPr>
                      <a:xfrm>
                        <a:off x="1047750" y="1165225"/>
                        <a:ext cx="3697288" cy="896938"/>
                      </a:xfrm>
                      <a:prstGeom prst="rect">
                        <a:avLst/>
                      </a:prstGeom>
                      <a:noFill/>
                      <a:ln w="38100">
                        <a:miter/>
                      </a:ln>
                    </p:spPr>
                  </p:pic>
                </p:oleObj>
              </mc:Fallback>
            </mc:AlternateContent>
          </a:graphicData>
        </a:graphic>
      </p:graphicFrame>
      <p:graphicFrame>
        <p:nvGraphicFramePr>
          <p:cNvPr id="95271" name="Object 39"/>
          <p:cNvGraphicFramePr>
            <a:graphicFrameLocks noChangeAspect="1"/>
          </p:cNvGraphicFramePr>
          <p:nvPr/>
        </p:nvGraphicFramePr>
        <p:xfrm>
          <a:off x="963613" y="5057775"/>
          <a:ext cx="3917950" cy="847725"/>
        </p:xfrm>
        <a:graphic>
          <a:graphicData uri="http://schemas.openxmlformats.org/presentationml/2006/ole">
            <mc:AlternateContent xmlns:mc="http://schemas.openxmlformats.org/markup-compatibility/2006">
              <mc:Choice xmlns:v="urn:schemas-microsoft-com:vml" Requires="v">
                <p:oleObj spid="_x0000_s3112" r:id="rId12" imgW="2084705" imgH="514350" progId="Word.Picture.8">
                  <p:embed/>
                </p:oleObj>
              </mc:Choice>
              <mc:Fallback>
                <p:oleObj r:id="rId12" imgW="2084705" imgH="514350" progId="Word.Picture.8">
                  <p:embed/>
                  <p:pic>
                    <p:nvPicPr>
                      <p:cNvPr id="0" name="图片 3077"/>
                      <p:cNvPicPr/>
                      <p:nvPr/>
                    </p:nvPicPr>
                    <p:blipFill>
                      <a:blip r:embed="rId13"/>
                      <a:stretch>
                        <a:fillRect/>
                      </a:stretch>
                    </p:blipFill>
                    <p:spPr>
                      <a:xfrm>
                        <a:off x="963613" y="5057775"/>
                        <a:ext cx="3917950" cy="847725"/>
                      </a:xfrm>
                      <a:prstGeom prst="rect">
                        <a:avLst/>
                      </a:prstGeom>
                      <a:noFill/>
                      <a:ln w="38100">
                        <a:noFill/>
                        <a:miter/>
                      </a:ln>
                    </p:spPr>
                  </p:pic>
                </p:oleObj>
              </mc:Fallback>
            </mc:AlternateContent>
          </a:graphicData>
        </a:graphic>
      </p:graphicFrame>
      <p:graphicFrame>
        <p:nvGraphicFramePr>
          <p:cNvPr id="95272" name="Object 40"/>
          <p:cNvGraphicFramePr>
            <a:graphicFrameLocks noChangeAspect="1"/>
          </p:cNvGraphicFramePr>
          <p:nvPr/>
        </p:nvGraphicFramePr>
        <p:xfrm>
          <a:off x="965200" y="2863850"/>
          <a:ext cx="3814763" cy="1716088"/>
        </p:xfrm>
        <a:graphic>
          <a:graphicData uri="http://schemas.openxmlformats.org/presentationml/2006/ole">
            <mc:AlternateContent xmlns:mc="http://schemas.openxmlformats.org/markup-compatibility/2006">
              <mc:Choice xmlns:v="urn:schemas-microsoft-com:vml" Requires="v">
                <p:oleObj spid="_x0000_s3113" r:id="rId14" imgW="2087880" imgH="1019810" progId="Word.Picture.8">
                  <p:embed/>
                </p:oleObj>
              </mc:Choice>
              <mc:Fallback>
                <p:oleObj r:id="rId14" imgW="2087880" imgH="1019810" progId="Word.Picture.8">
                  <p:embed/>
                  <p:pic>
                    <p:nvPicPr>
                      <p:cNvPr id="0" name="图片 3078"/>
                      <p:cNvPicPr/>
                      <p:nvPr/>
                    </p:nvPicPr>
                    <p:blipFill>
                      <a:blip r:embed="rId15"/>
                      <a:stretch>
                        <a:fillRect/>
                      </a:stretch>
                    </p:blipFill>
                    <p:spPr>
                      <a:xfrm>
                        <a:off x="965200" y="2863850"/>
                        <a:ext cx="3814763" cy="1716088"/>
                      </a:xfrm>
                      <a:prstGeom prst="rect">
                        <a:avLst/>
                      </a:prstGeom>
                      <a:noFill/>
                      <a:ln w="38100">
                        <a:noFill/>
                        <a:miter/>
                      </a:ln>
                    </p:spPr>
                  </p:pic>
                </p:oleObj>
              </mc:Fallback>
            </mc:AlternateContent>
          </a:graphicData>
        </a:graphic>
      </p:graphicFrame>
      <p:pic>
        <p:nvPicPr>
          <p:cNvPr id="95274" name="Picture 42" descr="01300000171098122544469243813_s"/>
          <p:cNvPicPr>
            <a:picLocks noChangeAspect="1"/>
          </p:cNvPicPr>
          <p:nvPr/>
        </p:nvPicPr>
        <p:blipFill>
          <a:blip r:embed="rId16"/>
          <a:stretch>
            <a:fillRect/>
          </a:stretch>
        </p:blipFill>
        <p:spPr>
          <a:xfrm>
            <a:off x="6356350" y="890588"/>
            <a:ext cx="2143125" cy="2857500"/>
          </a:xfrm>
          <a:prstGeom prst="rect">
            <a:avLst/>
          </a:prstGeom>
          <a:noFill/>
          <a:ln w="9525">
            <a:noFill/>
          </a:ln>
        </p:spPr>
      </p:pic>
      <p:pic>
        <p:nvPicPr>
          <p:cNvPr id="95275" name="Picture 43" descr="2008062503165057"/>
          <p:cNvPicPr>
            <a:picLocks noChangeAspect="1"/>
          </p:cNvPicPr>
          <p:nvPr/>
        </p:nvPicPr>
        <p:blipFill>
          <a:blip r:embed="rId17"/>
          <a:stretch>
            <a:fillRect/>
          </a:stretch>
        </p:blipFill>
        <p:spPr>
          <a:xfrm>
            <a:off x="6962775" y="3879850"/>
            <a:ext cx="2281238" cy="2274888"/>
          </a:xfrm>
          <a:prstGeom prst="rect">
            <a:avLst/>
          </a:prstGeom>
          <a:noFill/>
          <a:ln w="9525">
            <a:noFill/>
          </a:ln>
        </p:spPr>
      </p:pic>
      <p:sp>
        <p:nvSpPr>
          <p:cNvPr id="95276" name="AutoShape 44"/>
          <p:cNvSpPr/>
          <p:nvPr/>
        </p:nvSpPr>
        <p:spPr>
          <a:xfrm>
            <a:off x="4797425" y="3081338"/>
            <a:ext cx="2365375" cy="1322387"/>
          </a:xfrm>
          <a:prstGeom prst="wedgeRoundRectCallout">
            <a:avLst>
              <a:gd name="adj1" fmla="val 75569"/>
              <a:gd name="adj2" fmla="val 37514"/>
              <a:gd name="adj3" fmla="val 16667"/>
            </a:avLst>
          </a:prstGeom>
          <a:solidFill>
            <a:srgbClr val="FFFF00"/>
          </a:solidFill>
          <a:ln w="9525" cap="flat" cmpd="sng">
            <a:solidFill>
              <a:schemeClr val="tx1"/>
            </a:solidFill>
            <a:prstDash val="solid"/>
            <a:miter/>
            <a:headEnd type="none" w="med" len="med"/>
            <a:tailEnd type="none" w="med" len="med"/>
          </a:ln>
        </p:spPr>
        <p:txBody>
          <a:bodyPr anchor="ctr" anchorCtr="0"/>
          <a:lstStyle/>
          <a:p>
            <a:pPr>
              <a:spcBef>
                <a:spcPct val="30000"/>
              </a:spcBef>
            </a:pPr>
            <a:r>
              <a:rPr lang="zh-CN" altLang="en-US" sz="1800" b="1" dirty="0">
                <a:solidFill>
                  <a:srgbClr val="FF0000"/>
                </a:solidFill>
                <a:latin typeface="楷体_GB2312" pitchFamily="49" charset="-122"/>
                <a:ea typeface="楷体_GB2312" pitchFamily="49" charset="-122"/>
              </a:rPr>
              <a:t>操作系统虚拟机</a:t>
            </a:r>
          </a:p>
          <a:p>
            <a:pPr>
              <a:spcBef>
                <a:spcPct val="30000"/>
              </a:spcBef>
            </a:pPr>
            <a:r>
              <a:rPr lang="zh-CN" altLang="en-US" sz="1400" b="1" dirty="0">
                <a:solidFill>
                  <a:srgbClr val="FF0000"/>
                </a:solidFill>
                <a:latin typeface="楷体_GB2312" pitchFamily="49" charset="-122"/>
                <a:ea typeface="楷体_GB2312" pitchFamily="49" charset="-122"/>
              </a:rPr>
              <a:t>（</a:t>
            </a:r>
            <a:r>
              <a:rPr lang="en-US" altLang="zh-CN" sz="1400" b="1" dirty="0">
                <a:solidFill>
                  <a:srgbClr val="FF0000"/>
                </a:solidFill>
                <a:latin typeface="楷体_GB2312" pitchFamily="49" charset="-122"/>
                <a:ea typeface="楷体_GB2312" pitchFamily="49" charset="-122"/>
              </a:rPr>
              <a:t>1</a:t>
            </a:r>
            <a:r>
              <a:rPr lang="zh-CN" altLang="en-US" sz="1400" b="1" dirty="0">
                <a:solidFill>
                  <a:srgbClr val="FF0000"/>
                </a:solidFill>
                <a:latin typeface="楷体_GB2312" pitchFamily="49" charset="-122"/>
                <a:ea typeface="楷体_GB2312" pitchFamily="49" charset="-122"/>
              </a:rPr>
              <a:t>）</a:t>
            </a:r>
            <a:r>
              <a:rPr lang="zh-CN" altLang="en-US" sz="1800" b="1" dirty="0">
                <a:solidFill>
                  <a:srgbClr val="FF0000"/>
                </a:solidFill>
                <a:latin typeface="楷体_GB2312" pitchFamily="49" charset="-122"/>
                <a:ea typeface="楷体_GB2312" pitchFamily="49" charset="-122"/>
              </a:rPr>
              <a:t>是否需要</a:t>
            </a:r>
            <a:endParaRPr lang="en-US" altLang="zh-CN" sz="1800" b="1" dirty="0">
              <a:solidFill>
                <a:srgbClr val="FF0000"/>
              </a:solidFill>
              <a:latin typeface="楷体_GB2312" pitchFamily="49" charset="-122"/>
              <a:ea typeface="楷体_GB2312" pitchFamily="49" charset="-122"/>
            </a:endParaRPr>
          </a:p>
          <a:p>
            <a:pPr>
              <a:spcBef>
                <a:spcPct val="30000"/>
              </a:spcBef>
            </a:pPr>
            <a:r>
              <a:rPr lang="zh-CN" altLang="en-US" sz="1400" b="1" dirty="0">
                <a:solidFill>
                  <a:srgbClr val="FF0000"/>
                </a:solidFill>
                <a:latin typeface="楷体_GB2312" pitchFamily="49" charset="-122"/>
                <a:ea typeface="楷体_GB2312" pitchFamily="49" charset="-122"/>
              </a:rPr>
              <a:t>（</a:t>
            </a:r>
            <a:r>
              <a:rPr lang="en-US" altLang="zh-CN" sz="1400" b="1" dirty="0">
                <a:solidFill>
                  <a:srgbClr val="FF0000"/>
                </a:solidFill>
                <a:latin typeface="楷体_GB2312" pitchFamily="49" charset="-122"/>
                <a:ea typeface="楷体_GB2312" pitchFamily="49" charset="-122"/>
              </a:rPr>
              <a:t>2</a:t>
            </a:r>
            <a:r>
              <a:rPr lang="zh-CN" altLang="en-US" sz="1400" b="1" dirty="0">
                <a:solidFill>
                  <a:srgbClr val="FF0000"/>
                </a:solidFill>
                <a:latin typeface="楷体_GB2312" pitchFamily="49" charset="-122"/>
                <a:ea typeface="楷体_GB2312" pitchFamily="49" charset="-122"/>
              </a:rPr>
              <a:t>）</a:t>
            </a:r>
            <a:r>
              <a:rPr lang="zh-CN" altLang="en-US" sz="1800" b="1" dirty="0">
                <a:solidFill>
                  <a:srgbClr val="FF0000"/>
                </a:solidFill>
                <a:latin typeface="楷体_GB2312" pitchFamily="49" charset="-122"/>
                <a:ea typeface="楷体_GB2312" pitchFamily="49" charset="-122"/>
              </a:rPr>
              <a:t>如果需要，应放在哪个层次上</a:t>
            </a:r>
          </a:p>
        </p:txBody>
      </p:sp>
      <p:sp>
        <p:nvSpPr>
          <p:cNvPr id="95277" name="Line 45"/>
          <p:cNvSpPr/>
          <p:nvPr/>
        </p:nvSpPr>
        <p:spPr>
          <a:xfrm>
            <a:off x="44450" y="4376738"/>
            <a:ext cx="1295400" cy="0"/>
          </a:xfrm>
          <a:prstGeom prst="line">
            <a:avLst/>
          </a:prstGeom>
          <a:ln w="38100" cap="flat" cmpd="sng">
            <a:solidFill>
              <a:schemeClr val="tx1"/>
            </a:solidFill>
            <a:prstDash val="dash"/>
            <a:round/>
            <a:headEnd type="none" w="med" len="med"/>
            <a:tailEnd type="none" w="med" len="med"/>
          </a:ln>
        </p:spPr>
      </p:sp>
      <p:sp>
        <p:nvSpPr>
          <p:cNvPr id="95278" name="Text Box 46"/>
          <p:cNvSpPr txBox="1"/>
          <p:nvPr/>
        </p:nvSpPr>
        <p:spPr>
          <a:xfrm>
            <a:off x="0" y="3497263"/>
            <a:ext cx="1368425" cy="457200"/>
          </a:xfrm>
          <a:prstGeom prst="rect">
            <a:avLst/>
          </a:prstGeom>
          <a:noFill/>
          <a:ln w="9525">
            <a:noFill/>
          </a:ln>
        </p:spPr>
        <p:txBody>
          <a:bodyPr anchor="t" anchorCtr="0">
            <a:spAutoFit/>
          </a:bodyPr>
          <a:lstStyle/>
          <a:p>
            <a:pPr>
              <a:spcBef>
                <a:spcPct val="50000"/>
              </a:spcBef>
            </a:pPr>
            <a:r>
              <a:rPr lang="zh-CN" altLang="en-US" b="1" dirty="0">
                <a:solidFill>
                  <a:srgbClr val="FF0000"/>
                </a:solidFill>
                <a:latin typeface="Tahoma" panose="020B0604030504040204" pitchFamily="34" charset="0"/>
                <a:ea typeface="宋体" panose="02010600030101010101" pitchFamily="2" charset="-122"/>
              </a:rPr>
              <a:t>软件</a:t>
            </a:r>
          </a:p>
        </p:txBody>
      </p:sp>
      <p:sp>
        <p:nvSpPr>
          <p:cNvPr id="95279" name="Text Box 47"/>
          <p:cNvSpPr txBox="1"/>
          <p:nvPr/>
        </p:nvSpPr>
        <p:spPr>
          <a:xfrm>
            <a:off x="0" y="4938713"/>
            <a:ext cx="2016125" cy="457200"/>
          </a:xfrm>
          <a:prstGeom prst="rect">
            <a:avLst/>
          </a:prstGeom>
          <a:noFill/>
          <a:ln w="9525">
            <a:noFill/>
          </a:ln>
        </p:spPr>
        <p:txBody>
          <a:bodyPr anchor="t" anchorCtr="0">
            <a:spAutoFit/>
          </a:bodyPr>
          <a:lstStyle/>
          <a:p>
            <a:pPr>
              <a:spcBef>
                <a:spcPct val="50000"/>
              </a:spcBef>
            </a:pPr>
            <a:r>
              <a:rPr lang="zh-CN" altLang="en-US" b="1" dirty="0">
                <a:solidFill>
                  <a:srgbClr val="FF0000"/>
                </a:solidFill>
                <a:latin typeface="Tahoma" panose="020B0604030504040204" pitchFamily="34" charset="0"/>
                <a:ea typeface="宋体" panose="02010600030101010101" pitchFamily="2" charset="-122"/>
              </a:rPr>
              <a:t>硬件或固件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261"/>
                                        </p:tgtEl>
                                        <p:attrNameLst>
                                          <p:attrName>style.visibility</p:attrName>
                                        </p:attrNameLst>
                                      </p:cBhvr>
                                      <p:to>
                                        <p:strVal val="visible"/>
                                      </p:to>
                                    </p:set>
                                    <p:anim calcmode="lin" valueType="num">
                                      <p:cBhvr additive="base">
                                        <p:cTn id="7" dur="500" fill="hold"/>
                                        <p:tgtEl>
                                          <p:spTgt spid="95261"/>
                                        </p:tgtEl>
                                        <p:attrNameLst>
                                          <p:attrName>ppt_x</p:attrName>
                                        </p:attrNameLst>
                                      </p:cBhvr>
                                      <p:tavLst>
                                        <p:tav tm="0">
                                          <p:val>
                                            <p:strVal val="#ppt_x"/>
                                          </p:val>
                                        </p:tav>
                                        <p:tav tm="100000">
                                          <p:val>
                                            <p:strVal val="#ppt_x"/>
                                          </p:val>
                                        </p:tav>
                                      </p:tavLst>
                                    </p:anim>
                                    <p:anim calcmode="lin" valueType="num">
                                      <p:cBhvr additive="base">
                                        <p:cTn id="8" dur="500" fill="hold"/>
                                        <p:tgtEl>
                                          <p:spTgt spid="952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95265"/>
                                        </p:tgtEl>
                                        <p:attrNameLst>
                                          <p:attrName>style.visibility</p:attrName>
                                        </p:attrNameLst>
                                      </p:cBhvr>
                                      <p:to>
                                        <p:strVal val="visible"/>
                                      </p:to>
                                    </p:set>
                                    <p:anim calcmode="lin" valueType="num">
                                      <p:cBhvr additive="base">
                                        <p:cTn id="13" dur="1000" fill="hold"/>
                                        <p:tgtEl>
                                          <p:spTgt spid="95265"/>
                                        </p:tgtEl>
                                        <p:attrNameLst>
                                          <p:attrName>ppt_x</p:attrName>
                                        </p:attrNameLst>
                                      </p:cBhvr>
                                      <p:tavLst>
                                        <p:tav tm="0">
                                          <p:val>
                                            <p:strVal val="#ppt_x"/>
                                          </p:val>
                                        </p:tav>
                                        <p:tav tm="100000">
                                          <p:val>
                                            <p:strVal val="#ppt_x"/>
                                          </p:val>
                                        </p:tav>
                                      </p:tavLst>
                                    </p:anim>
                                    <p:anim calcmode="lin" valueType="num">
                                      <p:cBhvr additive="base">
                                        <p:cTn id="14" dur="1000" fill="hold"/>
                                        <p:tgtEl>
                                          <p:spTgt spid="9526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95267"/>
                                        </p:tgtEl>
                                        <p:attrNameLst>
                                          <p:attrName>style.visibility</p:attrName>
                                        </p:attrNameLst>
                                      </p:cBhvr>
                                      <p:to>
                                        <p:strVal val="visible"/>
                                      </p:to>
                                    </p:set>
                                    <p:anim calcmode="lin" valueType="num">
                                      <p:cBhvr additive="base">
                                        <p:cTn id="19" dur="1000" fill="hold"/>
                                        <p:tgtEl>
                                          <p:spTgt spid="95267"/>
                                        </p:tgtEl>
                                        <p:attrNameLst>
                                          <p:attrName>ppt_x</p:attrName>
                                        </p:attrNameLst>
                                      </p:cBhvr>
                                      <p:tavLst>
                                        <p:tav tm="0">
                                          <p:val>
                                            <p:strVal val="#ppt_x"/>
                                          </p:val>
                                        </p:tav>
                                        <p:tav tm="100000">
                                          <p:val>
                                            <p:strVal val="#ppt_x"/>
                                          </p:val>
                                        </p:tav>
                                      </p:tavLst>
                                    </p:anim>
                                    <p:anim calcmode="lin" valueType="num">
                                      <p:cBhvr additive="base">
                                        <p:cTn id="20" dur="1000" fill="hold"/>
                                        <p:tgtEl>
                                          <p:spTgt spid="9526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95269"/>
                                        </p:tgtEl>
                                        <p:attrNameLst>
                                          <p:attrName>style.visibility</p:attrName>
                                        </p:attrNameLst>
                                      </p:cBhvr>
                                      <p:to>
                                        <p:strVal val="visible"/>
                                      </p:to>
                                    </p:set>
                                    <p:anim calcmode="lin" valueType="num">
                                      <p:cBhvr additive="base">
                                        <p:cTn id="25" dur="1000" fill="hold"/>
                                        <p:tgtEl>
                                          <p:spTgt spid="95269"/>
                                        </p:tgtEl>
                                        <p:attrNameLst>
                                          <p:attrName>ppt_x</p:attrName>
                                        </p:attrNameLst>
                                      </p:cBhvr>
                                      <p:tavLst>
                                        <p:tav tm="0">
                                          <p:val>
                                            <p:strVal val="#ppt_x"/>
                                          </p:val>
                                        </p:tav>
                                        <p:tav tm="100000">
                                          <p:val>
                                            <p:strVal val="#ppt_x"/>
                                          </p:val>
                                        </p:tav>
                                      </p:tavLst>
                                    </p:anim>
                                    <p:anim calcmode="lin" valueType="num">
                                      <p:cBhvr additive="base">
                                        <p:cTn id="26" dur="1000" fill="hold"/>
                                        <p:tgtEl>
                                          <p:spTgt spid="9526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5274"/>
                                        </p:tgtEl>
                                        <p:attrNameLst>
                                          <p:attrName>style.visibility</p:attrName>
                                        </p:attrNameLst>
                                      </p:cBhvr>
                                      <p:to>
                                        <p:strVal val="visible"/>
                                      </p:to>
                                    </p:set>
                                    <p:animEffect transition="in" filter="fade">
                                      <p:cBhvr>
                                        <p:cTn id="31" dur="2000"/>
                                        <p:tgtEl>
                                          <p:spTgt spid="9527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95271"/>
                                        </p:tgtEl>
                                        <p:attrNameLst>
                                          <p:attrName>style.visibility</p:attrName>
                                        </p:attrNameLst>
                                      </p:cBhvr>
                                      <p:to>
                                        <p:strVal val="visible"/>
                                      </p:to>
                                    </p:set>
                                    <p:anim calcmode="lin" valueType="num">
                                      <p:cBhvr additive="base">
                                        <p:cTn id="36" dur="1000" fill="hold"/>
                                        <p:tgtEl>
                                          <p:spTgt spid="95271"/>
                                        </p:tgtEl>
                                        <p:attrNameLst>
                                          <p:attrName>ppt_x</p:attrName>
                                        </p:attrNameLst>
                                      </p:cBhvr>
                                      <p:tavLst>
                                        <p:tav tm="0">
                                          <p:val>
                                            <p:strVal val="#ppt_x"/>
                                          </p:val>
                                        </p:tav>
                                        <p:tav tm="100000">
                                          <p:val>
                                            <p:strVal val="#ppt_x"/>
                                          </p:val>
                                        </p:tav>
                                      </p:tavLst>
                                    </p:anim>
                                    <p:anim calcmode="lin" valueType="num">
                                      <p:cBhvr additive="base">
                                        <p:cTn id="37" dur="1000" fill="hold"/>
                                        <p:tgtEl>
                                          <p:spTgt spid="95271"/>
                                        </p:tgtEl>
                                        <p:attrNameLst>
                                          <p:attrName>ppt_y</p:attrName>
                                        </p:attrNameLst>
                                      </p:cBhvr>
                                      <p:tavLst>
                                        <p:tav tm="0">
                                          <p:val>
                                            <p:strVal val="1+#ppt_h/2"/>
                                          </p:val>
                                        </p:tav>
                                        <p:tav tm="100000">
                                          <p:val>
                                            <p:strVal val="#ppt_y"/>
                                          </p:val>
                                        </p:tav>
                                      </p:tavLst>
                                    </p:anim>
                                  </p:childTnLst>
                                </p:cTn>
                              </p:par>
                              <p:par>
                                <p:cTn id="38" presetID="10" presetClass="exit" presetSubtype="0" fill="hold" nodeType="withEffect">
                                  <p:stCondLst>
                                    <p:cond delay="0"/>
                                  </p:stCondLst>
                                  <p:childTnLst>
                                    <p:animEffect transition="out" filter="fade">
                                      <p:cBhvr>
                                        <p:cTn id="39" dur="500"/>
                                        <p:tgtEl>
                                          <p:spTgt spid="95274"/>
                                        </p:tgtEl>
                                      </p:cBhvr>
                                    </p:animEffect>
                                    <p:set>
                                      <p:cBhvr>
                                        <p:cTn id="40" dur="1" fill="hold">
                                          <p:stCondLst>
                                            <p:cond delay="499"/>
                                          </p:stCondLst>
                                        </p:cTn>
                                        <p:tgtEl>
                                          <p:spTgt spid="9527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5259"/>
                                        </p:tgtEl>
                                        <p:attrNameLst>
                                          <p:attrName>style.visibility</p:attrName>
                                        </p:attrNameLst>
                                      </p:cBhvr>
                                      <p:to>
                                        <p:strVal val="visible"/>
                                      </p:to>
                                    </p:set>
                                    <p:animEffect transition="in" filter="fade">
                                      <p:cBhvr>
                                        <p:cTn id="45" dur="1000"/>
                                        <p:tgtEl>
                                          <p:spTgt spid="95259"/>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xit" presetSubtype="4" fill="hold" grpId="1" nodeType="clickEffect">
                                  <p:stCondLst>
                                    <p:cond delay="0"/>
                                  </p:stCondLst>
                                  <p:childTnLst>
                                    <p:anim calcmode="lin" valueType="num">
                                      <p:cBhvr additive="base">
                                        <p:cTn id="49" dur="500"/>
                                        <p:tgtEl>
                                          <p:spTgt spid="95259"/>
                                        </p:tgtEl>
                                        <p:attrNameLst>
                                          <p:attrName>ppt_x</p:attrName>
                                        </p:attrNameLst>
                                      </p:cBhvr>
                                      <p:tavLst>
                                        <p:tav tm="0">
                                          <p:val>
                                            <p:strVal val="ppt_x"/>
                                          </p:val>
                                        </p:tav>
                                        <p:tav tm="100000">
                                          <p:val>
                                            <p:strVal val="ppt_x"/>
                                          </p:val>
                                        </p:tav>
                                      </p:tavLst>
                                    </p:anim>
                                    <p:anim calcmode="lin" valueType="num">
                                      <p:cBhvr additive="base">
                                        <p:cTn id="50" dur="500"/>
                                        <p:tgtEl>
                                          <p:spTgt spid="95259"/>
                                        </p:tgtEl>
                                        <p:attrNameLst>
                                          <p:attrName>ppt_y</p:attrName>
                                        </p:attrNameLst>
                                      </p:cBhvr>
                                      <p:tavLst>
                                        <p:tav tm="0">
                                          <p:val>
                                            <p:strVal val="ppt_y"/>
                                          </p:val>
                                        </p:tav>
                                        <p:tav tm="100000">
                                          <p:val>
                                            <p:strVal val="1+ppt_h/2"/>
                                          </p:val>
                                        </p:tav>
                                      </p:tavLst>
                                    </p:anim>
                                    <p:set>
                                      <p:cBhvr>
                                        <p:cTn id="51" dur="1" fill="hold">
                                          <p:stCondLst>
                                            <p:cond delay="499"/>
                                          </p:stCondLst>
                                        </p:cTn>
                                        <p:tgtEl>
                                          <p:spTgt spid="9525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5275"/>
                                        </p:tgtEl>
                                        <p:attrNameLst>
                                          <p:attrName>style.visibility</p:attrName>
                                        </p:attrNameLst>
                                      </p:cBhvr>
                                      <p:to>
                                        <p:strVal val="visible"/>
                                      </p:to>
                                    </p:set>
                                    <p:animEffect transition="in" filter="fade">
                                      <p:cBhvr>
                                        <p:cTn id="56" dur="1000"/>
                                        <p:tgtEl>
                                          <p:spTgt spid="95275"/>
                                        </p:tgtEl>
                                      </p:cBhvr>
                                    </p:animEffect>
                                  </p:childTnLst>
                                </p:cTn>
                              </p:par>
                            </p:childTnLst>
                          </p:cTn>
                        </p:par>
                        <p:par>
                          <p:cTn id="57" fill="hold">
                            <p:stCondLst>
                              <p:cond delay="1000"/>
                            </p:stCondLst>
                            <p:childTnLst>
                              <p:par>
                                <p:cTn id="58" presetID="12" presetClass="entr" presetSubtype="2" fill="hold" grpId="0" nodeType="afterEffect">
                                  <p:stCondLst>
                                    <p:cond delay="0"/>
                                  </p:stCondLst>
                                  <p:childTnLst>
                                    <p:set>
                                      <p:cBhvr>
                                        <p:cTn id="59" dur="1" fill="hold">
                                          <p:stCondLst>
                                            <p:cond delay="0"/>
                                          </p:stCondLst>
                                        </p:cTn>
                                        <p:tgtEl>
                                          <p:spTgt spid="95276"/>
                                        </p:tgtEl>
                                        <p:attrNameLst>
                                          <p:attrName>style.visibility</p:attrName>
                                        </p:attrNameLst>
                                      </p:cBhvr>
                                      <p:to>
                                        <p:strVal val="visible"/>
                                      </p:to>
                                    </p:set>
                                    <p:animEffect transition="in" filter="slide(fromRight)">
                                      <p:cBhvr>
                                        <p:cTn id="60" dur="1000"/>
                                        <p:tgtEl>
                                          <p:spTgt spid="95276"/>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95272"/>
                                        </p:tgtEl>
                                        <p:attrNameLst>
                                          <p:attrName>style.visibility</p:attrName>
                                        </p:attrNameLst>
                                      </p:cBhvr>
                                      <p:to>
                                        <p:strVal val="visible"/>
                                      </p:to>
                                    </p:set>
                                    <p:animEffect transition="in" filter="blinds(horizontal)">
                                      <p:cBhvr>
                                        <p:cTn id="65" dur="1000"/>
                                        <p:tgtEl>
                                          <p:spTgt spid="9527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5252"/>
                                        </p:tgtEl>
                                        <p:attrNameLst>
                                          <p:attrName>style.visibility</p:attrName>
                                        </p:attrNameLst>
                                      </p:cBhvr>
                                      <p:to>
                                        <p:strVal val="visible"/>
                                      </p:to>
                                    </p:set>
                                    <p:animEffect transition="in" filter="fade">
                                      <p:cBhvr>
                                        <p:cTn id="70" dur="1000"/>
                                        <p:tgtEl>
                                          <p:spTgt spid="95252"/>
                                        </p:tgtEl>
                                      </p:cBhvr>
                                    </p:animEffect>
                                  </p:childTnLst>
                                </p:cTn>
                              </p:par>
                              <p:par>
                                <p:cTn id="71" presetID="10" presetClass="exit" presetSubtype="0" fill="hold" grpId="1" nodeType="withEffect">
                                  <p:stCondLst>
                                    <p:cond delay="0"/>
                                  </p:stCondLst>
                                  <p:childTnLst>
                                    <p:animEffect transition="out" filter="fade">
                                      <p:cBhvr>
                                        <p:cTn id="72" dur="2000"/>
                                        <p:tgtEl>
                                          <p:spTgt spid="95276"/>
                                        </p:tgtEl>
                                      </p:cBhvr>
                                    </p:animEffect>
                                    <p:set>
                                      <p:cBhvr>
                                        <p:cTn id="73" dur="1" fill="hold">
                                          <p:stCondLst>
                                            <p:cond delay="1999"/>
                                          </p:stCondLst>
                                        </p:cTn>
                                        <p:tgtEl>
                                          <p:spTgt spid="95276"/>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000"/>
                                        <p:tgtEl>
                                          <p:spTgt spid="95275"/>
                                        </p:tgtEl>
                                      </p:cBhvr>
                                    </p:animEffect>
                                    <p:set>
                                      <p:cBhvr>
                                        <p:cTn id="76" dur="1" fill="hold">
                                          <p:stCondLst>
                                            <p:cond delay="1999"/>
                                          </p:stCondLst>
                                        </p:cTn>
                                        <p:tgtEl>
                                          <p:spTgt spid="9527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95253"/>
                                        </p:tgtEl>
                                        <p:attrNameLst>
                                          <p:attrName>style.visibility</p:attrName>
                                        </p:attrNameLst>
                                      </p:cBhvr>
                                      <p:to>
                                        <p:strVal val="visible"/>
                                      </p:to>
                                    </p:set>
                                    <p:animEffect transition="in" filter="fade">
                                      <p:cBhvr>
                                        <p:cTn id="81" dur="1000"/>
                                        <p:tgtEl>
                                          <p:spTgt spid="9525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5254"/>
                                        </p:tgtEl>
                                        <p:attrNameLst>
                                          <p:attrName>style.visibility</p:attrName>
                                        </p:attrNameLst>
                                      </p:cBhvr>
                                      <p:to>
                                        <p:strVal val="visible"/>
                                      </p:to>
                                    </p:set>
                                    <p:animEffect transition="in" filter="fade">
                                      <p:cBhvr>
                                        <p:cTn id="86" dur="1000"/>
                                        <p:tgtEl>
                                          <p:spTgt spid="9525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5255"/>
                                        </p:tgtEl>
                                        <p:attrNameLst>
                                          <p:attrName>style.visibility</p:attrName>
                                        </p:attrNameLst>
                                      </p:cBhvr>
                                      <p:to>
                                        <p:strVal val="visible"/>
                                      </p:to>
                                    </p:set>
                                    <p:animEffect transition="in" filter="fade">
                                      <p:cBhvr>
                                        <p:cTn id="91" dur="1000"/>
                                        <p:tgtEl>
                                          <p:spTgt spid="9525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95256"/>
                                        </p:tgtEl>
                                        <p:attrNameLst>
                                          <p:attrName>style.visibility</p:attrName>
                                        </p:attrNameLst>
                                      </p:cBhvr>
                                      <p:to>
                                        <p:strVal val="visible"/>
                                      </p:to>
                                    </p:set>
                                    <p:animEffect transition="in" filter="fade">
                                      <p:cBhvr>
                                        <p:cTn id="96" dur="1000"/>
                                        <p:tgtEl>
                                          <p:spTgt spid="9525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95257"/>
                                        </p:tgtEl>
                                        <p:attrNameLst>
                                          <p:attrName>style.visibility</p:attrName>
                                        </p:attrNameLst>
                                      </p:cBhvr>
                                      <p:to>
                                        <p:strVal val="visible"/>
                                      </p:to>
                                    </p:set>
                                    <p:animEffect transition="in" filter="fade">
                                      <p:cBhvr>
                                        <p:cTn id="101" dur="1000"/>
                                        <p:tgtEl>
                                          <p:spTgt spid="95257"/>
                                        </p:tgtEl>
                                      </p:cBhvr>
                                    </p:animEffect>
                                  </p:childTnLst>
                                </p:cTn>
                              </p:par>
                            </p:childTnLst>
                          </p:cTn>
                        </p:par>
                      </p:childTnLst>
                    </p:cTn>
                  </p:par>
                  <p:par>
                    <p:cTn id="102" fill="hold">
                      <p:stCondLst>
                        <p:cond delay="indefinite"/>
                      </p:stCondLst>
                      <p:childTnLst>
                        <p:par>
                          <p:cTn id="103" fill="hold">
                            <p:stCondLst>
                              <p:cond delay="0"/>
                            </p:stCondLst>
                            <p:childTnLst>
                              <p:par>
                                <p:cTn id="104" presetID="23" presetClass="entr" presetSubtype="16" fill="hold" grpId="0" nodeType="clickEffect">
                                  <p:stCondLst>
                                    <p:cond delay="0"/>
                                  </p:stCondLst>
                                  <p:childTnLst>
                                    <p:set>
                                      <p:cBhvr>
                                        <p:cTn id="105" dur="1" fill="hold">
                                          <p:stCondLst>
                                            <p:cond delay="0"/>
                                          </p:stCondLst>
                                        </p:cTn>
                                        <p:tgtEl>
                                          <p:spTgt spid="95279"/>
                                        </p:tgtEl>
                                        <p:attrNameLst>
                                          <p:attrName>style.visibility</p:attrName>
                                        </p:attrNameLst>
                                      </p:cBhvr>
                                      <p:to>
                                        <p:strVal val="visible"/>
                                      </p:to>
                                    </p:set>
                                    <p:anim calcmode="lin" valueType="num">
                                      <p:cBhvr>
                                        <p:cTn id="106" dur="500" fill="hold"/>
                                        <p:tgtEl>
                                          <p:spTgt spid="95279"/>
                                        </p:tgtEl>
                                        <p:attrNameLst>
                                          <p:attrName>ppt_w</p:attrName>
                                        </p:attrNameLst>
                                      </p:cBhvr>
                                      <p:tavLst>
                                        <p:tav tm="0">
                                          <p:val>
                                            <p:fltVal val="0"/>
                                          </p:val>
                                        </p:tav>
                                        <p:tav tm="100000">
                                          <p:val>
                                            <p:strVal val="#ppt_w"/>
                                          </p:val>
                                        </p:tav>
                                      </p:tavLst>
                                    </p:anim>
                                    <p:anim calcmode="lin" valueType="num">
                                      <p:cBhvr>
                                        <p:cTn id="107" dur="500" fill="hold"/>
                                        <p:tgtEl>
                                          <p:spTgt spid="95279"/>
                                        </p:tgtEl>
                                        <p:attrNameLst>
                                          <p:attrName>ppt_h</p:attrName>
                                        </p:attrNameLst>
                                      </p:cBhvr>
                                      <p:tavLst>
                                        <p:tav tm="0">
                                          <p:val>
                                            <p:fltVal val="0"/>
                                          </p:val>
                                        </p:tav>
                                        <p:tav tm="100000">
                                          <p:val>
                                            <p:strVal val="#ppt_h"/>
                                          </p:val>
                                        </p:tav>
                                      </p:tavLst>
                                    </p:anim>
                                  </p:childTnLst>
                                </p:cTn>
                              </p:par>
                              <p:par>
                                <p:cTn id="108" presetID="23" presetClass="entr" presetSubtype="16" fill="hold" grpId="0" nodeType="withEffect">
                                  <p:stCondLst>
                                    <p:cond delay="0"/>
                                  </p:stCondLst>
                                  <p:childTnLst>
                                    <p:set>
                                      <p:cBhvr>
                                        <p:cTn id="109" dur="1" fill="hold">
                                          <p:stCondLst>
                                            <p:cond delay="0"/>
                                          </p:stCondLst>
                                        </p:cTn>
                                        <p:tgtEl>
                                          <p:spTgt spid="95278"/>
                                        </p:tgtEl>
                                        <p:attrNameLst>
                                          <p:attrName>style.visibility</p:attrName>
                                        </p:attrNameLst>
                                      </p:cBhvr>
                                      <p:to>
                                        <p:strVal val="visible"/>
                                      </p:to>
                                    </p:set>
                                    <p:anim calcmode="lin" valueType="num">
                                      <p:cBhvr>
                                        <p:cTn id="110" dur="500" fill="hold"/>
                                        <p:tgtEl>
                                          <p:spTgt spid="95278"/>
                                        </p:tgtEl>
                                        <p:attrNameLst>
                                          <p:attrName>ppt_w</p:attrName>
                                        </p:attrNameLst>
                                      </p:cBhvr>
                                      <p:tavLst>
                                        <p:tav tm="0">
                                          <p:val>
                                            <p:fltVal val="0"/>
                                          </p:val>
                                        </p:tav>
                                        <p:tav tm="100000">
                                          <p:val>
                                            <p:strVal val="#ppt_w"/>
                                          </p:val>
                                        </p:tav>
                                      </p:tavLst>
                                    </p:anim>
                                    <p:anim calcmode="lin" valueType="num">
                                      <p:cBhvr>
                                        <p:cTn id="111" dur="500" fill="hold"/>
                                        <p:tgtEl>
                                          <p:spTgt spid="95278"/>
                                        </p:tgtEl>
                                        <p:attrNameLst>
                                          <p:attrName>ppt_h</p:attrName>
                                        </p:attrNameLst>
                                      </p:cBhvr>
                                      <p:tavLst>
                                        <p:tav tm="0">
                                          <p:val>
                                            <p:fltVal val="0"/>
                                          </p:val>
                                        </p:tav>
                                        <p:tav tm="100000">
                                          <p:val>
                                            <p:strVal val="#ppt_h"/>
                                          </p:val>
                                        </p:tav>
                                      </p:tavLst>
                                    </p:anim>
                                  </p:childTnLst>
                                </p:cTn>
                              </p:par>
                              <p:par>
                                <p:cTn id="112" presetID="23" presetClass="entr" presetSubtype="16" fill="hold" nodeType="withEffect">
                                  <p:stCondLst>
                                    <p:cond delay="0"/>
                                  </p:stCondLst>
                                  <p:childTnLst>
                                    <p:set>
                                      <p:cBhvr>
                                        <p:cTn id="113" dur="1" fill="hold">
                                          <p:stCondLst>
                                            <p:cond delay="0"/>
                                          </p:stCondLst>
                                        </p:cTn>
                                        <p:tgtEl>
                                          <p:spTgt spid="95277"/>
                                        </p:tgtEl>
                                        <p:attrNameLst>
                                          <p:attrName>style.visibility</p:attrName>
                                        </p:attrNameLst>
                                      </p:cBhvr>
                                      <p:to>
                                        <p:strVal val="visible"/>
                                      </p:to>
                                    </p:set>
                                    <p:anim calcmode="lin" valueType="num">
                                      <p:cBhvr>
                                        <p:cTn id="114" dur="500" fill="hold"/>
                                        <p:tgtEl>
                                          <p:spTgt spid="95277"/>
                                        </p:tgtEl>
                                        <p:attrNameLst>
                                          <p:attrName>ppt_w</p:attrName>
                                        </p:attrNameLst>
                                      </p:cBhvr>
                                      <p:tavLst>
                                        <p:tav tm="0">
                                          <p:val>
                                            <p:fltVal val="0"/>
                                          </p:val>
                                        </p:tav>
                                        <p:tav tm="100000">
                                          <p:val>
                                            <p:strVal val="#ppt_w"/>
                                          </p:val>
                                        </p:tav>
                                      </p:tavLst>
                                    </p:anim>
                                    <p:anim calcmode="lin" valueType="num">
                                      <p:cBhvr>
                                        <p:cTn id="115" dur="500" fill="hold"/>
                                        <p:tgtEl>
                                          <p:spTgt spid="952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59" grpId="0" animBg="1"/>
      <p:bldP spid="95259" grpId="1" animBg="1"/>
      <p:bldP spid="95276" grpId="0" animBg="1"/>
      <p:bldP spid="95276" grpId="1" animBg="1"/>
      <p:bldP spid="95278" grpId="0"/>
      <p:bldP spid="9527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C034143-933F-4873-871C-F7F25079C07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120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8841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73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1.4.3</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器件的发展对系统的影响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二、按功能和使用方法对器件分类</a:t>
            </a:r>
            <a:endPar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88421" name="图片 1"/>
          <p:cNvPicPr>
            <a:picLocks noChangeAspect="1"/>
          </p:cNvPicPr>
          <p:nvPr/>
        </p:nvPicPr>
        <p:blipFill>
          <a:blip r:embed="rId2"/>
          <a:stretch>
            <a:fillRect/>
          </a:stretch>
        </p:blipFill>
        <p:spPr>
          <a:xfrm>
            <a:off x="1016000" y="2193925"/>
            <a:ext cx="7527925" cy="3038475"/>
          </a:xfrm>
          <a:prstGeom prst="rect">
            <a:avLst/>
          </a:prstGeom>
          <a:noFill/>
          <a:ln w="9525">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DF164CA-BD4F-48A7-A1D2-794A357EAC8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121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89443"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73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1.4.3</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器件的发展对系统的影响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二、按功能和使用方法对器件分类</a:t>
            </a:r>
            <a:endPar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89445" name="图片 2"/>
          <p:cNvPicPr>
            <a:picLocks noChangeAspect="1"/>
          </p:cNvPicPr>
          <p:nvPr/>
        </p:nvPicPr>
        <p:blipFill>
          <a:blip r:embed="rId2"/>
          <a:stretch>
            <a:fillRect/>
          </a:stretch>
        </p:blipFill>
        <p:spPr>
          <a:xfrm>
            <a:off x="960438" y="2022475"/>
            <a:ext cx="7478712" cy="4295775"/>
          </a:xfrm>
          <a:prstGeom prst="rect">
            <a:avLst/>
          </a:prstGeom>
          <a:noFill/>
          <a:ln w="9525">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74EE4DBB-7289-43C5-AEF0-5FB56772D5B6}"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122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9046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73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1.4.3</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器件的发展对系统的影响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二、按功能和使用方法对器件分类</a:t>
            </a:r>
            <a:endPar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      6</a:t>
            </a:r>
            <a:r>
              <a:rPr kumimoji="0" lang="zh-CN" altLang="en-US"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、如何选择片？如何进行计算机设计？</a:t>
            </a:r>
            <a:endPar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    </a:t>
            </a: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90469" name="图片 3"/>
          <p:cNvPicPr>
            <a:picLocks noChangeAspect="1"/>
          </p:cNvPicPr>
          <p:nvPr/>
        </p:nvPicPr>
        <p:blipFill>
          <a:blip r:embed="rId2"/>
          <a:stretch>
            <a:fillRect/>
          </a:stretch>
        </p:blipFill>
        <p:spPr>
          <a:xfrm>
            <a:off x="1014413" y="2524125"/>
            <a:ext cx="6648450" cy="904875"/>
          </a:xfrm>
          <a:prstGeom prst="rect">
            <a:avLst/>
          </a:prstGeom>
          <a:noFill/>
          <a:ln w="9525">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AB24E28-A0DA-4554-9FB9-B4022BB1527A}"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123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9149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73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1.4.3</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器件的发展对系统的影响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三、器件的发展改变了逻辑设计的传统方法</a:t>
            </a:r>
            <a:endPar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91493" name="图片 1"/>
          <p:cNvPicPr>
            <a:picLocks noChangeAspect="1"/>
          </p:cNvPicPr>
          <p:nvPr/>
        </p:nvPicPr>
        <p:blipFill>
          <a:blip r:embed="rId2"/>
          <a:stretch>
            <a:fillRect/>
          </a:stretch>
        </p:blipFill>
        <p:spPr>
          <a:xfrm>
            <a:off x="1176338" y="2178050"/>
            <a:ext cx="6677025" cy="3476625"/>
          </a:xfrm>
          <a:prstGeom prst="rect">
            <a:avLst/>
          </a:prstGeom>
          <a:noFill/>
          <a:ln w="9525">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6FEC31E3-9190-4AC0-A5B6-1A2E0DC7052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124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9251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73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1.4.3</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器件的发展对系统的影响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四、器件的发展对系统结构的影响</a:t>
            </a:r>
            <a:endPar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92517" name="图片 2"/>
          <p:cNvPicPr>
            <a:picLocks noChangeAspect="1"/>
          </p:cNvPicPr>
          <p:nvPr/>
        </p:nvPicPr>
        <p:blipFill>
          <a:blip r:embed="rId2"/>
          <a:stretch>
            <a:fillRect/>
          </a:stretch>
        </p:blipFill>
        <p:spPr>
          <a:xfrm>
            <a:off x="835025" y="2016125"/>
            <a:ext cx="7740650" cy="3592513"/>
          </a:xfrm>
          <a:prstGeom prst="rect">
            <a:avLst/>
          </a:prstGeom>
          <a:noFill/>
          <a:ln w="9525">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9019A605-1DBD-4DDA-A67E-F55BC32A7FBF}"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125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9353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73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1.4.3</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器件的发展对系统的影响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四、器件的发展对系统结构的影响</a:t>
            </a:r>
            <a:endPar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93541" name="图片 3"/>
          <p:cNvPicPr>
            <a:picLocks noChangeAspect="1"/>
          </p:cNvPicPr>
          <p:nvPr/>
        </p:nvPicPr>
        <p:blipFill>
          <a:blip r:embed="rId2"/>
          <a:stretch>
            <a:fillRect/>
          </a:stretch>
        </p:blipFill>
        <p:spPr>
          <a:xfrm>
            <a:off x="842963" y="2105025"/>
            <a:ext cx="7348537" cy="4095750"/>
          </a:xfrm>
          <a:prstGeom prst="rect">
            <a:avLst/>
          </a:prstGeom>
          <a:noFill/>
          <a:ln w="9525">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E74E8683-54E4-4B79-85F8-ADA45E5BA2FF}"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126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94563"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73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1.4.3</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器件的发展对系统的影响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五、器件的发展促进了算法、语言和软件的发展</a:t>
            </a:r>
            <a:endParaRPr kumimoji="0" lang="en-US" altLang="zh-CN" sz="26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94565" name="图片 1"/>
          <p:cNvPicPr>
            <a:picLocks noChangeAspect="1"/>
          </p:cNvPicPr>
          <p:nvPr/>
        </p:nvPicPr>
        <p:blipFill>
          <a:blip r:embed="rId2"/>
          <a:stretch>
            <a:fillRect/>
          </a:stretch>
        </p:blipFill>
        <p:spPr>
          <a:xfrm>
            <a:off x="457200" y="2316163"/>
            <a:ext cx="8115300" cy="2824162"/>
          </a:xfrm>
          <a:prstGeom prst="rect">
            <a:avLst/>
          </a:prstGeom>
          <a:noFill/>
          <a:ln w="9525">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CDA3E93-AB97-47EC-8392-B8B7F0473B9E}"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127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9558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8739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1.4.3</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器件的发展对系统的影响</a:t>
            </a:r>
            <a:endPar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p:txBody>
      </p:sp>
      <p:pic>
        <p:nvPicPr>
          <p:cNvPr id="195589" name="图片 2"/>
          <p:cNvPicPr>
            <a:picLocks noChangeAspect="1"/>
          </p:cNvPicPr>
          <p:nvPr/>
        </p:nvPicPr>
        <p:blipFill>
          <a:blip r:embed="rId2"/>
          <a:stretch>
            <a:fillRect/>
          </a:stretch>
        </p:blipFill>
        <p:spPr>
          <a:xfrm>
            <a:off x="530225" y="1584325"/>
            <a:ext cx="7994650" cy="2927350"/>
          </a:xfrm>
          <a:prstGeom prst="rect">
            <a:avLst/>
          </a:prstGeom>
          <a:noFill/>
          <a:ln w="9525">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endParaRPr lang="en-US" altLang="ko-KR" sz="1000" b="0" dirty="0">
              <a:solidFill>
                <a:schemeClr val="hlink"/>
              </a:solidFill>
              <a:latin typeface="Verdana" panose="020B0604030504040204" pitchFamily="34" charset="0"/>
              <a:ea typeface="Gulim"/>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E0EE6BF-3DD8-4F9E-B54E-D0F9A0EE393E}"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128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204804"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204805" name="Rectangle 3"/>
          <p:cNvSpPr>
            <a:spLocks noGrp="1"/>
          </p:cNvSpPr>
          <p:nvPr>
            <p:ph idx="1" hasCustomPrompt="1"/>
          </p:nvPr>
        </p:nvSpPr>
        <p:spPr>
          <a:xfrm>
            <a:off x="469900" y="1022350"/>
            <a:ext cx="8229600" cy="5559425"/>
          </a:xfrm>
        </p:spPr>
        <p:txBody>
          <a:bodyPr vert="horz" wrap="square" lIns="91440" tIns="45720" rIns="91440" bIns="45720" anchor="t" anchorCtr="0"/>
          <a:lstStyle/>
          <a:p>
            <a:pPr eaLnBrk="1" hangingPunct="1">
              <a:spcBef>
                <a:spcPts val="1800"/>
              </a:spcBef>
            </a:pPr>
            <a:r>
              <a:rPr lang="zh-CN" altLang="en-US" sz="2400" dirty="0">
                <a:solidFill>
                  <a:srgbClr val="FF0000"/>
                </a:solidFill>
                <a:latin typeface="华文仿宋" panose="02010600040101010101" pitchFamily="2" charset="-122"/>
                <a:ea typeface="华文仿宋" panose="02010600040101010101" pitchFamily="2" charset="-122"/>
              </a:rPr>
              <a:t>软件是促使计算机系统结构发展的最重要的因素</a:t>
            </a:r>
          </a:p>
          <a:p>
            <a:pPr lvl="1" eaLnBrk="1" hangingPunct="1">
              <a:spcBef>
                <a:spcPts val="1800"/>
              </a:spcBef>
            </a:pPr>
            <a:r>
              <a:rPr lang="zh-CN" altLang="en-US" sz="2000" b="1" dirty="0">
                <a:ea typeface="楷体_GB2312"/>
              </a:rPr>
              <a:t>没有软件，机器就不能运行，所以为了能方便地使用现有软件，就必须考虑系统结构的设计</a:t>
            </a:r>
          </a:p>
          <a:p>
            <a:pPr lvl="1" eaLnBrk="1" hangingPunct="1">
              <a:spcBef>
                <a:spcPts val="1800"/>
              </a:spcBef>
            </a:pPr>
            <a:r>
              <a:rPr lang="zh-CN" altLang="en-US" sz="2000" dirty="0">
                <a:solidFill>
                  <a:srgbClr val="006600"/>
                </a:solidFill>
                <a:ea typeface="黑体" panose="02010609060101010101" pitchFamily="49" charset="-122"/>
              </a:rPr>
              <a:t>软件最重要</a:t>
            </a:r>
            <a:r>
              <a:rPr lang="zh-CN" altLang="en-US" sz="2000" dirty="0">
                <a:solidFill>
                  <a:srgbClr val="FF0000"/>
                </a:solidFill>
                <a:ea typeface="黑体" panose="02010609060101010101" pitchFamily="49" charset="-122"/>
              </a:rPr>
              <a:t>（</a:t>
            </a:r>
            <a:r>
              <a:rPr lang="en-US" altLang="zh-CN" dirty="0">
                <a:hlinkClick r:id="rId2"/>
              </a:rPr>
              <a:t>WINTEL</a:t>
            </a:r>
            <a:r>
              <a:rPr lang="zh-CN" altLang="en-US" dirty="0">
                <a:hlinkClick r:id="rId2"/>
              </a:rPr>
              <a:t>（</a:t>
            </a:r>
            <a:r>
              <a:rPr lang="zh-CN" altLang="en-US" i="1" u="sng" dirty="0">
                <a:hlinkClick r:id="rId2"/>
              </a:rPr>
              <a:t>微软</a:t>
            </a:r>
            <a:r>
              <a:rPr lang="zh-CN" altLang="en-US" dirty="0">
                <a:hlinkClick r:id="rId2"/>
              </a:rPr>
              <a:t>和</a:t>
            </a:r>
            <a:r>
              <a:rPr lang="zh-CN" altLang="en-US" i="1" u="sng" dirty="0">
                <a:hlinkClick r:id="rId2"/>
              </a:rPr>
              <a:t>英特尔联盟</a:t>
            </a:r>
            <a:r>
              <a:rPr lang="zh-CN" altLang="en-US" dirty="0">
                <a:hlinkClick r:id="rId2"/>
              </a:rPr>
              <a:t>）</a:t>
            </a:r>
            <a:r>
              <a:rPr lang="zh-CN" altLang="en-US" sz="2000" dirty="0">
                <a:solidFill>
                  <a:srgbClr val="FF0000"/>
                </a:solidFill>
                <a:ea typeface="黑体" panose="02010609060101010101" pitchFamily="49" charset="-122"/>
              </a:rPr>
              <a:t>）</a:t>
            </a:r>
          </a:p>
          <a:p>
            <a:pPr eaLnBrk="1" hangingPunct="1">
              <a:spcBef>
                <a:spcPts val="1800"/>
              </a:spcBef>
            </a:pPr>
            <a:r>
              <a:rPr lang="zh-CN" altLang="en-US" sz="2400" dirty="0">
                <a:solidFill>
                  <a:srgbClr val="FF0000"/>
                </a:solidFill>
                <a:latin typeface="华文仿宋" panose="02010600040101010101" pitchFamily="2" charset="-122"/>
                <a:ea typeface="华文仿宋" panose="02010600040101010101" pitchFamily="2" charset="-122"/>
              </a:rPr>
              <a:t>应用需求是促使计算机系统结构发展的最根本的动力</a:t>
            </a:r>
          </a:p>
          <a:p>
            <a:pPr lvl="1" eaLnBrk="1" hangingPunct="1">
              <a:spcBef>
                <a:spcPts val="1800"/>
              </a:spcBef>
            </a:pPr>
            <a:r>
              <a:rPr lang="zh-CN" altLang="en-US" sz="2000" b="1" dirty="0">
                <a:ea typeface="楷体_GB2312"/>
              </a:rPr>
              <a:t>机器是给人用的，我们追求更快更好，机器就要做得更快更好</a:t>
            </a:r>
          </a:p>
          <a:p>
            <a:pPr lvl="1" eaLnBrk="1" hangingPunct="1">
              <a:spcBef>
                <a:spcPts val="1800"/>
              </a:spcBef>
            </a:pPr>
            <a:r>
              <a:rPr lang="zh-CN" altLang="en-US" sz="2000" dirty="0">
                <a:solidFill>
                  <a:srgbClr val="006600"/>
                </a:solidFill>
                <a:ea typeface="黑体" panose="02010609060101010101" pitchFamily="49" charset="-122"/>
              </a:rPr>
              <a:t>需求最根本</a:t>
            </a:r>
          </a:p>
          <a:p>
            <a:pPr eaLnBrk="1" hangingPunct="1">
              <a:spcBef>
                <a:spcPts val="1800"/>
              </a:spcBef>
            </a:pPr>
            <a:r>
              <a:rPr lang="zh-CN" altLang="en-US" sz="2400" dirty="0">
                <a:solidFill>
                  <a:srgbClr val="FF0000"/>
                </a:solidFill>
                <a:latin typeface="华文仿宋" panose="02010600040101010101" pitchFamily="2" charset="-122"/>
                <a:ea typeface="华文仿宋" panose="02010600040101010101" pitchFamily="2" charset="-122"/>
              </a:rPr>
              <a:t>器件是促使计算机系统结构发展最活跃的因素</a:t>
            </a:r>
          </a:p>
          <a:p>
            <a:pPr lvl="1" eaLnBrk="1" hangingPunct="1">
              <a:spcBef>
                <a:spcPts val="1800"/>
              </a:spcBef>
            </a:pPr>
            <a:r>
              <a:rPr lang="zh-CN" altLang="en-US" sz="2000" b="1" dirty="0">
                <a:ea typeface="楷体_GB2312"/>
              </a:rPr>
              <a:t>没有器件就产不出电脑，器件的每一次升级就带来计算机系统结构的改进</a:t>
            </a:r>
          </a:p>
          <a:p>
            <a:pPr lvl="1" eaLnBrk="1" hangingPunct="1">
              <a:spcBef>
                <a:spcPts val="1800"/>
              </a:spcBef>
            </a:pPr>
            <a:r>
              <a:rPr lang="zh-CN" altLang="en-US" sz="1800" b="1" dirty="0">
                <a:solidFill>
                  <a:srgbClr val="006600"/>
                </a:solidFill>
                <a:ea typeface="黑体" panose="02010609060101010101" pitchFamily="49" charset="-122"/>
              </a:rPr>
              <a:t>器件最活跃</a:t>
            </a:r>
          </a:p>
          <a:p>
            <a:pPr eaLnBrk="1" hangingPunct="1"/>
            <a:endParaRPr lang="zh-CN" altLang="en-US" sz="2000" b="0" dirty="0">
              <a:solidFill>
                <a:srgbClr val="FF0000"/>
              </a:solidFill>
              <a:latin typeface="Verdana" panose="020B0604030504040204" pitchFamily="34" charset="0"/>
              <a:ea typeface="黑体" panose="02010609060101010101" pitchFamily="49"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196610" name="Rectangle 2"/>
          <p:cNvSpPr>
            <a:spLocks noGrp="1"/>
          </p:cNvSpPr>
          <p:nvPr>
            <p:ph type="title"/>
          </p:nvPr>
        </p:nvSpPr>
        <p:spPr>
          <a:xfrm>
            <a:off x="552450" y="95250"/>
            <a:ext cx="8075613" cy="749300"/>
          </a:xfrm>
        </p:spPr>
        <p:txBody>
          <a:bodyPr vert="horz" wrap="square" lIns="91440" tIns="45720" rIns="91440" bIns="45720" anchor="ctr" anchorCtr="0"/>
          <a:lstStyle/>
          <a:p>
            <a:pPr>
              <a:buNone/>
            </a:pPr>
            <a:r>
              <a:rPr lang="en-US" altLang="zh-CN" sz="3200" dirty="0">
                <a:solidFill>
                  <a:srgbClr val="000000"/>
                </a:solidFill>
                <a:latin typeface="黑体" panose="02010609060101010101" pitchFamily="49" charset="-122"/>
                <a:ea typeface="黑体" panose="02010609060101010101" pitchFamily="49" charset="-122"/>
              </a:rPr>
              <a:t>1.5 </a:t>
            </a:r>
            <a:r>
              <a:rPr lang="zh-CN" altLang="en-US" sz="3200" dirty="0">
                <a:solidFill>
                  <a:srgbClr val="000000"/>
                </a:solidFill>
                <a:latin typeface="黑体" panose="02010609060101010101" pitchFamily="49" charset="-122"/>
                <a:ea typeface="黑体" panose="02010609060101010101" pitchFamily="49" charset="-122"/>
              </a:rPr>
              <a:t>并发性发展及计算机系统的分类</a:t>
            </a:r>
          </a:p>
        </p:txBody>
      </p:sp>
      <p:sp>
        <p:nvSpPr>
          <p:cNvPr id="113667" name="Rectangle 3"/>
          <p:cNvSpPr>
            <a:spLocks noGrp="1"/>
          </p:cNvSpPr>
          <p:nvPr>
            <p:ph idx="1" hasCustomPrompt="1"/>
          </p:nvPr>
        </p:nvSpPr>
        <p:spPr>
          <a:xfrm>
            <a:off x="473075" y="1166813"/>
            <a:ext cx="8040688" cy="4114800"/>
          </a:xfrm>
        </p:spPr>
        <p:txBody>
          <a:bodyPr vert="horz" wrap="square" lIns="91440" tIns="45720" rIns="91440" bIns="45720" anchor="t" anchorCtr="0"/>
          <a:lstStyle/>
          <a:p>
            <a:r>
              <a:rPr lang="zh-CN" altLang="en-US" dirty="0">
                <a:solidFill>
                  <a:srgbClr val="000000"/>
                </a:solidFill>
                <a:latin typeface="华文仿宋" panose="02010600040101010101" pitchFamily="2" charset="-122"/>
                <a:ea typeface="华文仿宋" panose="02010600040101010101" pitchFamily="2" charset="-122"/>
              </a:rPr>
              <a:t>为什么要开发并行处理技术？</a:t>
            </a:r>
          </a:p>
          <a:p>
            <a:r>
              <a:rPr lang="zh-CN" altLang="en-US" dirty="0">
                <a:solidFill>
                  <a:srgbClr val="000000"/>
                </a:solidFill>
                <a:latin typeface="华文仿宋" panose="02010600040101010101" pitchFamily="2" charset="-122"/>
                <a:ea typeface="华文仿宋" panose="02010600040101010101" pitchFamily="2" charset="-122"/>
              </a:rPr>
              <a:t>并行性概念 </a:t>
            </a:r>
          </a:p>
          <a:p>
            <a:r>
              <a:rPr lang="zh-CN" altLang="en-US" dirty="0">
                <a:solidFill>
                  <a:srgbClr val="000000"/>
                </a:solidFill>
                <a:latin typeface="华文仿宋" panose="02010600040101010101" pitchFamily="2" charset="-122"/>
                <a:ea typeface="华文仿宋" panose="02010600040101010101" pitchFamily="2" charset="-122"/>
              </a:rPr>
              <a:t>并行性开发途径</a:t>
            </a:r>
          </a:p>
          <a:p>
            <a:r>
              <a:rPr lang="zh-CN" altLang="en-US" dirty="0">
                <a:solidFill>
                  <a:srgbClr val="000000"/>
                </a:solidFill>
                <a:latin typeface="华文仿宋" panose="02010600040101010101" pitchFamily="2" charset="-122"/>
                <a:ea typeface="华文仿宋" panose="02010600040101010101" pitchFamily="2" charset="-122"/>
              </a:rPr>
              <a:t>并行处理系统的结构与多机系统的耦合度 </a:t>
            </a:r>
          </a:p>
          <a:p>
            <a:r>
              <a:rPr lang="zh-CN" altLang="en-US" dirty="0">
                <a:solidFill>
                  <a:srgbClr val="000000"/>
                </a:solidFill>
                <a:latin typeface="华文仿宋" panose="02010600040101010101" pitchFamily="2" charset="-122"/>
                <a:ea typeface="华文仿宋" panose="02010600040101010101" pitchFamily="2" charset="-122"/>
              </a:rPr>
              <a:t>计算机系统的分类</a:t>
            </a:r>
          </a:p>
          <a:p>
            <a:r>
              <a:rPr lang="zh-CN" altLang="en-US" dirty="0">
                <a:solidFill>
                  <a:srgbClr val="000000"/>
                </a:solidFill>
                <a:latin typeface="华文仿宋" panose="02010600040101010101" pitchFamily="2" charset="-122"/>
                <a:ea typeface="华文仿宋" panose="02010600040101010101" pitchFamily="2" charset="-122"/>
              </a:rPr>
              <a:t>计算机系统的并行性发展 </a:t>
            </a:r>
          </a:p>
          <a:p>
            <a:pPr>
              <a:buNone/>
            </a:pP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 calcmode="lin" valueType="num">
                                      <p:cBhvr additive="base">
                                        <p:cTn id="7" dur="500" fill="hold"/>
                                        <p:tgtEl>
                                          <p:spTgt spid="1136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36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3667">
                                            <p:txEl>
                                              <p:pRg st="1" end="1"/>
                                            </p:txEl>
                                          </p:spTgt>
                                        </p:tgtEl>
                                        <p:attrNameLst>
                                          <p:attrName>style.visibility</p:attrName>
                                        </p:attrNameLst>
                                      </p:cBhvr>
                                      <p:to>
                                        <p:strVal val="visible"/>
                                      </p:to>
                                    </p:set>
                                    <p:anim calcmode="lin" valueType="num">
                                      <p:cBhvr additive="base">
                                        <p:cTn id="13" dur="500" fill="hold"/>
                                        <p:tgtEl>
                                          <p:spTgt spid="11366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36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3667">
                                            <p:txEl>
                                              <p:pRg st="2" end="2"/>
                                            </p:txEl>
                                          </p:spTgt>
                                        </p:tgtEl>
                                        <p:attrNameLst>
                                          <p:attrName>style.visibility</p:attrName>
                                        </p:attrNameLst>
                                      </p:cBhvr>
                                      <p:to>
                                        <p:strVal val="visible"/>
                                      </p:to>
                                    </p:set>
                                    <p:anim calcmode="lin" valueType="num">
                                      <p:cBhvr additive="base">
                                        <p:cTn id="19" dur="500" fill="hold"/>
                                        <p:tgtEl>
                                          <p:spTgt spid="11366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36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3667">
                                            <p:txEl>
                                              <p:pRg st="3" end="3"/>
                                            </p:txEl>
                                          </p:spTgt>
                                        </p:tgtEl>
                                        <p:attrNameLst>
                                          <p:attrName>style.visibility</p:attrName>
                                        </p:attrNameLst>
                                      </p:cBhvr>
                                      <p:to>
                                        <p:strVal val="visible"/>
                                      </p:to>
                                    </p:set>
                                    <p:anim calcmode="lin" valueType="num">
                                      <p:cBhvr additive="base">
                                        <p:cTn id="25" dur="500" fill="hold"/>
                                        <p:tgtEl>
                                          <p:spTgt spid="113667">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136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3667">
                                            <p:txEl>
                                              <p:pRg st="4" end="4"/>
                                            </p:txEl>
                                          </p:spTgt>
                                        </p:tgtEl>
                                        <p:attrNameLst>
                                          <p:attrName>style.visibility</p:attrName>
                                        </p:attrNameLst>
                                      </p:cBhvr>
                                      <p:to>
                                        <p:strVal val="visible"/>
                                      </p:to>
                                    </p:set>
                                    <p:anim calcmode="lin" valueType="num">
                                      <p:cBhvr additive="base">
                                        <p:cTn id="31" dur="500" fill="hold"/>
                                        <p:tgtEl>
                                          <p:spTgt spid="11366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366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13667">
                                            <p:txEl>
                                              <p:pRg st="5" end="5"/>
                                            </p:txEl>
                                          </p:spTgt>
                                        </p:tgtEl>
                                        <p:attrNameLst>
                                          <p:attrName>style.visibility</p:attrName>
                                        </p:attrNameLst>
                                      </p:cBhvr>
                                      <p:to>
                                        <p:strVal val="visible"/>
                                      </p:to>
                                    </p:set>
                                    <p:anim calcmode="lin" valueType="num">
                                      <p:cBhvr additive="base">
                                        <p:cTn id="37" dur="500" fill="hold"/>
                                        <p:tgtEl>
                                          <p:spTgt spid="11366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1366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3667">
                                            <p:txEl>
                                              <p:pRg st="6" end="6"/>
                                            </p:txEl>
                                          </p:spTgt>
                                        </p:tgtEl>
                                        <p:attrNameLst>
                                          <p:attrName>style.visibility</p:attrName>
                                        </p:attrNameLst>
                                      </p:cBhvr>
                                      <p:to>
                                        <p:strVal val="visible"/>
                                      </p:to>
                                    </p:set>
                                    <p:anim calcmode="lin" valueType="num">
                                      <p:cBhvr additive="base">
                                        <p:cTn id="43" dur="500" fill="hold"/>
                                        <p:tgtEl>
                                          <p:spTgt spid="113667">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366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0"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DE533090-99F8-4A37-A816-9D5A5F528C0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2662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1.1</a:t>
            </a:r>
            <a:r>
              <a:rPr lang="zh-CN" altLang="en-US" sz="3200" dirty="0">
                <a:solidFill>
                  <a:srgbClr val="000000"/>
                </a:solidFill>
                <a:latin typeface="黑体" panose="02010609060101010101" pitchFamily="49" charset="-122"/>
                <a:ea typeface="黑体" panose="02010609060101010101" pitchFamily="49" charset="-122"/>
              </a:rPr>
              <a:t>计算机系统中的层次概念</a:t>
            </a:r>
          </a:p>
        </p:txBody>
      </p:sp>
      <p:sp>
        <p:nvSpPr>
          <p:cNvPr id="96259" name="Rectangle 3"/>
          <p:cNvSpPr>
            <a:spLocks noGrp="1"/>
          </p:cNvSpPr>
          <p:nvPr>
            <p:ph idx="1" hasCustomPrompt="1"/>
          </p:nvPr>
        </p:nvSpPr>
        <p:spPr>
          <a:xfrm>
            <a:off x="469900" y="1022350"/>
            <a:ext cx="8229600" cy="5126038"/>
          </a:xfrm>
        </p:spPr>
        <p:txBody>
          <a:bodyPr vert="horz" wrap="square" lIns="91440" tIns="45720" rIns="91440" bIns="45720" anchor="t" anchorCtr="0"/>
          <a:lstStyle/>
          <a:p>
            <a:pPr eaLnBrk="1" hangingPunct="1"/>
            <a:r>
              <a:rPr lang="zh-CN" altLang="en-US" dirty="0"/>
              <a:t> </a:t>
            </a:r>
            <a:r>
              <a:rPr lang="zh-CN" altLang="en-US" dirty="0">
                <a:solidFill>
                  <a:srgbClr val="000000"/>
                </a:solidFill>
                <a:latin typeface="仿宋_GB2312" pitchFamily="49" charset="-122"/>
                <a:ea typeface="仿宋_GB2312" pitchFamily="49" charset="-122"/>
              </a:rPr>
              <a:t>各机器级的实现 </a:t>
            </a:r>
          </a:p>
          <a:p>
            <a:pPr lvl="1" eaLnBrk="1" hangingPunct="1">
              <a:buNone/>
            </a:pPr>
            <a:r>
              <a:rPr lang="zh-CN" altLang="en-US" b="1" dirty="0">
                <a:latin typeface="楷体_GB2312" pitchFamily="49" charset="-122"/>
                <a:ea typeface="楷体_GB2312" pitchFamily="49" charset="-122"/>
              </a:rPr>
              <a:t>           </a:t>
            </a:r>
          </a:p>
          <a:p>
            <a:pPr lvl="1" eaLnBrk="1" hangingPunct="1">
              <a:buNone/>
            </a:pPr>
            <a:r>
              <a:rPr lang="zh-CN" altLang="en-US" sz="1200" b="1" dirty="0">
                <a:latin typeface="楷体_GB2312" pitchFamily="49" charset="-122"/>
                <a:ea typeface="楷体_GB2312" pitchFamily="49" charset="-122"/>
              </a:rPr>
              <a:t>      </a:t>
            </a:r>
          </a:p>
          <a:p>
            <a:pPr lvl="1" eaLnBrk="1" hangingPunct="1">
              <a:buNone/>
            </a:pPr>
            <a:r>
              <a:rPr lang="zh-CN" altLang="en-US" b="1" dirty="0">
                <a:latin typeface="楷体_GB2312" pitchFamily="49" charset="-122"/>
                <a:ea typeface="楷体_GB2312" pitchFamily="49" charset="-122"/>
              </a:rPr>
              <a:t>      先用转换程序把</a:t>
            </a:r>
            <a:r>
              <a:rPr lang="en-US" altLang="zh-CN" b="1" dirty="0">
                <a:latin typeface="楷体_GB2312" pitchFamily="49" charset="-122"/>
                <a:ea typeface="楷体_GB2312" pitchFamily="49" charset="-122"/>
              </a:rPr>
              <a:t>N+1</a:t>
            </a:r>
            <a:r>
              <a:rPr lang="zh-CN" altLang="en-US" b="1" dirty="0">
                <a:latin typeface="楷体_GB2312" pitchFamily="49" charset="-122"/>
                <a:ea typeface="楷体_GB2312" pitchFamily="49" charset="-122"/>
              </a:rPr>
              <a:t>级上的程序</a:t>
            </a:r>
            <a:r>
              <a:rPr lang="zh-CN" altLang="en-US" b="1" dirty="0">
                <a:solidFill>
                  <a:srgbClr val="FF0000"/>
                </a:solidFill>
                <a:latin typeface="楷体_GB2312" pitchFamily="49" charset="-122"/>
                <a:ea typeface="楷体_GB2312" pitchFamily="49" charset="-122"/>
              </a:rPr>
              <a:t>整个</a:t>
            </a:r>
            <a:r>
              <a:rPr lang="zh-CN" altLang="en-US" b="1" dirty="0">
                <a:latin typeface="楷体_GB2312" pitchFamily="49" charset="-122"/>
                <a:ea typeface="楷体_GB2312" pitchFamily="49" charset="-122"/>
              </a:rPr>
              <a:t>变换成</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级上的</a:t>
            </a:r>
            <a:r>
              <a:rPr lang="zh-CN" altLang="en-US" b="1" dirty="0">
                <a:highlight>
                  <a:srgbClr val="FFFF00"/>
                </a:highlight>
                <a:latin typeface="楷体_GB2312" pitchFamily="49" charset="-122"/>
                <a:ea typeface="楷体_GB2312" pitchFamily="49" charset="-122"/>
              </a:rPr>
              <a:t>等效程序</a:t>
            </a:r>
            <a:r>
              <a:rPr lang="zh-CN" altLang="en-US" b="1" dirty="0">
                <a:latin typeface="楷体_GB2312" pitchFamily="49" charset="-122"/>
                <a:ea typeface="楷体_GB2312" pitchFamily="49" charset="-122"/>
              </a:rPr>
              <a:t>，然后再在</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级上实现的技术，在执行过程中</a:t>
            </a:r>
            <a:r>
              <a:rPr lang="en-US" altLang="zh-CN" b="1" dirty="0">
                <a:latin typeface="楷体_GB2312" pitchFamily="49" charset="-122"/>
                <a:ea typeface="楷体_GB2312" pitchFamily="49" charset="-122"/>
              </a:rPr>
              <a:t>N+1</a:t>
            </a:r>
            <a:r>
              <a:rPr lang="zh-CN" altLang="en-US" b="1" dirty="0">
                <a:latin typeface="楷体_GB2312" pitchFamily="49" charset="-122"/>
                <a:ea typeface="楷体_GB2312" pitchFamily="49" charset="-122"/>
              </a:rPr>
              <a:t>级程序不再被访问。 </a:t>
            </a:r>
          </a:p>
          <a:p>
            <a:pPr lvl="1" eaLnBrk="1" hangingPunct="1">
              <a:buNone/>
            </a:pPr>
            <a:endParaRPr lang="zh-CN" altLang="en-US" b="1" dirty="0">
              <a:latin typeface="楷体_GB2312" pitchFamily="49" charset="-122"/>
              <a:ea typeface="楷体_GB2312" pitchFamily="49" charset="-122"/>
            </a:endParaRPr>
          </a:p>
          <a:p>
            <a:pPr lvl="1" eaLnBrk="1" hangingPunct="1">
              <a:buNone/>
            </a:pPr>
            <a:r>
              <a:rPr lang="zh-CN" altLang="en-US" sz="1200" b="1" dirty="0">
                <a:latin typeface="楷体_GB2312" pitchFamily="49" charset="-122"/>
                <a:ea typeface="楷体_GB2312" pitchFamily="49" charset="-122"/>
              </a:rPr>
              <a:t>      </a:t>
            </a:r>
          </a:p>
          <a:p>
            <a:pPr lvl="1" eaLnBrk="1" hangingPunct="1">
              <a:buNone/>
            </a:pPr>
            <a:r>
              <a:rPr lang="zh-CN" altLang="en-US" b="1" dirty="0">
                <a:latin typeface="楷体_GB2312" pitchFamily="49" charset="-122"/>
                <a:ea typeface="楷体_GB2312" pitchFamily="49" charset="-122"/>
              </a:rPr>
              <a:t>      在低级机器级上用它的一串语句或指令</a:t>
            </a:r>
            <a:r>
              <a:rPr lang="zh-CN" altLang="en-US" b="1" dirty="0">
                <a:solidFill>
                  <a:srgbClr val="FF0000"/>
                </a:solidFill>
                <a:latin typeface="楷体_GB2312" pitchFamily="49" charset="-122"/>
                <a:ea typeface="楷体_GB2312" pitchFamily="49" charset="-122"/>
              </a:rPr>
              <a:t>仿真</a:t>
            </a:r>
            <a:r>
              <a:rPr lang="zh-CN" altLang="en-US" b="1" dirty="0">
                <a:latin typeface="楷体_GB2312" pitchFamily="49" charset="-122"/>
                <a:ea typeface="楷体_GB2312" pitchFamily="49" charset="-122"/>
              </a:rPr>
              <a:t>高级机器级上的一条语句或指令的功能，是通过对高级的机器级语言程序中的每条语句或指令逐条解释来实现的技术。</a:t>
            </a:r>
            <a:endParaRPr lang="en-US" altLang="zh-CN" b="1" dirty="0">
              <a:latin typeface="楷体_GB2312" pitchFamily="49" charset="-122"/>
              <a:ea typeface="楷体_GB2312" pitchFamily="49" charset="-122"/>
            </a:endParaRPr>
          </a:p>
          <a:p>
            <a:pPr lvl="1" eaLnBrk="1" hangingPunct="1">
              <a:buNone/>
            </a:pPr>
            <a:endParaRPr lang="zh-CN" altLang="en-US" dirty="0">
              <a:solidFill>
                <a:srgbClr val="000000"/>
              </a:solidFill>
              <a:ea typeface="黑体" panose="02010609060101010101" pitchFamily="49" charset="-122"/>
            </a:endParaRPr>
          </a:p>
          <a:p>
            <a:pPr lvl="1" eaLnBrk="1" hangingPunct="1">
              <a:buNone/>
            </a:pPr>
            <a:r>
              <a:rPr lang="zh-CN" altLang="en-US" dirty="0">
                <a:solidFill>
                  <a:srgbClr val="000000"/>
                </a:solidFill>
                <a:ea typeface="黑体" panose="02010609060101010101" pitchFamily="49" charset="-122"/>
              </a:rPr>
              <a:t>   解释执行比翻译花的时间多，但存储空间占用较少。</a:t>
            </a:r>
          </a:p>
          <a:p>
            <a:pPr eaLnBrk="1" hangingPunct="1"/>
            <a:endParaRPr lang="zh-CN" altLang="en-US" dirty="0"/>
          </a:p>
        </p:txBody>
      </p:sp>
      <p:pic>
        <p:nvPicPr>
          <p:cNvPr id="26629" name="Picture 11"/>
          <p:cNvPicPr>
            <a:picLocks noChangeAspect="1"/>
          </p:cNvPicPr>
          <p:nvPr/>
        </p:nvPicPr>
        <p:blipFill>
          <a:blip r:embed="rId2"/>
          <a:stretch>
            <a:fillRect/>
          </a:stretch>
        </p:blipFill>
        <p:spPr>
          <a:xfrm>
            <a:off x="833438" y="1595438"/>
            <a:ext cx="1758950" cy="574675"/>
          </a:xfrm>
          <a:prstGeom prst="rect">
            <a:avLst/>
          </a:prstGeom>
          <a:noFill/>
          <a:ln w="9525">
            <a:noFill/>
          </a:ln>
        </p:spPr>
      </p:pic>
      <p:sp>
        <p:nvSpPr>
          <p:cNvPr id="26630" name="Rectangle 12"/>
          <p:cNvSpPr/>
          <p:nvPr/>
        </p:nvSpPr>
        <p:spPr>
          <a:xfrm>
            <a:off x="1247775" y="1677988"/>
            <a:ext cx="796925" cy="457200"/>
          </a:xfrm>
          <a:prstGeom prst="rect">
            <a:avLst/>
          </a:prstGeom>
          <a:noFill/>
          <a:ln w="9525">
            <a:noFill/>
          </a:ln>
        </p:spPr>
        <p:txBody>
          <a:bodyPr wrap="none" anchor="t" anchorCtr="0">
            <a:spAutoFit/>
          </a:bodyPr>
          <a:lstStyle/>
          <a:p>
            <a:pPr algn="ctr" eaLnBrk="0" hangingPunct="0"/>
            <a:r>
              <a:rPr lang="zh-CN" altLang="en-US" b="1" dirty="0">
                <a:solidFill>
                  <a:srgbClr val="FF0000"/>
                </a:solidFill>
                <a:latin typeface="Times New Roman" panose="02020603050405020304" pitchFamily="18" charset="0"/>
                <a:ea typeface="仿宋_GB2312" pitchFamily="49" charset="-122"/>
              </a:rPr>
              <a:t>翻译</a:t>
            </a:r>
            <a:endParaRPr lang="en-US" altLang="zh-CN" b="1" dirty="0">
              <a:solidFill>
                <a:srgbClr val="FF0000"/>
              </a:solidFill>
              <a:latin typeface="Times New Roman" panose="02020603050405020304" pitchFamily="18" charset="0"/>
              <a:ea typeface="仿宋_GB2312" pitchFamily="49" charset="-122"/>
            </a:endParaRPr>
          </a:p>
        </p:txBody>
      </p:sp>
      <p:pic>
        <p:nvPicPr>
          <p:cNvPr id="26631" name="Picture 13"/>
          <p:cNvPicPr>
            <a:picLocks noChangeAspect="1"/>
          </p:cNvPicPr>
          <p:nvPr/>
        </p:nvPicPr>
        <p:blipFill>
          <a:blip r:embed="rId3"/>
          <a:stretch>
            <a:fillRect/>
          </a:stretch>
        </p:blipFill>
        <p:spPr>
          <a:xfrm>
            <a:off x="865188" y="3390900"/>
            <a:ext cx="1773237" cy="574675"/>
          </a:xfrm>
          <a:prstGeom prst="rect">
            <a:avLst/>
          </a:prstGeom>
          <a:noFill/>
          <a:ln w="9525">
            <a:noFill/>
          </a:ln>
        </p:spPr>
      </p:pic>
      <p:sp>
        <p:nvSpPr>
          <p:cNvPr id="26632" name="Rectangle 14"/>
          <p:cNvSpPr/>
          <p:nvPr/>
        </p:nvSpPr>
        <p:spPr>
          <a:xfrm>
            <a:off x="1352550" y="3449638"/>
            <a:ext cx="796925" cy="457200"/>
          </a:xfrm>
          <a:prstGeom prst="rect">
            <a:avLst/>
          </a:prstGeom>
          <a:noFill/>
          <a:ln w="9525">
            <a:noFill/>
          </a:ln>
        </p:spPr>
        <p:txBody>
          <a:bodyPr wrap="none" anchor="t" anchorCtr="0">
            <a:spAutoFit/>
          </a:bodyPr>
          <a:lstStyle/>
          <a:p>
            <a:pPr algn="ctr" eaLnBrk="0" hangingPunct="0"/>
            <a:r>
              <a:rPr lang="zh-CN" altLang="en-US" b="1" dirty="0">
                <a:solidFill>
                  <a:srgbClr val="FF0000"/>
                </a:solidFill>
                <a:latin typeface="Times New Roman" panose="02020603050405020304" pitchFamily="18" charset="0"/>
                <a:ea typeface="仿宋_GB2312" pitchFamily="49" charset="-122"/>
              </a:rPr>
              <a:t>解释</a:t>
            </a:r>
            <a:endParaRPr lang="en-US" altLang="zh-CN" b="1" dirty="0">
              <a:solidFill>
                <a:srgbClr val="FF0000"/>
              </a:solidFill>
              <a:latin typeface="Times New Roman" panose="02020603050405020304" pitchFamily="18" charset="0"/>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96259">
                                            <p:txEl>
                                              <p:pRg st="3" end="3"/>
                                            </p:txEl>
                                          </p:spTgt>
                                        </p:tgtEl>
                                        <p:attrNameLst>
                                          <p:attrName>style.visibility</p:attrName>
                                        </p:attrNameLst>
                                      </p:cBhvr>
                                      <p:to>
                                        <p:strVal val="visible"/>
                                      </p:to>
                                    </p:set>
                                    <p:anim calcmode="discrete" valueType="clr">
                                      <p:cBhvr override="childStyle">
                                        <p:cTn id="7" dur="80"/>
                                        <p:tgtEl>
                                          <p:spTgt spid="9625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6259">
                                            <p:txEl>
                                              <p:pRg st="3" end="3"/>
                                            </p:txEl>
                                          </p:spTgt>
                                        </p:tgtEl>
                                        <p:attrNameLst>
                                          <p:attrName>fillcolor</p:attrName>
                                        </p:attrNameLst>
                                      </p:cBhvr>
                                      <p:tavLst>
                                        <p:tav tm="0">
                                          <p:val>
                                            <p:clrVal>
                                              <a:schemeClr val="accent2"/>
                                            </p:clrVal>
                                          </p:val>
                                        </p:tav>
                                        <p:tav tm="50000">
                                          <p:val>
                                            <p:clrVal>
                                              <a:schemeClr val="hlink"/>
                                            </p:clrVal>
                                          </p:val>
                                        </p:tav>
                                      </p:tavLst>
                                    </p:anim>
                                    <p:set>
                                      <p:cBhvr>
                                        <p:cTn id="9" dur="80"/>
                                        <p:tgtEl>
                                          <p:spTgt spid="96259">
                                            <p:txEl>
                                              <p:pRg st="3" end="3"/>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96259">
                                            <p:txEl>
                                              <p:pRg st="6" end="6"/>
                                            </p:txEl>
                                          </p:spTgt>
                                        </p:tgtEl>
                                        <p:attrNameLst>
                                          <p:attrName>style.visibility</p:attrName>
                                        </p:attrNameLst>
                                      </p:cBhvr>
                                      <p:to>
                                        <p:strVal val="visible"/>
                                      </p:to>
                                    </p:set>
                                    <p:anim calcmode="discrete" valueType="clr">
                                      <p:cBhvr override="childStyle">
                                        <p:cTn id="14" dur="80"/>
                                        <p:tgtEl>
                                          <p:spTgt spid="9625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96259">
                                            <p:txEl>
                                              <p:pRg st="6" end="6"/>
                                            </p:txEl>
                                          </p:spTgt>
                                        </p:tgtEl>
                                        <p:attrNameLst>
                                          <p:attrName>fillcolor</p:attrName>
                                        </p:attrNameLst>
                                      </p:cBhvr>
                                      <p:tavLst>
                                        <p:tav tm="0">
                                          <p:val>
                                            <p:clrVal>
                                              <a:schemeClr val="accent2"/>
                                            </p:clrVal>
                                          </p:val>
                                        </p:tav>
                                        <p:tav tm="50000">
                                          <p:val>
                                            <p:clrVal>
                                              <a:schemeClr val="hlink"/>
                                            </p:clrVal>
                                          </p:val>
                                        </p:tav>
                                      </p:tavLst>
                                    </p:anim>
                                    <p:set>
                                      <p:cBhvr>
                                        <p:cTn id="16" dur="80"/>
                                        <p:tgtEl>
                                          <p:spTgt spid="96259">
                                            <p:txEl>
                                              <p:pRg st="6" end="6"/>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96259">
                                            <p:txEl>
                                              <p:pRg st="8" end="8"/>
                                            </p:txEl>
                                          </p:spTgt>
                                        </p:tgtEl>
                                        <p:attrNameLst>
                                          <p:attrName>style.visibility</p:attrName>
                                        </p:attrNameLst>
                                      </p:cBhvr>
                                      <p:to>
                                        <p:strVal val="visible"/>
                                      </p:to>
                                    </p:set>
                                    <p:anim calcmode="discrete" valueType="clr">
                                      <p:cBhvr override="childStyle">
                                        <p:cTn id="21" dur="80"/>
                                        <p:tgtEl>
                                          <p:spTgt spid="96259">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96259">
                                            <p:txEl>
                                              <p:pRg st="8" end="8"/>
                                            </p:txEl>
                                          </p:spTgt>
                                        </p:tgtEl>
                                        <p:attrNameLst>
                                          <p:attrName>fillcolor</p:attrName>
                                        </p:attrNameLst>
                                      </p:cBhvr>
                                      <p:tavLst>
                                        <p:tav tm="0">
                                          <p:val>
                                            <p:clrVal>
                                              <a:schemeClr val="accent2"/>
                                            </p:clrVal>
                                          </p:val>
                                        </p:tav>
                                        <p:tav tm="50000">
                                          <p:val>
                                            <p:clrVal>
                                              <a:schemeClr val="hlink"/>
                                            </p:clrVal>
                                          </p:val>
                                        </p:tav>
                                      </p:tavLst>
                                    </p:anim>
                                    <p:set>
                                      <p:cBhvr>
                                        <p:cTn id="23" dur="80"/>
                                        <p:tgtEl>
                                          <p:spTgt spid="96259">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页脚占位符 2"/>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197634" name="Rectangle 2"/>
          <p:cNvSpPr/>
          <p:nvPr/>
        </p:nvSpPr>
        <p:spPr>
          <a:xfrm>
            <a:off x="0" y="1036638"/>
            <a:ext cx="8564563" cy="4038600"/>
          </a:xfrm>
          <a:prstGeom prst="rect">
            <a:avLst/>
          </a:prstGeom>
          <a:noFill/>
          <a:ln w="9525">
            <a:noFill/>
          </a:ln>
        </p:spPr>
        <p:txBody>
          <a:bodyPr anchor="t" anchorCtr="0"/>
          <a:lstStyle/>
          <a:p>
            <a:pPr marL="342900" indent="-342900">
              <a:spcBef>
                <a:spcPct val="20000"/>
              </a:spcBef>
              <a:buClr>
                <a:schemeClr val="tx1"/>
              </a:buClr>
              <a:buFont typeface="Wingdings" panose="05000000000000000000" pitchFamily="2" charset="2"/>
              <a:buChar char="v"/>
            </a:pPr>
            <a:r>
              <a:rPr lang="zh-CN" altLang="en-US" b="1" dirty="0">
                <a:solidFill>
                  <a:srgbClr val="000000"/>
                </a:solidFill>
                <a:latin typeface="楷体_GB2312" pitchFamily="49" charset="-122"/>
                <a:ea typeface="楷体_GB2312" pitchFamily="49" charset="-122"/>
              </a:rPr>
              <a:t>1.天气预报</a:t>
            </a:r>
            <a:endParaRPr lang="zh-CN" altLang="en-US" sz="2800" b="1" dirty="0">
              <a:solidFill>
                <a:srgbClr val="000000"/>
              </a:solidFill>
              <a:latin typeface="楷体_GB2312" pitchFamily="49" charset="-122"/>
              <a:ea typeface="楷体_GB2312" pitchFamily="49" charset="-122"/>
            </a:endParaRP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zh-CN" altLang="en-US" sz="2400" b="1" dirty="0">
                <a:solidFill>
                  <a:schemeClr val="hlink"/>
                </a:solidFill>
                <a:latin typeface="楷体_GB2312" pitchFamily="49" charset="-122"/>
                <a:ea typeface="楷体_GB2312" pitchFamily="49" charset="-122"/>
              </a:rPr>
              <a:t>1990年10次台风登陆，福建、浙江两省损失79亿元，死亡950余人。</a:t>
            </a: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zh-CN" altLang="en-US" sz="2400" b="1" dirty="0">
                <a:solidFill>
                  <a:schemeClr val="hlink"/>
                </a:solidFill>
                <a:latin typeface="楷体_GB2312" pitchFamily="49" charset="-122"/>
                <a:ea typeface="楷体_GB2312" pitchFamily="49" charset="-122"/>
              </a:rPr>
              <a:t>天气预报模式为非线性偏微分方程，预报台风暴雨过程，计算量为10</a:t>
            </a:r>
            <a:r>
              <a:rPr lang="zh-CN" altLang="en-US" sz="2400" b="1" baseline="30000" dirty="0">
                <a:solidFill>
                  <a:schemeClr val="hlink"/>
                </a:solidFill>
                <a:latin typeface="楷体_GB2312" pitchFamily="49" charset="-122"/>
                <a:ea typeface="楷体_GB2312" pitchFamily="49" charset="-122"/>
              </a:rPr>
              <a:t>14</a:t>
            </a:r>
            <a:r>
              <a:rPr lang="zh-CN" altLang="en-US" sz="2400" b="1" dirty="0">
                <a:solidFill>
                  <a:schemeClr val="hlink"/>
                </a:solidFill>
                <a:latin typeface="Arial" panose="020B0604020202020204" pitchFamily="34" charset="0"/>
                <a:ea typeface="楷体_GB2312" pitchFamily="49" charset="-122"/>
              </a:rPr>
              <a:t>—</a:t>
            </a:r>
            <a:r>
              <a:rPr lang="zh-CN" altLang="en-US" sz="2400" b="1" dirty="0">
                <a:solidFill>
                  <a:schemeClr val="hlink"/>
                </a:solidFill>
                <a:latin typeface="楷体_GB2312" pitchFamily="49" charset="-122"/>
                <a:ea typeface="楷体_GB2312" pitchFamily="49" charset="-122"/>
              </a:rPr>
              <a:t>10</a:t>
            </a:r>
            <a:r>
              <a:rPr lang="zh-CN" altLang="en-US" sz="2400" b="1" baseline="30000" dirty="0">
                <a:solidFill>
                  <a:schemeClr val="hlink"/>
                </a:solidFill>
                <a:latin typeface="楷体_GB2312" pitchFamily="49" charset="-122"/>
                <a:ea typeface="楷体_GB2312" pitchFamily="49" charset="-122"/>
              </a:rPr>
              <a:t>16</a:t>
            </a:r>
            <a:r>
              <a:rPr lang="zh-CN" altLang="en-US" sz="2400" b="1" dirty="0">
                <a:solidFill>
                  <a:schemeClr val="hlink"/>
                </a:solidFill>
                <a:latin typeface="楷体_GB2312" pitchFamily="49" charset="-122"/>
                <a:ea typeface="楷体_GB2312" pitchFamily="49" charset="-122"/>
              </a:rPr>
              <a:t>次浮点运算，需要10</a:t>
            </a:r>
            <a:r>
              <a:rPr lang="en-US" altLang="zh-CN" sz="2400" b="1" dirty="0">
                <a:solidFill>
                  <a:schemeClr val="hlink"/>
                </a:solidFill>
                <a:latin typeface="楷体_GB2312" pitchFamily="49" charset="-122"/>
                <a:ea typeface="楷体_GB2312" pitchFamily="49" charset="-122"/>
              </a:rPr>
              <a:t>GFlops</a:t>
            </a:r>
            <a:r>
              <a:rPr lang="en-US" altLang="zh-CN" sz="2400" b="1" dirty="0">
                <a:solidFill>
                  <a:schemeClr val="hlink"/>
                </a:solidFill>
                <a:latin typeface="Arial" panose="020B0604020202020204" pitchFamily="34" charset="0"/>
                <a:ea typeface="楷体_GB2312" pitchFamily="49" charset="-122"/>
              </a:rPr>
              <a:t>—</a:t>
            </a:r>
            <a:r>
              <a:rPr lang="en-US" altLang="zh-CN" sz="2400" b="1" dirty="0">
                <a:solidFill>
                  <a:schemeClr val="hlink"/>
                </a:solidFill>
                <a:latin typeface="楷体_GB2312" pitchFamily="49" charset="-122"/>
                <a:ea typeface="楷体_GB2312" pitchFamily="49" charset="-122"/>
              </a:rPr>
              <a:t>100GFlops</a:t>
            </a:r>
            <a:r>
              <a:rPr lang="zh-CN" altLang="en-US" sz="2400" b="1" dirty="0">
                <a:solidFill>
                  <a:schemeClr val="hlink"/>
                </a:solidFill>
                <a:latin typeface="楷体_GB2312" pitchFamily="49" charset="-122"/>
                <a:ea typeface="楷体_GB2312" pitchFamily="49" charset="-122"/>
              </a:rPr>
              <a:t>的巨型机。</a:t>
            </a: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zh-CN" altLang="en-US" sz="2400" b="1" dirty="0">
                <a:solidFill>
                  <a:srgbClr val="FF0000"/>
                </a:solidFill>
                <a:latin typeface="楷体_GB2312" pitchFamily="49" charset="-122"/>
                <a:ea typeface="楷体_GB2312" pitchFamily="49" charset="-122"/>
              </a:rPr>
              <a:t>用途</a:t>
            </a:r>
            <a:r>
              <a:rPr lang="zh-CN" altLang="en-US" sz="2400" b="1" dirty="0">
                <a:solidFill>
                  <a:schemeClr val="hlink"/>
                </a:solidFill>
                <a:latin typeface="楷体_GB2312" pitchFamily="49" charset="-122"/>
                <a:ea typeface="楷体_GB2312" pitchFamily="49" charset="-122"/>
              </a:rPr>
              <a:t>：局部灾害性天气预报。</a:t>
            </a:r>
          </a:p>
        </p:txBody>
      </p:sp>
      <p:sp>
        <p:nvSpPr>
          <p:cNvPr id="197635" name="Rectangle 3"/>
          <p:cNvSpPr/>
          <p:nvPr/>
        </p:nvSpPr>
        <p:spPr>
          <a:xfrm>
            <a:off x="188913" y="196850"/>
            <a:ext cx="5573712" cy="579438"/>
          </a:xfrm>
          <a:prstGeom prst="rect">
            <a:avLst/>
          </a:prstGeom>
          <a:noFill/>
          <a:ln w="9525">
            <a:noFill/>
          </a:ln>
        </p:spPr>
        <p:txBody>
          <a:bodyPr anchor="t" anchorCtr="0">
            <a:spAutoFit/>
          </a:bodyPr>
          <a:lstStyle/>
          <a:p>
            <a:pPr>
              <a:spcBef>
                <a:spcPct val="20000"/>
              </a:spcBef>
              <a:buClr>
                <a:schemeClr val="tx1"/>
              </a:buClr>
            </a:pPr>
            <a:r>
              <a:rPr lang="zh-CN" altLang="en-US" sz="3200" dirty="0">
                <a:solidFill>
                  <a:srgbClr val="000000"/>
                </a:solidFill>
                <a:latin typeface="黑体" panose="02010609060101010101" pitchFamily="49" charset="-122"/>
              </a:rPr>
              <a:t>为什么要开发并行处理技术</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页脚占位符 2"/>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198658" name="Rectangle 2"/>
          <p:cNvSpPr/>
          <p:nvPr/>
        </p:nvSpPr>
        <p:spPr>
          <a:xfrm>
            <a:off x="0" y="860425"/>
            <a:ext cx="8991600" cy="5546725"/>
          </a:xfrm>
          <a:prstGeom prst="rect">
            <a:avLst/>
          </a:prstGeom>
          <a:noFill/>
          <a:ln w="9525">
            <a:noFill/>
          </a:ln>
        </p:spPr>
        <p:txBody>
          <a:bodyPr anchor="t" anchorCtr="0"/>
          <a:lstStyle/>
          <a:p>
            <a:pPr marL="342900" indent="-342900">
              <a:spcBef>
                <a:spcPct val="20000"/>
              </a:spcBef>
              <a:buClr>
                <a:schemeClr val="tx1"/>
              </a:buClr>
              <a:buFont typeface="Wingdings" panose="05000000000000000000" pitchFamily="2" charset="2"/>
              <a:buChar char="v"/>
            </a:pPr>
            <a:r>
              <a:rPr lang="zh-CN" altLang="en-US" b="1" dirty="0">
                <a:solidFill>
                  <a:srgbClr val="000000"/>
                </a:solidFill>
                <a:latin typeface="楷体_GB2312" pitchFamily="49" charset="-122"/>
                <a:ea typeface="楷体_GB2312" pitchFamily="49" charset="-122"/>
              </a:rPr>
              <a:t>2.石油工业</a:t>
            </a:r>
            <a:endParaRPr lang="zh-CN" altLang="en-US" sz="2800" b="1" dirty="0">
              <a:solidFill>
                <a:srgbClr val="000000"/>
              </a:solidFill>
              <a:latin typeface="楷体_GB2312" pitchFamily="49" charset="-122"/>
              <a:ea typeface="楷体_GB2312" pitchFamily="49" charset="-122"/>
            </a:endParaRP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zh-CN" altLang="en-US" sz="2400" dirty="0">
                <a:solidFill>
                  <a:srgbClr val="000000"/>
                </a:solidFill>
                <a:latin typeface="楷体_GB2312" pitchFamily="49" charset="-122"/>
                <a:ea typeface="楷体_GB2312" pitchFamily="49" charset="-122"/>
              </a:rPr>
              <a:t>地震勘探资料处理</a:t>
            </a: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zh-CN" altLang="en-US" sz="2400" dirty="0">
                <a:solidFill>
                  <a:srgbClr val="000000"/>
                </a:solidFill>
                <a:latin typeface="楷体_GB2312" pitchFamily="49" charset="-122"/>
                <a:ea typeface="楷体_GB2312" pitchFamily="49" charset="-122"/>
              </a:rPr>
              <a:t>油藏数值模拟</a:t>
            </a: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zh-CN" altLang="en-US" sz="2400" dirty="0">
                <a:solidFill>
                  <a:srgbClr val="000000"/>
                </a:solidFill>
                <a:latin typeface="楷体_GB2312" pitchFamily="49" charset="-122"/>
                <a:ea typeface="楷体_GB2312" pitchFamily="49" charset="-122"/>
              </a:rPr>
              <a:t>测井资料处理</a:t>
            </a:r>
          </a:p>
          <a:p>
            <a:pPr marL="342900" indent="-342900">
              <a:spcBef>
                <a:spcPct val="20000"/>
              </a:spcBef>
              <a:buClr>
                <a:schemeClr val="tx1"/>
              </a:buClr>
              <a:buFont typeface="Wingdings" panose="05000000000000000000" pitchFamily="2" charset="2"/>
              <a:buChar char="v"/>
            </a:pPr>
            <a:r>
              <a:rPr lang="zh-CN" altLang="en-US" b="1" dirty="0">
                <a:solidFill>
                  <a:srgbClr val="000000"/>
                </a:solidFill>
                <a:latin typeface="楷体_GB2312" pitchFamily="49" charset="-122"/>
                <a:ea typeface="楷体_GB2312" pitchFamily="49" charset="-122"/>
              </a:rPr>
              <a:t>地震勘探由数据采集、数据处理和资料解释三阶段组成。</a:t>
            </a:r>
          </a:p>
          <a:p>
            <a:pPr marL="342900" indent="-342900">
              <a:spcBef>
                <a:spcPct val="20000"/>
              </a:spcBef>
              <a:buClr>
                <a:schemeClr val="tx1"/>
              </a:buClr>
              <a:buFont typeface="Wingdings" panose="05000000000000000000" pitchFamily="2" charset="2"/>
              <a:buChar char="v"/>
            </a:pPr>
            <a:r>
              <a:rPr lang="zh-CN" altLang="en-US" b="1" dirty="0">
                <a:solidFill>
                  <a:srgbClr val="000000"/>
                </a:solidFill>
                <a:latin typeface="楷体_GB2312" pitchFamily="49" charset="-122"/>
                <a:ea typeface="楷体_GB2312" pitchFamily="49" charset="-122"/>
              </a:rPr>
              <a:t>目前采用的三维地震勘探比较精确的反映地下情况，但数据量大，处理周期长。</a:t>
            </a:r>
          </a:p>
          <a:p>
            <a:pPr marL="342900" indent="-342900">
              <a:spcBef>
                <a:spcPct val="20000"/>
              </a:spcBef>
              <a:buClr>
                <a:schemeClr val="tx1"/>
              </a:buClr>
              <a:buFont typeface="Wingdings" panose="05000000000000000000" pitchFamily="2" charset="2"/>
              <a:buChar char="v"/>
            </a:pPr>
            <a:r>
              <a:rPr lang="zh-CN" altLang="en-US" b="1" dirty="0">
                <a:solidFill>
                  <a:srgbClr val="FF0000"/>
                </a:solidFill>
                <a:latin typeface="楷体_GB2312" pitchFamily="49" charset="-122"/>
                <a:ea typeface="楷体_GB2312" pitchFamily="49" charset="-122"/>
              </a:rPr>
              <a:t>100</a:t>
            </a:r>
            <a:r>
              <a:rPr lang="zh-CN" altLang="en-US" b="1" dirty="0">
                <a:solidFill>
                  <a:srgbClr val="000000"/>
                </a:solidFill>
                <a:latin typeface="楷体_GB2312" pitchFamily="49" charset="-122"/>
                <a:ea typeface="楷体_GB2312" pitchFamily="49" charset="-122"/>
              </a:rPr>
              <a:t>平方公里的三维勘探面积，道距</a:t>
            </a:r>
            <a:r>
              <a:rPr lang="zh-CN" altLang="en-US" b="1" dirty="0">
                <a:solidFill>
                  <a:srgbClr val="FF0000"/>
                </a:solidFill>
                <a:latin typeface="楷体_GB2312" pitchFamily="49" charset="-122"/>
                <a:ea typeface="楷体_GB2312" pitchFamily="49" charset="-122"/>
              </a:rPr>
              <a:t>25</a:t>
            </a:r>
            <a:r>
              <a:rPr lang="zh-CN" altLang="en-US" b="1" dirty="0">
                <a:solidFill>
                  <a:srgbClr val="000000"/>
                </a:solidFill>
                <a:latin typeface="楷体_GB2312" pitchFamily="49" charset="-122"/>
                <a:ea typeface="楷体_GB2312" pitchFamily="49" charset="-122"/>
              </a:rPr>
              <a:t>米，</a:t>
            </a:r>
            <a:r>
              <a:rPr lang="zh-CN" altLang="en-US" b="1" dirty="0">
                <a:solidFill>
                  <a:srgbClr val="FF0000"/>
                </a:solidFill>
                <a:latin typeface="楷体_GB2312" pitchFamily="49" charset="-122"/>
                <a:ea typeface="楷体_GB2312" pitchFamily="49" charset="-122"/>
              </a:rPr>
              <a:t>60</a:t>
            </a:r>
            <a:r>
              <a:rPr lang="zh-CN" altLang="en-US" b="1" dirty="0">
                <a:solidFill>
                  <a:srgbClr val="000000"/>
                </a:solidFill>
                <a:latin typeface="楷体_GB2312" pitchFamily="49" charset="-122"/>
                <a:ea typeface="楷体_GB2312" pitchFamily="49" charset="-122"/>
              </a:rPr>
              <a:t>次覆盖，</a:t>
            </a:r>
            <a:r>
              <a:rPr lang="zh-CN" altLang="en-US" b="1" dirty="0">
                <a:solidFill>
                  <a:srgbClr val="FF0000"/>
                </a:solidFill>
                <a:latin typeface="楷体_GB2312" pitchFamily="49" charset="-122"/>
                <a:ea typeface="楷体_GB2312" pitchFamily="49" charset="-122"/>
              </a:rPr>
              <a:t>6</a:t>
            </a:r>
            <a:r>
              <a:rPr lang="zh-CN" altLang="en-US" b="1" dirty="0">
                <a:solidFill>
                  <a:srgbClr val="000000"/>
                </a:solidFill>
                <a:latin typeface="楷体_GB2312" pitchFamily="49" charset="-122"/>
                <a:ea typeface="楷体_GB2312" pitchFamily="49" charset="-122"/>
              </a:rPr>
              <a:t>秒长记录，</a:t>
            </a:r>
            <a:r>
              <a:rPr lang="zh-CN" altLang="en-US" b="1" dirty="0">
                <a:solidFill>
                  <a:srgbClr val="FF0000"/>
                </a:solidFill>
                <a:latin typeface="楷体_GB2312" pitchFamily="49" charset="-122"/>
                <a:ea typeface="楷体_GB2312" pitchFamily="49" charset="-122"/>
              </a:rPr>
              <a:t>2</a:t>
            </a:r>
            <a:r>
              <a:rPr lang="zh-CN" altLang="en-US" b="1" dirty="0">
                <a:solidFill>
                  <a:srgbClr val="000000"/>
                </a:solidFill>
                <a:latin typeface="楷体_GB2312" pitchFamily="49" charset="-122"/>
                <a:ea typeface="楷体_GB2312" pitchFamily="49" charset="-122"/>
              </a:rPr>
              <a:t>毫秒采样，一共采集</a:t>
            </a:r>
            <a:r>
              <a:rPr lang="zh-CN" altLang="en-US" b="1" dirty="0">
                <a:solidFill>
                  <a:srgbClr val="FF0000"/>
                </a:solidFill>
                <a:latin typeface="楷体_GB2312" pitchFamily="49" charset="-122"/>
                <a:ea typeface="楷体_GB2312" pitchFamily="49" charset="-122"/>
              </a:rPr>
              <a:t>2.88</a:t>
            </a:r>
            <a:r>
              <a:rPr lang="zh-CN" altLang="en-US" b="1" dirty="0">
                <a:solidFill>
                  <a:srgbClr val="FF0000"/>
                </a:solidFill>
                <a:latin typeface="楷体_GB2312" pitchFamily="49" charset="-122"/>
                <a:ea typeface="楷体_GB2312" pitchFamily="49" charset="-122"/>
                <a:sym typeface="Symbol" panose="05050102010706020507" pitchFamily="18" charset="2"/>
              </a:rPr>
              <a:t>10</a:t>
            </a:r>
            <a:r>
              <a:rPr lang="zh-CN" altLang="en-US" b="1" baseline="30000" dirty="0">
                <a:solidFill>
                  <a:srgbClr val="FF0000"/>
                </a:solidFill>
                <a:latin typeface="楷体_GB2312" pitchFamily="49" charset="-122"/>
                <a:ea typeface="楷体_GB2312" pitchFamily="49" charset="-122"/>
                <a:sym typeface="Symbol" panose="05050102010706020507" pitchFamily="18" charset="2"/>
              </a:rPr>
              <a:t>10</a:t>
            </a:r>
            <a:r>
              <a:rPr lang="zh-CN" altLang="en-US" b="1" dirty="0">
                <a:solidFill>
                  <a:srgbClr val="000000"/>
                </a:solidFill>
                <a:latin typeface="楷体_GB2312" pitchFamily="49" charset="-122"/>
                <a:ea typeface="楷体_GB2312" pitchFamily="49" charset="-122"/>
                <a:sym typeface="Symbol" panose="05050102010706020507" pitchFamily="18" charset="2"/>
              </a:rPr>
              <a:t>个数据，约为</a:t>
            </a:r>
            <a:r>
              <a:rPr lang="zh-CN" altLang="en-US" b="1" dirty="0">
                <a:solidFill>
                  <a:srgbClr val="FF0000"/>
                </a:solidFill>
                <a:latin typeface="楷体_GB2312" pitchFamily="49" charset="-122"/>
                <a:ea typeface="楷体_GB2312" pitchFamily="49" charset="-122"/>
                <a:sym typeface="Symbol" panose="05050102010706020507" pitchFamily="18" charset="2"/>
              </a:rPr>
              <a:t>116</a:t>
            </a:r>
            <a:r>
              <a:rPr lang="en-US" altLang="zh-CN" b="1" dirty="0">
                <a:solidFill>
                  <a:srgbClr val="000000"/>
                </a:solidFill>
                <a:latin typeface="楷体_GB2312" pitchFamily="49" charset="-122"/>
                <a:ea typeface="楷体_GB2312" pitchFamily="49" charset="-122"/>
                <a:sym typeface="Symbol" panose="05050102010706020507" pitchFamily="18" charset="2"/>
              </a:rPr>
              <a:t>GB。</a:t>
            </a:r>
          </a:p>
          <a:p>
            <a:pPr marL="342900" indent="-342900">
              <a:spcBef>
                <a:spcPct val="20000"/>
              </a:spcBef>
              <a:buClr>
                <a:schemeClr val="tx1"/>
              </a:buClr>
              <a:buFont typeface="Wingdings" panose="05000000000000000000" pitchFamily="2" charset="2"/>
              <a:buChar char="v"/>
            </a:pPr>
            <a:r>
              <a:rPr lang="zh-CN" altLang="en-US" b="1" dirty="0">
                <a:solidFill>
                  <a:srgbClr val="000000"/>
                </a:solidFill>
                <a:latin typeface="楷体_GB2312" pitchFamily="49" charset="-122"/>
                <a:ea typeface="楷体_GB2312" pitchFamily="49" charset="-122"/>
              </a:rPr>
              <a:t>叠加后数据为</a:t>
            </a:r>
            <a:r>
              <a:rPr lang="zh-CN" altLang="en-US" b="1" dirty="0">
                <a:solidFill>
                  <a:srgbClr val="FF0000"/>
                </a:solidFill>
                <a:latin typeface="楷体_GB2312" pitchFamily="49" charset="-122"/>
                <a:ea typeface="楷体_GB2312" pitchFamily="49" charset="-122"/>
              </a:rPr>
              <a:t>4.8</a:t>
            </a:r>
            <a:r>
              <a:rPr lang="zh-CN" altLang="en-US" b="1" dirty="0">
                <a:solidFill>
                  <a:srgbClr val="FF0000"/>
                </a:solidFill>
                <a:latin typeface="楷体_GB2312" pitchFamily="49" charset="-122"/>
                <a:ea typeface="楷体_GB2312" pitchFamily="49" charset="-122"/>
                <a:sym typeface="Symbol" panose="05050102010706020507" pitchFamily="18" charset="2"/>
              </a:rPr>
              <a:t>10</a:t>
            </a:r>
            <a:r>
              <a:rPr lang="zh-CN" altLang="en-US" b="1" baseline="30000" dirty="0">
                <a:solidFill>
                  <a:srgbClr val="FF0000"/>
                </a:solidFill>
                <a:latin typeface="楷体_GB2312" pitchFamily="49" charset="-122"/>
                <a:ea typeface="楷体_GB2312" pitchFamily="49" charset="-122"/>
                <a:sym typeface="Symbol" panose="05050102010706020507" pitchFamily="18" charset="2"/>
              </a:rPr>
              <a:t>8</a:t>
            </a:r>
            <a:r>
              <a:rPr lang="zh-CN" altLang="en-US" b="1" dirty="0">
                <a:solidFill>
                  <a:srgbClr val="000000"/>
                </a:solidFill>
                <a:latin typeface="楷体_GB2312" pitchFamily="49" charset="-122"/>
                <a:ea typeface="楷体_GB2312" pitchFamily="49" charset="-122"/>
                <a:sym typeface="Symbol" panose="05050102010706020507" pitchFamily="18" charset="2"/>
              </a:rPr>
              <a:t>个数据。用二维叠前深度偏移方法精确的产生地下深度图像，需要进行</a:t>
            </a:r>
            <a:r>
              <a:rPr lang="zh-CN" altLang="en-US" b="1" dirty="0">
                <a:solidFill>
                  <a:srgbClr val="FF0000"/>
                </a:solidFill>
                <a:latin typeface="楷体_GB2312" pitchFamily="49" charset="-122"/>
                <a:ea typeface="楷体_GB2312" pitchFamily="49" charset="-122"/>
                <a:sym typeface="Symbol" panose="05050102010706020507" pitchFamily="18" charset="2"/>
              </a:rPr>
              <a:t>2510</a:t>
            </a:r>
            <a:r>
              <a:rPr lang="zh-CN" altLang="en-US" b="1" baseline="30000" dirty="0">
                <a:solidFill>
                  <a:srgbClr val="FF0000"/>
                </a:solidFill>
                <a:latin typeface="楷体_GB2312" pitchFamily="49" charset="-122"/>
                <a:ea typeface="楷体_GB2312" pitchFamily="49" charset="-122"/>
                <a:sym typeface="Symbol" panose="05050102010706020507" pitchFamily="18" charset="2"/>
              </a:rPr>
              <a:t>12</a:t>
            </a:r>
            <a:r>
              <a:rPr lang="en-US" altLang="zh-CN" b="1" dirty="0">
                <a:solidFill>
                  <a:srgbClr val="000000"/>
                </a:solidFill>
                <a:latin typeface="楷体_GB2312" pitchFamily="49" charset="-122"/>
                <a:ea typeface="楷体_GB2312" pitchFamily="49" charset="-122"/>
                <a:sym typeface="Symbol" panose="05050102010706020507" pitchFamily="18" charset="2"/>
              </a:rPr>
              <a:t>FLOP，</a:t>
            </a:r>
            <a:r>
              <a:rPr lang="zh-CN" altLang="en-US" b="1" dirty="0">
                <a:solidFill>
                  <a:srgbClr val="000000"/>
                </a:solidFill>
                <a:latin typeface="楷体_GB2312" pitchFamily="49" charset="-122"/>
                <a:ea typeface="楷体_GB2312" pitchFamily="49" charset="-122"/>
                <a:sym typeface="Symbol" panose="05050102010706020507" pitchFamily="18" charset="2"/>
              </a:rPr>
              <a:t>采用</a:t>
            </a:r>
            <a:r>
              <a:rPr lang="zh-CN" altLang="en-US" b="1" dirty="0">
                <a:solidFill>
                  <a:srgbClr val="FF0000"/>
                </a:solidFill>
                <a:latin typeface="楷体_GB2312" pitchFamily="49" charset="-122"/>
                <a:ea typeface="楷体_GB2312" pitchFamily="49" charset="-122"/>
                <a:sym typeface="Symbol" panose="05050102010706020507" pitchFamily="18" charset="2"/>
              </a:rPr>
              <a:t>100</a:t>
            </a:r>
            <a:r>
              <a:rPr lang="en-US" altLang="zh-CN" b="1" dirty="0">
                <a:solidFill>
                  <a:srgbClr val="FF0000"/>
                </a:solidFill>
                <a:latin typeface="楷体_GB2312" pitchFamily="49" charset="-122"/>
                <a:ea typeface="楷体_GB2312" pitchFamily="49" charset="-122"/>
                <a:sym typeface="Symbol" panose="05050102010706020507" pitchFamily="18" charset="2"/>
              </a:rPr>
              <a:t>MFLOPs</a:t>
            </a:r>
            <a:r>
              <a:rPr lang="zh-CN" altLang="en-US" b="1" dirty="0">
                <a:solidFill>
                  <a:srgbClr val="000000"/>
                </a:solidFill>
                <a:latin typeface="楷体_GB2312" pitchFamily="49" charset="-122"/>
                <a:ea typeface="楷体_GB2312" pitchFamily="49" charset="-122"/>
                <a:sym typeface="Symbol" panose="05050102010706020507" pitchFamily="18" charset="2"/>
              </a:rPr>
              <a:t>机器计算250天，</a:t>
            </a:r>
            <a:r>
              <a:rPr lang="zh-CN" altLang="en-US" b="1" dirty="0">
                <a:solidFill>
                  <a:srgbClr val="FF0000"/>
                </a:solidFill>
                <a:latin typeface="楷体_GB2312" pitchFamily="49" charset="-122"/>
                <a:ea typeface="楷体_GB2312" pitchFamily="49" charset="-122"/>
                <a:sym typeface="Symbol" panose="05050102010706020507" pitchFamily="18" charset="2"/>
              </a:rPr>
              <a:t>1</a:t>
            </a:r>
            <a:r>
              <a:rPr lang="en-US" altLang="zh-CN" b="1" dirty="0">
                <a:solidFill>
                  <a:srgbClr val="FF0000"/>
                </a:solidFill>
                <a:latin typeface="楷体_GB2312" pitchFamily="49" charset="-122"/>
                <a:ea typeface="楷体_GB2312" pitchFamily="49" charset="-122"/>
                <a:sym typeface="Symbol" panose="05050102010706020507" pitchFamily="18" charset="2"/>
              </a:rPr>
              <a:t>GFLOPs</a:t>
            </a:r>
            <a:r>
              <a:rPr lang="zh-CN" altLang="en-US" b="1" dirty="0">
                <a:solidFill>
                  <a:srgbClr val="000000"/>
                </a:solidFill>
                <a:latin typeface="楷体_GB2312" pitchFamily="49" charset="-122"/>
                <a:ea typeface="楷体_GB2312" pitchFamily="49" charset="-122"/>
                <a:sym typeface="Symbol" panose="05050102010706020507" pitchFamily="18" charset="2"/>
              </a:rPr>
              <a:t>机计算</a:t>
            </a:r>
            <a:r>
              <a:rPr lang="zh-CN" altLang="en-US" b="1" dirty="0">
                <a:solidFill>
                  <a:srgbClr val="FF0000"/>
                </a:solidFill>
                <a:latin typeface="楷体_GB2312" pitchFamily="49" charset="-122"/>
                <a:ea typeface="楷体_GB2312" pitchFamily="49" charset="-122"/>
                <a:sym typeface="Symbol" panose="05050102010706020507" pitchFamily="18" charset="2"/>
              </a:rPr>
              <a:t>25</a:t>
            </a:r>
            <a:r>
              <a:rPr lang="zh-CN" altLang="en-US" b="1" dirty="0">
                <a:solidFill>
                  <a:srgbClr val="000000"/>
                </a:solidFill>
                <a:latin typeface="楷体_GB2312" pitchFamily="49" charset="-122"/>
                <a:ea typeface="楷体_GB2312" pitchFamily="49" charset="-122"/>
                <a:sym typeface="Symbol" panose="05050102010706020507" pitchFamily="18" charset="2"/>
              </a:rPr>
              <a:t>天，</a:t>
            </a:r>
            <a:r>
              <a:rPr lang="zh-CN" altLang="en-US" b="1" dirty="0">
                <a:solidFill>
                  <a:srgbClr val="FF0000"/>
                </a:solidFill>
                <a:latin typeface="楷体_GB2312" pitchFamily="49" charset="-122"/>
                <a:ea typeface="楷体_GB2312" pitchFamily="49" charset="-122"/>
                <a:sym typeface="Symbol" panose="05050102010706020507" pitchFamily="18" charset="2"/>
              </a:rPr>
              <a:t>10</a:t>
            </a:r>
            <a:r>
              <a:rPr lang="en-US" altLang="zh-CN" b="1" dirty="0">
                <a:solidFill>
                  <a:srgbClr val="FF0000"/>
                </a:solidFill>
                <a:latin typeface="楷体_GB2312" pitchFamily="49" charset="-122"/>
                <a:ea typeface="楷体_GB2312" pitchFamily="49" charset="-122"/>
                <a:sym typeface="Symbol" panose="05050102010706020507" pitchFamily="18" charset="2"/>
              </a:rPr>
              <a:t>GFLOPs</a:t>
            </a:r>
            <a:r>
              <a:rPr lang="zh-CN" altLang="en-US" b="1" dirty="0">
                <a:solidFill>
                  <a:srgbClr val="000000"/>
                </a:solidFill>
                <a:latin typeface="楷体_GB2312" pitchFamily="49" charset="-122"/>
                <a:ea typeface="楷体_GB2312" pitchFamily="49" charset="-122"/>
                <a:sym typeface="Symbol" panose="05050102010706020507" pitchFamily="18" charset="2"/>
              </a:rPr>
              <a:t>机器</a:t>
            </a:r>
            <a:r>
              <a:rPr lang="zh-CN" altLang="en-US" b="1" dirty="0">
                <a:solidFill>
                  <a:srgbClr val="FF0000"/>
                </a:solidFill>
                <a:latin typeface="楷体_GB2312" pitchFamily="49" charset="-122"/>
                <a:ea typeface="楷体_GB2312" pitchFamily="49" charset="-122"/>
                <a:sym typeface="Symbol" panose="05050102010706020507" pitchFamily="18" charset="2"/>
              </a:rPr>
              <a:t>35</a:t>
            </a:r>
            <a:r>
              <a:rPr lang="zh-CN" altLang="en-US" b="1" dirty="0">
                <a:solidFill>
                  <a:srgbClr val="000000"/>
                </a:solidFill>
                <a:latin typeface="楷体_GB2312" pitchFamily="49" charset="-122"/>
                <a:ea typeface="楷体_GB2312" pitchFamily="49" charset="-122"/>
                <a:sym typeface="Symbol" panose="05050102010706020507" pitchFamily="18" charset="2"/>
              </a:rPr>
              <a:t>分。考虑到机器持续速度常常是峰值速度的</a:t>
            </a:r>
            <a:r>
              <a:rPr lang="zh-CN" altLang="en-US" b="1" dirty="0">
                <a:solidFill>
                  <a:srgbClr val="FF0000"/>
                </a:solidFill>
                <a:latin typeface="楷体_GB2312" pitchFamily="49" charset="-122"/>
                <a:ea typeface="楷体_GB2312" pitchFamily="49" charset="-122"/>
                <a:sym typeface="Symbol" panose="05050102010706020507" pitchFamily="18" charset="2"/>
              </a:rPr>
              <a:t>10-30%</a:t>
            </a:r>
            <a:r>
              <a:rPr lang="zh-CN" altLang="en-US" b="1" dirty="0">
                <a:solidFill>
                  <a:srgbClr val="000000"/>
                </a:solidFill>
                <a:latin typeface="楷体_GB2312" pitchFamily="49" charset="-122"/>
                <a:ea typeface="楷体_GB2312" pitchFamily="49" charset="-122"/>
                <a:sym typeface="Symbol" panose="05050102010706020507" pitchFamily="18" charset="2"/>
              </a:rPr>
              <a:t>，所以需要</a:t>
            </a:r>
            <a:r>
              <a:rPr lang="zh-CN" altLang="en-US" b="1" dirty="0">
                <a:solidFill>
                  <a:srgbClr val="FF0000"/>
                </a:solidFill>
                <a:latin typeface="楷体_GB2312" pitchFamily="49" charset="-122"/>
                <a:ea typeface="楷体_GB2312" pitchFamily="49" charset="-122"/>
                <a:sym typeface="Symbol" panose="05050102010706020507" pitchFamily="18" charset="2"/>
              </a:rPr>
              <a:t>100</a:t>
            </a:r>
            <a:r>
              <a:rPr lang="en-US" altLang="zh-CN" b="1" dirty="0">
                <a:solidFill>
                  <a:srgbClr val="FF0000"/>
                </a:solidFill>
                <a:latin typeface="楷体_GB2312" pitchFamily="49" charset="-122"/>
                <a:ea typeface="楷体_GB2312" pitchFamily="49" charset="-122"/>
                <a:sym typeface="Symbol" panose="05050102010706020507" pitchFamily="18" charset="2"/>
              </a:rPr>
              <a:t>GFlops</a:t>
            </a:r>
            <a:r>
              <a:rPr lang="zh-CN" altLang="en-US" b="1" dirty="0">
                <a:solidFill>
                  <a:srgbClr val="000000"/>
                </a:solidFill>
                <a:latin typeface="楷体_GB2312" pitchFamily="49" charset="-122"/>
                <a:ea typeface="楷体_GB2312" pitchFamily="49" charset="-122"/>
                <a:sym typeface="Symbol" panose="05050102010706020507" pitchFamily="18" charset="2"/>
              </a:rPr>
              <a:t>的机器。</a:t>
            </a:r>
            <a:endParaRPr lang="en-US" altLang="zh-CN" sz="2800" b="1" dirty="0">
              <a:solidFill>
                <a:srgbClr val="000000"/>
              </a:solidFill>
              <a:latin typeface="楷体_GB2312" pitchFamily="49" charset="-122"/>
              <a:ea typeface="楷体_GB2312" pitchFamily="49" charset="-122"/>
            </a:endParaRPr>
          </a:p>
        </p:txBody>
      </p:sp>
      <p:sp>
        <p:nvSpPr>
          <p:cNvPr id="198659" name="Rectangle 3"/>
          <p:cNvSpPr/>
          <p:nvPr/>
        </p:nvSpPr>
        <p:spPr>
          <a:xfrm>
            <a:off x="393700" y="212725"/>
            <a:ext cx="5060950" cy="579438"/>
          </a:xfrm>
          <a:prstGeom prst="rect">
            <a:avLst/>
          </a:prstGeom>
          <a:noFill/>
          <a:ln w="9525">
            <a:noFill/>
          </a:ln>
        </p:spPr>
        <p:txBody>
          <a:bodyPr wrap="none" anchor="t" anchorCtr="0">
            <a:spAutoFit/>
          </a:bodyPr>
          <a:lstStyle/>
          <a:p>
            <a:pPr>
              <a:spcBef>
                <a:spcPct val="20000"/>
              </a:spcBef>
              <a:buClr>
                <a:schemeClr val="tx1"/>
              </a:buClr>
            </a:pPr>
            <a:r>
              <a:rPr lang="zh-CN" altLang="en-US" sz="3200" dirty="0">
                <a:solidFill>
                  <a:srgbClr val="000000"/>
                </a:solidFill>
                <a:latin typeface="黑体" panose="02010609060101010101" pitchFamily="49" charset="-122"/>
              </a:rPr>
              <a:t>为什么要开发并行处理技术</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页脚占位符 2"/>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199682" name="Rectangle 2"/>
          <p:cNvSpPr/>
          <p:nvPr/>
        </p:nvSpPr>
        <p:spPr>
          <a:xfrm>
            <a:off x="0" y="914400"/>
            <a:ext cx="8991600" cy="5562600"/>
          </a:xfrm>
          <a:prstGeom prst="rect">
            <a:avLst/>
          </a:prstGeom>
          <a:noFill/>
          <a:ln w="9525">
            <a:noFill/>
          </a:ln>
        </p:spPr>
        <p:txBody>
          <a:bodyPr anchor="t" anchorCtr="0"/>
          <a:lstStyle/>
          <a:p>
            <a:pPr marL="342900" indent="-342900">
              <a:spcBef>
                <a:spcPct val="20000"/>
              </a:spcBef>
              <a:buClr>
                <a:schemeClr val="tx1"/>
              </a:buClr>
              <a:buFont typeface="Wingdings" panose="05000000000000000000" pitchFamily="2" charset="2"/>
              <a:buChar char="v"/>
            </a:pPr>
            <a:r>
              <a:rPr lang="en-US" altLang="zh-CN" b="1" dirty="0">
                <a:solidFill>
                  <a:srgbClr val="000000"/>
                </a:solidFill>
                <a:latin typeface="楷体_GB2312" pitchFamily="49" charset="-122"/>
                <a:ea typeface="楷体_GB2312" pitchFamily="49" charset="-122"/>
              </a:rPr>
              <a:t>3.</a:t>
            </a:r>
            <a:r>
              <a:rPr lang="zh-CN" altLang="en-US" b="1" dirty="0">
                <a:solidFill>
                  <a:srgbClr val="000000"/>
                </a:solidFill>
                <a:latin typeface="楷体_GB2312" pitchFamily="49" charset="-122"/>
                <a:ea typeface="楷体_GB2312" pitchFamily="49" charset="-122"/>
              </a:rPr>
              <a:t>核武器</a:t>
            </a:r>
            <a:endParaRPr lang="zh-CN" altLang="en-US" sz="2800" b="1" dirty="0">
              <a:solidFill>
                <a:srgbClr val="000000"/>
              </a:solidFill>
              <a:latin typeface="楷体_GB2312" pitchFamily="49" charset="-122"/>
              <a:ea typeface="楷体_GB2312" pitchFamily="49" charset="-122"/>
            </a:endParaRP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zh-CN" altLang="en-US" sz="2400" b="1" dirty="0">
                <a:solidFill>
                  <a:srgbClr val="000000"/>
                </a:solidFill>
                <a:latin typeface="楷体_GB2312" pitchFamily="49" charset="-122"/>
                <a:ea typeface="楷体_GB2312" pitchFamily="49" charset="-122"/>
              </a:rPr>
              <a:t>核爆炸数值模拟，推断出不同结构与不同条件下核装置的能量释放效应。</a:t>
            </a: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zh-CN" altLang="en-US" sz="2400" b="1" dirty="0">
                <a:solidFill>
                  <a:srgbClr val="000000"/>
                </a:solidFill>
                <a:latin typeface="楷体_GB2312" pitchFamily="49" charset="-122"/>
                <a:ea typeface="楷体_GB2312" pitchFamily="49" charset="-122"/>
              </a:rPr>
              <a:t>压力：几百万大气压</a:t>
            </a: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zh-CN" altLang="en-US" sz="2400" b="1" dirty="0">
                <a:solidFill>
                  <a:srgbClr val="000000"/>
                </a:solidFill>
                <a:latin typeface="楷体_GB2312" pitchFamily="49" charset="-122"/>
                <a:ea typeface="楷体_GB2312" pitchFamily="49" charset="-122"/>
              </a:rPr>
              <a:t>温度：几千万摄氏度</a:t>
            </a: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zh-CN" altLang="en-US" sz="2400" b="1" dirty="0">
                <a:solidFill>
                  <a:srgbClr val="000000"/>
                </a:solidFill>
                <a:latin typeface="楷体_GB2312" pitchFamily="49" charset="-122"/>
                <a:ea typeface="楷体_GB2312" pitchFamily="49" charset="-122"/>
              </a:rPr>
              <a:t>能量在</a:t>
            </a:r>
            <a:r>
              <a:rPr lang="zh-CN" altLang="en-US" sz="2400" b="1" dirty="0">
                <a:solidFill>
                  <a:srgbClr val="000000"/>
                </a:solidFill>
                <a:latin typeface="楷体_GB2312" pitchFamily="49" charset="-122"/>
                <a:ea typeface="楷体_GB2312" pitchFamily="49" charset="-122"/>
                <a:sym typeface="Symbol" panose="05050102010706020507" pitchFamily="18" charset="2"/>
              </a:rPr>
              <a:t>秒级内释放出来。</a:t>
            </a: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zh-CN" altLang="en-US" sz="2400" b="1" dirty="0">
                <a:solidFill>
                  <a:srgbClr val="000000"/>
                </a:solidFill>
                <a:latin typeface="楷体_GB2312" pitchFamily="49" charset="-122"/>
                <a:ea typeface="楷体_GB2312" pitchFamily="49" charset="-122"/>
                <a:sym typeface="Symbol" panose="05050102010706020507" pitchFamily="18" charset="2"/>
              </a:rPr>
              <a:t>设计一个核武器型号，从模型规律、调整各种参数到优选，需计算成百上千次核试验。</a:t>
            </a: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en-US" altLang="zh-CN" sz="2400" b="1" dirty="0">
                <a:solidFill>
                  <a:srgbClr val="FF0000"/>
                </a:solidFill>
                <a:latin typeface="楷体_GB2312" pitchFamily="49" charset="-122"/>
                <a:ea typeface="楷体_GB2312" pitchFamily="49" charset="-122"/>
                <a:sym typeface="Symbol" panose="05050102010706020507" pitchFamily="18" charset="2"/>
              </a:rPr>
              <a:t>Los Alamos</a:t>
            </a:r>
            <a:r>
              <a:rPr lang="zh-CN" altLang="en-US" sz="2400" b="1" dirty="0">
                <a:solidFill>
                  <a:srgbClr val="000000"/>
                </a:solidFill>
                <a:latin typeface="楷体_GB2312" pitchFamily="49" charset="-122"/>
                <a:ea typeface="楷体_GB2312" pitchFamily="49" charset="-122"/>
                <a:sym typeface="Symbol" panose="05050102010706020507" pitchFamily="18" charset="2"/>
              </a:rPr>
              <a:t>（美国洛斯阿拉莫斯国家实验室）实验室要求计算一个模型的上限为</a:t>
            </a:r>
            <a:r>
              <a:rPr lang="zh-CN" altLang="en-US" sz="2400" b="1" dirty="0">
                <a:solidFill>
                  <a:srgbClr val="FF0000"/>
                </a:solidFill>
                <a:latin typeface="楷体_GB2312" pitchFamily="49" charset="-122"/>
                <a:ea typeface="楷体_GB2312" pitchFamily="49" charset="-122"/>
                <a:sym typeface="Symbol" panose="05050102010706020507" pitchFamily="18" charset="2"/>
              </a:rPr>
              <a:t>8-10小时</a:t>
            </a:r>
            <a:r>
              <a:rPr lang="zh-CN" altLang="en-US" sz="2400" b="1" dirty="0">
                <a:solidFill>
                  <a:srgbClr val="000000"/>
                </a:solidFill>
                <a:latin typeface="楷体_GB2312" pitchFamily="49" charset="-122"/>
                <a:ea typeface="楷体_GB2312" pitchFamily="49" charset="-122"/>
                <a:sym typeface="Symbol" panose="05050102010706020507" pitchFamily="18" charset="2"/>
              </a:rPr>
              <a:t>。</a:t>
            </a:r>
          </a:p>
        </p:txBody>
      </p:sp>
      <p:sp>
        <p:nvSpPr>
          <p:cNvPr id="199683" name="Rectangle 3"/>
          <p:cNvSpPr/>
          <p:nvPr/>
        </p:nvSpPr>
        <p:spPr>
          <a:xfrm>
            <a:off x="393700" y="212725"/>
            <a:ext cx="5060950" cy="579438"/>
          </a:xfrm>
          <a:prstGeom prst="rect">
            <a:avLst/>
          </a:prstGeom>
          <a:noFill/>
          <a:ln w="9525">
            <a:noFill/>
          </a:ln>
        </p:spPr>
        <p:txBody>
          <a:bodyPr wrap="none" anchor="t" anchorCtr="0">
            <a:spAutoFit/>
          </a:bodyPr>
          <a:lstStyle/>
          <a:p>
            <a:pPr>
              <a:spcBef>
                <a:spcPct val="20000"/>
              </a:spcBef>
              <a:buClr>
                <a:schemeClr val="tx1"/>
              </a:buClr>
            </a:pPr>
            <a:r>
              <a:rPr lang="zh-CN" altLang="en-US" sz="3200" dirty="0">
                <a:solidFill>
                  <a:srgbClr val="000000"/>
                </a:solidFill>
                <a:latin typeface="黑体" panose="02010609060101010101" pitchFamily="49" charset="-122"/>
              </a:rPr>
              <a:t>为什么要开发并行处理技术</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00706" name="Rectangle 2"/>
          <p:cNvSpPr>
            <a:spLocks noGrp="1"/>
          </p:cNvSpPr>
          <p:nvPr>
            <p:ph type="title"/>
          </p:nvPr>
        </p:nvSpPr>
        <p:spPr/>
        <p:txBody>
          <a:bodyPr vert="horz" wrap="square" lIns="91440" tIns="45720" rIns="91440" bIns="45720" anchor="ctr" anchorCtr="0"/>
          <a:lstStyle/>
          <a:p>
            <a:pPr>
              <a:buNone/>
            </a:pPr>
            <a:r>
              <a:rPr lang="en-US" altLang="zh-CN" sz="3200" dirty="0">
                <a:solidFill>
                  <a:srgbClr val="000000"/>
                </a:solidFill>
                <a:latin typeface="黑体" panose="02010609060101010101" pitchFamily="49" charset="-122"/>
                <a:ea typeface="黑体" panose="02010609060101010101" pitchFamily="49" charset="-122"/>
              </a:rPr>
              <a:t>1.5 </a:t>
            </a:r>
            <a:r>
              <a:rPr lang="zh-CN" altLang="en-US" sz="3200" dirty="0">
                <a:solidFill>
                  <a:srgbClr val="000000"/>
                </a:solidFill>
                <a:latin typeface="黑体" panose="02010609060101010101" pitchFamily="49" charset="-122"/>
                <a:ea typeface="黑体" panose="02010609060101010101" pitchFamily="49" charset="-122"/>
              </a:rPr>
              <a:t>并发性发展及计算机系统的分类</a:t>
            </a:r>
          </a:p>
        </p:txBody>
      </p:sp>
      <p:sp>
        <p:nvSpPr>
          <p:cNvPr id="218115" name="Rectangle 3"/>
          <p:cNvSpPr>
            <a:spLocks noGrp="1"/>
          </p:cNvSpPr>
          <p:nvPr>
            <p:ph idx="1" hasCustomPrompt="1"/>
          </p:nvPr>
        </p:nvSpPr>
        <p:spPr/>
        <p:txBody>
          <a:bodyPr vert="horz" wrap="square" lIns="91440" tIns="45720" rIns="91440" bIns="45720" anchor="t" anchorCtr="0"/>
          <a:lstStyle/>
          <a:p>
            <a:r>
              <a:rPr lang="zh-CN" altLang="en-US" dirty="0">
                <a:solidFill>
                  <a:srgbClr val="000000"/>
                </a:solidFill>
                <a:latin typeface="华文仿宋" panose="02010600040101010101" pitchFamily="2" charset="-122"/>
                <a:ea typeface="华文仿宋" panose="02010600040101010101" pitchFamily="2" charset="-122"/>
              </a:rPr>
              <a:t>系统结构和并行处理技术的重要性</a:t>
            </a:r>
          </a:p>
          <a:p>
            <a:pPr lvl="1"/>
            <a:r>
              <a:rPr lang="zh-CN" altLang="en-US" b="1" dirty="0">
                <a:latin typeface="华文仿宋" panose="02010600040101010101" pitchFamily="2" charset="-122"/>
                <a:ea typeface="华文仿宋" panose="02010600040101010101" pitchFamily="2" charset="-122"/>
              </a:rPr>
              <a:t>恩斯洛的统计，</a:t>
            </a:r>
            <a:r>
              <a:rPr lang="en-US" altLang="zh-CN" b="1" dirty="0">
                <a:latin typeface="华文仿宋" panose="02010600040101010101" pitchFamily="2" charset="-122"/>
                <a:ea typeface="华文仿宋" panose="02010600040101010101" pitchFamily="2" charset="-122"/>
              </a:rPr>
              <a:t>1965-1975</a:t>
            </a:r>
            <a:r>
              <a:rPr lang="zh-CN" altLang="en-US" b="1" dirty="0">
                <a:latin typeface="华文仿宋" panose="02010600040101010101" pitchFamily="2" charset="-122"/>
                <a:ea typeface="华文仿宋" panose="02010600040101010101" pitchFamily="2" charset="-122"/>
              </a:rPr>
              <a:t>年，器件延迟大约缩短到</a:t>
            </a:r>
            <a:r>
              <a:rPr lang="en-US" altLang="zh-CN" b="1" dirty="0">
                <a:latin typeface="华文仿宋" panose="02010600040101010101" pitchFamily="2" charset="-122"/>
                <a:ea typeface="华文仿宋" panose="02010600040101010101" pitchFamily="2" charset="-122"/>
              </a:rPr>
              <a:t>10%</a:t>
            </a:r>
            <a:r>
              <a:rPr lang="zh-CN" altLang="en-US" b="1" dirty="0">
                <a:latin typeface="华文仿宋" panose="02010600040101010101" pitchFamily="2" charset="-122"/>
                <a:ea typeface="华文仿宋" panose="02010600040101010101" pitchFamily="2" charset="-122"/>
              </a:rPr>
              <a:t>，而平均指令时间却缩短为原来的</a:t>
            </a:r>
            <a:r>
              <a:rPr lang="en-US" altLang="zh-CN" b="1" dirty="0">
                <a:latin typeface="华文仿宋" panose="02010600040101010101" pitchFamily="2" charset="-122"/>
                <a:ea typeface="华文仿宋" panose="02010600040101010101" pitchFamily="2" charset="-122"/>
              </a:rPr>
              <a:t>1%</a:t>
            </a:r>
            <a:r>
              <a:rPr lang="zh-CN" altLang="en-US" b="1" dirty="0">
                <a:latin typeface="华文仿宋" panose="02010600040101010101" pitchFamily="2" charset="-122"/>
                <a:ea typeface="华文仿宋" panose="02010600040101010101" pitchFamily="2" charset="-122"/>
              </a:rPr>
              <a:t>。</a:t>
            </a:r>
          </a:p>
          <a:p>
            <a:pPr lvl="1"/>
            <a:endParaRPr lang="zh-CN" altLang="en-US" b="1" dirty="0">
              <a:latin typeface="华文仿宋" panose="02010600040101010101" pitchFamily="2" charset="-122"/>
              <a:ea typeface="华文仿宋" panose="02010600040101010101" pitchFamily="2" charset="-122"/>
            </a:endParaRPr>
          </a:p>
          <a:p>
            <a:pPr lvl="1"/>
            <a:endParaRPr lang="zh-CN" altLang="en-US" dirty="0">
              <a:solidFill>
                <a:srgbClr val="000000"/>
              </a:solidFill>
              <a:latin typeface="华文仿宋" panose="02010600040101010101" pitchFamily="2" charset="-122"/>
              <a:ea typeface="华文仿宋" panose="02010600040101010101" pitchFamily="2" charset="-122"/>
            </a:endParaRPr>
          </a:p>
          <a:p>
            <a:pPr lvl="1"/>
            <a:endParaRPr lang="zh-CN" altLang="en-US" dirty="0">
              <a:solidFill>
                <a:srgbClr val="000000"/>
              </a:solidFill>
              <a:latin typeface="华文仿宋" panose="02010600040101010101" pitchFamily="2" charset="-122"/>
              <a:ea typeface="华文仿宋" panose="02010600040101010101" pitchFamily="2" charset="-122"/>
            </a:endParaRPr>
          </a:p>
          <a:p>
            <a:pPr lvl="1"/>
            <a:endParaRPr lang="zh-CN" altLang="en-US" dirty="0">
              <a:solidFill>
                <a:srgbClr val="000000"/>
              </a:solidFill>
              <a:latin typeface="华文仿宋" panose="02010600040101010101" pitchFamily="2" charset="-122"/>
              <a:ea typeface="华文仿宋" panose="02010600040101010101" pitchFamily="2" charset="-122"/>
            </a:endParaRPr>
          </a:p>
          <a:p>
            <a:pPr lvl="1">
              <a:buNone/>
            </a:pPr>
            <a:r>
              <a:rPr lang="zh-CN" altLang="en-US" dirty="0">
                <a:solidFill>
                  <a:srgbClr val="000000"/>
                </a:solidFill>
                <a:latin typeface="华文仿宋" panose="02010600040101010101" pitchFamily="2" charset="-122"/>
                <a:ea typeface="华文仿宋" panose="02010600040101010101" pitchFamily="2" charset="-122"/>
              </a:rPr>
              <a:t>             </a:t>
            </a:r>
          </a:p>
          <a:p>
            <a:pPr lvl="1">
              <a:buNone/>
            </a:pPr>
            <a:r>
              <a:rPr lang="zh-CN" altLang="en-US" b="1" dirty="0">
                <a:solidFill>
                  <a:srgbClr val="000000"/>
                </a:solidFill>
                <a:latin typeface="华文仿宋" panose="02010600040101010101" pitchFamily="2" charset="-122"/>
                <a:ea typeface="华文仿宋" panose="02010600040101010101" pitchFamily="2" charset="-122"/>
              </a:rPr>
              <a:t>            </a:t>
            </a:r>
            <a:r>
              <a:rPr lang="zh-CN" altLang="en-US" b="1" dirty="0">
                <a:latin typeface="华文仿宋" panose="02010600040101010101" pitchFamily="2" charset="-122"/>
                <a:ea typeface="华文仿宋" panose="02010600040101010101" pitchFamily="2" charset="-122"/>
              </a:rPr>
              <a:t>系统性能比器件的性能提高了</a:t>
            </a:r>
            <a:r>
              <a:rPr lang="en-US" altLang="zh-CN" b="1" dirty="0">
                <a:latin typeface="华文仿宋" panose="02010600040101010101" pitchFamily="2" charset="-122"/>
                <a:ea typeface="华文仿宋" panose="02010600040101010101" pitchFamily="2" charset="-122"/>
              </a:rPr>
              <a:t>10</a:t>
            </a:r>
            <a:r>
              <a:rPr lang="zh-CN" altLang="en-US" b="1" dirty="0">
                <a:latin typeface="华文仿宋" panose="02010600040101010101" pitchFamily="2" charset="-122"/>
                <a:ea typeface="华文仿宋" panose="02010600040101010101" pitchFamily="2" charset="-122"/>
              </a:rPr>
              <a:t>倍</a:t>
            </a:r>
          </a:p>
        </p:txBody>
      </p:sp>
      <p:sp>
        <p:nvSpPr>
          <p:cNvPr id="218116" name="AutoShape 4"/>
          <p:cNvSpPr/>
          <p:nvPr/>
        </p:nvSpPr>
        <p:spPr>
          <a:xfrm flipV="1">
            <a:off x="2992438" y="2589213"/>
            <a:ext cx="2262187" cy="1817687"/>
          </a:xfrm>
          <a:prstGeom prst="upArrow">
            <a:avLst>
              <a:gd name="adj1" fmla="val 66601"/>
              <a:gd name="adj2" fmla="val 48254"/>
            </a:avLst>
          </a:prstGeom>
          <a:gradFill rotWithShape="1">
            <a:gsLst>
              <a:gs pos="0">
                <a:srgbClr val="FF0000"/>
              </a:gs>
              <a:gs pos="100000">
                <a:srgbClr val="FFFFFF">
                  <a:alpha val="0"/>
                </a:srgbClr>
              </a:gs>
            </a:gsLst>
            <a:lin ang="5400000" scaled="1"/>
            <a:tileRect/>
          </a:gradFill>
          <a:ln w="9525">
            <a:noFill/>
          </a:ln>
        </p:spPr>
        <p:txBody>
          <a:bodyPr vert="eaVert" wrap="none" anchor="ctr" anchorCtr="0"/>
          <a:lstStyle/>
          <a:p>
            <a:pPr eaLnBrk="0" hangingPunct="0"/>
            <a:endParaRPr lang="zh-CN" altLang="en-US" dirty="0">
              <a:latin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18116"/>
                                        </p:tgtEl>
                                        <p:attrNameLst>
                                          <p:attrName>style.visibility</p:attrName>
                                        </p:attrNameLst>
                                      </p:cBhvr>
                                      <p:to>
                                        <p:strVal val="visible"/>
                                      </p:to>
                                    </p:set>
                                    <p:animEffect transition="in" filter="slide(fromTop)">
                                      <p:cBhvr>
                                        <p:cTn id="7" dur="500"/>
                                        <p:tgtEl>
                                          <p:spTgt spid="218116"/>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218115">
                                            <p:txEl>
                                              <p:pRg st="7" end="7"/>
                                            </p:txEl>
                                          </p:spTgt>
                                        </p:tgtEl>
                                        <p:attrNameLst>
                                          <p:attrName>style.visibility</p:attrName>
                                        </p:attrNameLst>
                                      </p:cBhvr>
                                      <p:to>
                                        <p:strVal val="visible"/>
                                      </p:to>
                                    </p:set>
                                    <p:animEffect transition="in" filter="slide(fromTop)">
                                      <p:cBhvr>
                                        <p:cTn id="11" dur="500"/>
                                        <p:tgtEl>
                                          <p:spTgt spid="2181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01730" name="Rectangle 2"/>
          <p:cNvSpPr>
            <a:spLocks noGrp="1"/>
          </p:cNvSpPr>
          <p:nvPr>
            <p:ph type="title"/>
          </p:nvPr>
        </p:nvSpPr>
        <p:spPr>
          <a:xfrm>
            <a:off x="521970" y="121920"/>
            <a:ext cx="7848600" cy="609600"/>
          </a:xfrm>
        </p:spPr>
        <p:txBody>
          <a:bodyPr vert="horz" wrap="square" lIns="91440" tIns="45720" rIns="91440" bIns="45720" anchor="ctr" anchorCtr="0"/>
          <a:lstStyle/>
          <a:p>
            <a:r>
              <a:rPr lang="en-US" altLang="zh-CN" dirty="0">
                <a:solidFill>
                  <a:srgbClr val="000000"/>
                </a:solidFill>
                <a:latin typeface="Times New Roman" panose="02020603050405020304" pitchFamily="18" charset="0"/>
                <a:ea typeface="黑体" panose="02010609060101010101" pitchFamily="49" charset="-122"/>
                <a:sym typeface="+mn-ea"/>
              </a:rPr>
              <a:t>1.5.0 </a:t>
            </a:r>
            <a:r>
              <a:rPr lang="zh-CN" altLang="en-US" dirty="0">
                <a:solidFill>
                  <a:srgbClr val="000000"/>
                </a:solidFill>
                <a:latin typeface="Times New Roman" panose="02020603050405020304" pitchFamily="18" charset="0"/>
                <a:ea typeface="黑体" panose="02010609060101010101" pitchFamily="49" charset="-122"/>
                <a:sym typeface="+mn-ea"/>
              </a:rPr>
              <a:t>计算机系统结构的</a:t>
            </a:r>
            <a:r>
              <a:rPr lang="zh-CN" altLang="en-US" dirty="0">
                <a:solidFill>
                  <a:srgbClr val="000000"/>
                </a:solidFill>
                <a:latin typeface="Times New Roman" panose="02020603050405020304" pitchFamily="18" charset="0"/>
                <a:ea typeface="黑体" panose="02010609060101010101" pitchFamily="49" charset="-122"/>
              </a:rPr>
              <a:t>并行性概念</a:t>
            </a:r>
            <a:r>
              <a:rPr lang="zh-CN" altLang="en-US" dirty="0"/>
              <a:t> </a:t>
            </a:r>
          </a:p>
        </p:txBody>
      </p:sp>
      <p:sp>
        <p:nvSpPr>
          <p:cNvPr id="114691" name="Rectangle 3"/>
          <p:cNvSpPr>
            <a:spLocks noGrp="1"/>
          </p:cNvSpPr>
          <p:nvPr>
            <p:ph idx="1" hasCustomPrompt="1"/>
          </p:nvPr>
        </p:nvSpPr>
        <p:spPr/>
        <p:txBody>
          <a:bodyPr vert="horz" wrap="square" lIns="91440" tIns="45720" rIns="91440" bIns="45720" anchor="t" anchorCtr="0"/>
          <a:lstStyle/>
          <a:p>
            <a:r>
              <a:rPr lang="zh-CN" altLang="en-US" dirty="0">
                <a:solidFill>
                  <a:srgbClr val="000000"/>
                </a:solidFill>
                <a:latin typeface="华文仿宋" panose="02010600040101010101" pitchFamily="2" charset="-122"/>
                <a:ea typeface="华文仿宋" panose="02010600040101010101" pitchFamily="2" charset="-122"/>
              </a:rPr>
              <a:t>只要在</a:t>
            </a:r>
            <a:r>
              <a:rPr lang="zh-CN" altLang="en-US" dirty="0">
                <a:solidFill>
                  <a:srgbClr val="FF0000"/>
                </a:solidFill>
                <a:latin typeface="华文仿宋" panose="02010600040101010101" pitchFamily="2" charset="-122"/>
                <a:ea typeface="华文仿宋" panose="02010600040101010101" pitchFamily="2" charset="-122"/>
              </a:rPr>
              <a:t>同一时刻</a:t>
            </a:r>
            <a:r>
              <a:rPr lang="zh-CN" altLang="en-US" dirty="0">
                <a:solidFill>
                  <a:srgbClr val="000000"/>
                </a:solidFill>
                <a:latin typeface="华文仿宋" panose="02010600040101010101" pitchFamily="2" charset="-122"/>
                <a:ea typeface="华文仿宋" panose="02010600040101010101" pitchFamily="2" charset="-122"/>
              </a:rPr>
              <a:t>或是在</a:t>
            </a:r>
            <a:r>
              <a:rPr lang="zh-CN" altLang="en-US" dirty="0">
                <a:solidFill>
                  <a:srgbClr val="FF0000"/>
                </a:solidFill>
                <a:latin typeface="华文仿宋" panose="02010600040101010101" pitchFamily="2" charset="-122"/>
                <a:ea typeface="华文仿宋" panose="02010600040101010101" pitchFamily="2" charset="-122"/>
              </a:rPr>
              <a:t>同一时间间隔</a:t>
            </a:r>
            <a:r>
              <a:rPr lang="zh-CN" altLang="en-US" dirty="0">
                <a:solidFill>
                  <a:srgbClr val="000000"/>
                </a:solidFill>
                <a:latin typeface="华文仿宋" panose="02010600040101010101" pitchFamily="2" charset="-122"/>
                <a:ea typeface="华文仿宋" panose="02010600040101010101" pitchFamily="2" charset="-122"/>
              </a:rPr>
              <a:t>内完成两种或两种以上性质相同或不同的工作，它们在时间上能互相重叠 </a:t>
            </a:r>
          </a:p>
          <a:p>
            <a:pPr lvl="1"/>
            <a:r>
              <a:rPr lang="zh-CN" altLang="en-US" sz="2600" b="1" dirty="0">
                <a:latin typeface="楷体_GB2312" pitchFamily="49" charset="-122"/>
                <a:ea typeface="楷体_GB2312" pitchFamily="49" charset="-122"/>
              </a:rPr>
              <a:t>同时性（</a:t>
            </a:r>
            <a:r>
              <a:rPr lang="en-US" altLang="zh-CN" sz="2600" b="1" dirty="0">
                <a:latin typeface="楷体_GB2312" pitchFamily="49" charset="-122"/>
                <a:ea typeface="楷体_GB2312" pitchFamily="49" charset="-122"/>
              </a:rPr>
              <a:t>Simultaneity</a:t>
            </a:r>
            <a:r>
              <a:rPr lang="zh-CN" altLang="en-US" sz="2600" b="1" dirty="0">
                <a:latin typeface="楷体_GB2312" pitchFamily="49" charset="-122"/>
                <a:ea typeface="楷体_GB2312" pitchFamily="49" charset="-122"/>
              </a:rPr>
              <a:t>）：两个或多个事件在</a:t>
            </a:r>
            <a:r>
              <a:rPr lang="zh-CN" altLang="en-US" sz="2600" b="1" dirty="0">
                <a:solidFill>
                  <a:srgbClr val="FF0000"/>
                </a:solidFill>
                <a:latin typeface="楷体_GB2312" pitchFamily="49" charset="-122"/>
                <a:ea typeface="楷体_GB2312" pitchFamily="49" charset="-122"/>
              </a:rPr>
              <a:t>同一时刻</a:t>
            </a:r>
            <a:r>
              <a:rPr lang="zh-CN" altLang="en-US" sz="2600" b="1" dirty="0">
                <a:latin typeface="楷体_GB2312" pitchFamily="49" charset="-122"/>
                <a:ea typeface="楷体_GB2312" pitchFamily="49" charset="-122"/>
              </a:rPr>
              <a:t>发生；</a:t>
            </a:r>
          </a:p>
          <a:p>
            <a:pPr lvl="1"/>
            <a:r>
              <a:rPr lang="zh-CN" altLang="en-US" sz="2600" b="1" dirty="0">
                <a:latin typeface="楷体_GB2312" pitchFamily="49" charset="-122"/>
                <a:ea typeface="楷体_GB2312" pitchFamily="49" charset="-122"/>
              </a:rPr>
              <a:t>并发性（</a:t>
            </a:r>
            <a:r>
              <a:rPr lang="en-US" altLang="zh-CN" sz="2600" b="1" dirty="0">
                <a:latin typeface="楷体_GB2312" pitchFamily="49" charset="-122"/>
                <a:ea typeface="楷体_GB2312" pitchFamily="49" charset="-122"/>
              </a:rPr>
              <a:t>Concurrency</a:t>
            </a:r>
            <a:r>
              <a:rPr lang="zh-CN" altLang="en-US" sz="2600" b="1" dirty="0">
                <a:latin typeface="楷体_GB2312" pitchFamily="49" charset="-122"/>
                <a:ea typeface="楷体_GB2312" pitchFamily="49" charset="-122"/>
              </a:rPr>
              <a:t>）：两个或多个事件在</a:t>
            </a:r>
            <a:r>
              <a:rPr lang="zh-CN" altLang="en-US" sz="2600" b="1" dirty="0">
                <a:solidFill>
                  <a:srgbClr val="FF0000"/>
                </a:solidFill>
                <a:latin typeface="楷体_GB2312" pitchFamily="49" charset="-122"/>
                <a:ea typeface="楷体_GB2312" pitchFamily="49" charset="-122"/>
              </a:rPr>
              <a:t>同一时间间隔</a:t>
            </a:r>
            <a:r>
              <a:rPr lang="zh-CN" altLang="en-US" sz="2600" b="1" dirty="0">
                <a:latin typeface="楷体_GB2312" pitchFamily="49" charset="-122"/>
                <a:ea typeface="楷体_GB2312" pitchFamily="49" charset="-122"/>
              </a:rPr>
              <a:t>内发生。</a:t>
            </a:r>
            <a:endParaRPr lang="zh-CN" altLang="en-US" sz="2600" b="1" dirty="0"/>
          </a:p>
          <a:p>
            <a:pPr lvl="1"/>
            <a:endParaRPr lang="zh-CN" altLang="en-US" sz="2600" b="1" dirty="0"/>
          </a:p>
          <a:p>
            <a:pPr lvl="1">
              <a:buNone/>
            </a:pPr>
            <a:endParaRPr lang="zh-CN" altLang="en-US" dirty="0"/>
          </a:p>
          <a:p>
            <a:pPr lvl="1">
              <a:buNone/>
            </a:pPr>
            <a:r>
              <a:rPr lang="zh-CN" altLang="en-US" sz="3600" dirty="0">
                <a:solidFill>
                  <a:srgbClr val="FF0000"/>
                </a:solidFill>
              </a:rPr>
              <a:t>  </a:t>
            </a:r>
            <a:r>
              <a:rPr lang="zh-CN" altLang="en-US" sz="3600" dirty="0">
                <a:solidFill>
                  <a:srgbClr val="FF0000"/>
                </a:solidFill>
                <a:ea typeface="楷体_GB2312" pitchFamily="49" charset="-122"/>
              </a:rPr>
              <a:t>只要时间上有重叠就存在并行性！</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03778" name="Rectangle 2"/>
          <p:cNvSpPr>
            <a:spLocks noGrp="1"/>
          </p:cNvSpPr>
          <p:nvPr>
            <p:ph type="title"/>
          </p:nvPr>
        </p:nvSpPr>
        <p:spPr>
          <a:xfrm>
            <a:off x="212725" y="69850"/>
            <a:ext cx="8733790" cy="609600"/>
          </a:xfrm>
        </p:spPr>
        <p:txBody>
          <a:bodyPr vert="horz" wrap="square" lIns="91440" tIns="45720" rIns="91440" bIns="45720" anchor="ctr" anchorCtr="0"/>
          <a:lstStyle/>
          <a:p>
            <a:r>
              <a:rPr lang="en-US" altLang="zh-CN" sz="2800" dirty="0">
                <a:solidFill>
                  <a:srgbClr val="000000"/>
                </a:solidFill>
                <a:latin typeface="Times New Roman" panose="02020603050405020304" pitchFamily="18" charset="0"/>
                <a:ea typeface="黑体" panose="02010609060101010101" pitchFamily="49" charset="-122"/>
                <a:sym typeface="+mn-ea"/>
              </a:rPr>
              <a:t>1.5.1 </a:t>
            </a:r>
            <a:r>
              <a:rPr lang="zh-CN" altLang="en-US" sz="2800" dirty="0">
                <a:solidFill>
                  <a:srgbClr val="000000"/>
                </a:solidFill>
                <a:latin typeface="Times New Roman" panose="02020603050405020304" pitchFamily="18" charset="0"/>
                <a:ea typeface="黑体" panose="02010609060101010101" pitchFamily="49" charset="-122"/>
                <a:sym typeface="+mn-ea"/>
              </a:rPr>
              <a:t>计算机系统结构的并行性</a:t>
            </a:r>
            <a:r>
              <a:rPr lang="en-US" altLang="zh-CN" sz="2800" dirty="0">
                <a:solidFill>
                  <a:srgbClr val="000000"/>
                </a:solidFill>
                <a:latin typeface="Times New Roman" panose="02020603050405020304" pitchFamily="18" charset="0"/>
                <a:ea typeface="黑体" panose="02010609060101010101" pitchFamily="49" charset="-122"/>
                <a:sym typeface="+mn-ea"/>
              </a:rPr>
              <a:t>——</a:t>
            </a:r>
            <a:r>
              <a:rPr lang="zh-CN" altLang="en-US" sz="2800" dirty="0">
                <a:solidFill>
                  <a:srgbClr val="000000"/>
                </a:solidFill>
                <a:latin typeface="Times New Roman" panose="02020603050405020304" pitchFamily="18" charset="0"/>
                <a:ea typeface="黑体" panose="02010609060101010101" pitchFamily="49" charset="-122"/>
                <a:sym typeface="+mn-ea"/>
              </a:rPr>
              <a:t>等级划分</a:t>
            </a:r>
            <a:endParaRPr lang="zh-CN" altLang="en-US" sz="2800" dirty="0">
              <a:solidFill>
                <a:srgbClr val="000000"/>
              </a:solidFill>
              <a:latin typeface="黑体" panose="02010609060101010101" pitchFamily="49" charset="-122"/>
              <a:ea typeface="黑体" panose="02010609060101010101" pitchFamily="49" charset="-122"/>
            </a:endParaRPr>
          </a:p>
        </p:txBody>
      </p:sp>
      <p:sp>
        <p:nvSpPr>
          <p:cNvPr id="179203"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从计算机系统中执行程序的角度（由低到高）</a:t>
            </a:r>
          </a:p>
          <a:p>
            <a:pPr marL="742950" marR="0" lvl="1" indent="-285750" algn="l" defTabSz="914400" rtl="0" eaLnBrk="0" fontAlgn="base" latinLnBrk="0" hangingPunct="0">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指令内部</a:t>
            </a:r>
            <a:r>
              <a:rPr kumimoji="0" lang="en-US" altLang="zh-CN"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a:t>
            </a:r>
            <a:r>
              <a:rPr kumimoji="0" lang="zh-CN" altLang="en-US"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一条指令内部各个微操作之间的并行</a:t>
            </a:r>
          </a:p>
          <a:p>
            <a:pPr marL="742950" marR="0" lvl="1" indent="-285750" algn="l" defTabSz="914400" rtl="0" eaLnBrk="0" fontAlgn="base" latinLnBrk="0" hangingPunct="0">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指令之间</a:t>
            </a:r>
            <a:r>
              <a:rPr kumimoji="0" lang="en-US" altLang="zh-CN"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a:t>
            </a:r>
            <a:r>
              <a:rPr kumimoji="0" lang="zh-CN" altLang="en-US"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多条指令的并行执行</a:t>
            </a:r>
          </a:p>
          <a:p>
            <a:pPr marL="742950" marR="0" lvl="1" indent="-285750" algn="l" defTabSz="914400" rtl="0" eaLnBrk="0" fontAlgn="base" latinLnBrk="0" hangingPunct="0">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任务或进程之间</a:t>
            </a:r>
            <a:r>
              <a:rPr kumimoji="0" lang="en-US" altLang="zh-CN"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a:t>
            </a:r>
            <a:r>
              <a:rPr kumimoji="0" lang="zh-CN" altLang="en-US"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多个任务或程序段的并行执行</a:t>
            </a:r>
          </a:p>
          <a:p>
            <a:pPr marL="742950" marR="0" lvl="1" indent="-285750" algn="l" defTabSz="914400" rtl="0" eaLnBrk="0" fontAlgn="base" latinLnBrk="0" hangingPunct="0">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作业或程序之间</a:t>
            </a:r>
            <a:r>
              <a:rPr kumimoji="0" lang="en-US" altLang="zh-CN"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a:t>
            </a:r>
            <a:r>
              <a:rPr kumimoji="0" lang="zh-CN" altLang="en-US" sz="20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多个作业或多道程序的并行</a:t>
            </a:r>
            <a:r>
              <a:rPr kumimoji="0" lang="zh-CN" altLang="en-US" sz="2000" b="0" i="0" u="none" strike="noStrike" kern="1200" cap="none" spc="0" normalizeH="0" baseline="0" noProof="0" dirty="0">
                <a:ln>
                  <a:noFill/>
                </a:ln>
                <a:solidFill>
                  <a:schemeClr val="hlink"/>
                </a:solidFill>
                <a:effectLst/>
                <a:uLnTx/>
                <a:uFillTx/>
                <a:latin typeface="Verdana" panose="020B0604030504040204" pitchFamily="34" charset="0"/>
                <a:ea typeface="+mn-ea"/>
                <a:cs typeface="+mn-cs"/>
              </a:rPr>
              <a:t>。</a:t>
            </a:r>
            <a:endParaRPr kumimoji="0" lang="zh-CN" altLang="en-US" sz="1800" b="0"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742950" marR="0" lvl="1" indent="-285750" algn="l" defTabSz="914400" rtl="0" eaLnBrk="0" fontAlgn="base" latinLnBrk="0" hangingPunct="0">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000" b="0" i="0" u="none" strike="noStrike" kern="1200" cap="none" spc="0" normalizeH="0" baseline="0" noProof="0" dirty="0">
              <a:ln>
                <a:noFill/>
              </a:ln>
              <a:solidFill>
                <a:schemeClr val="hlink"/>
              </a:solidFill>
              <a:effectLst/>
              <a:uLnTx/>
              <a:uFillTx/>
              <a:latin typeface="Verdana" panose="020B0604030504040204" pitchFamily="34" charset="0"/>
              <a:ea typeface="+mn-ea"/>
              <a:cs typeface="+mn-cs"/>
            </a:endParaRPr>
          </a:p>
          <a:p>
            <a:pPr marL="457200" marR="0" lvl="1" indent="0" algn="l" defTabSz="914400" rtl="0" eaLnBrk="0" fontAlgn="base" latinLnBrk="0" hangingPunct="0">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000" b="0" i="0" u="none" strike="noStrike" kern="1200" cap="none" spc="0" normalizeH="0" baseline="0" noProof="0" dirty="0">
              <a:ln>
                <a:noFill/>
              </a:ln>
              <a:solidFill>
                <a:schemeClr val="hlink"/>
              </a:solidFill>
              <a:effectLst/>
              <a:uLnTx/>
              <a:uFillTx/>
              <a:latin typeface="Verdana" panose="020B0604030504040204" pitchFamily="34" charset="0"/>
              <a:ea typeface="+mn-ea"/>
              <a:cs typeface="+mn-cs"/>
            </a:endParaRPr>
          </a:p>
        </p:txBody>
      </p:sp>
      <p:sp>
        <p:nvSpPr>
          <p:cNvPr id="179206" name="AutoShape 6"/>
          <p:cNvSpPr/>
          <p:nvPr/>
        </p:nvSpPr>
        <p:spPr>
          <a:xfrm>
            <a:off x="7267575" y="1804988"/>
            <a:ext cx="1435100" cy="722312"/>
          </a:xfrm>
          <a:prstGeom prst="wedgeRoundRectCallout">
            <a:avLst>
              <a:gd name="adj1" fmla="val -137722"/>
              <a:gd name="adj2" fmla="val -19889"/>
              <a:gd name="adj3" fmla="val 16667"/>
            </a:avLst>
          </a:prstGeom>
          <a:solidFill>
            <a:srgbClr val="FF0000"/>
          </a:solidFill>
          <a:ln w="9525" cap="flat" cmpd="sng">
            <a:solidFill>
              <a:schemeClr val="tx1"/>
            </a:solidFill>
            <a:prstDash val="solid"/>
            <a:miter/>
            <a:headEnd type="none" w="med" len="med"/>
            <a:tailEnd type="none" w="med" len="med"/>
          </a:ln>
        </p:spPr>
        <p:txBody>
          <a:bodyPr anchor="t" anchorCtr="0"/>
          <a:lstStyle/>
          <a:p>
            <a:pPr algn="ctr" eaLnBrk="0" hangingPunct="0"/>
            <a:r>
              <a:rPr lang="zh-CN" altLang="en-US" b="1" dirty="0">
                <a:solidFill>
                  <a:srgbClr val="FFFFFF"/>
                </a:solidFill>
                <a:latin typeface="黑体" panose="02010609060101010101" pitchFamily="49" charset="-122"/>
                <a:ea typeface="宋体" panose="02010600030101010101" pitchFamily="2" charset="-122"/>
              </a:rPr>
              <a:t>循环级</a:t>
            </a:r>
          </a:p>
          <a:p>
            <a:pPr algn="ctr" eaLnBrk="0" hangingPunct="0"/>
            <a:r>
              <a:rPr lang="zh-CN" altLang="en-US" b="1" dirty="0">
                <a:solidFill>
                  <a:srgbClr val="FFFFFF"/>
                </a:solidFill>
                <a:latin typeface="黑体" panose="02010609060101010101" pitchFamily="49" charset="-122"/>
                <a:ea typeface="宋体" panose="02010600030101010101" pitchFamily="2" charset="-122"/>
              </a:rPr>
              <a:t>并行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79206"/>
                                        </p:tgtEl>
                                        <p:attrNameLst>
                                          <p:attrName>style.visibility</p:attrName>
                                        </p:attrNameLst>
                                      </p:cBhvr>
                                      <p:to>
                                        <p:strVal val="visible"/>
                                      </p:to>
                                    </p:set>
                                    <p:animEffect transition="in" filter="slide(fromRight)">
                                      <p:cBhvr>
                                        <p:cTn id="7" dur="500"/>
                                        <p:tgtEl>
                                          <p:spTgt spid="179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05826" name="Rectangle 2"/>
          <p:cNvSpPr>
            <a:spLocks noGrp="1"/>
          </p:cNvSpPr>
          <p:nvPr>
            <p:ph type="title"/>
          </p:nvPr>
        </p:nvSpPr>
        <p:spPr/>
        <p:txBody>
          <a:bodyPr vert="horz" wrap="square" lIns="91440" tIns="45720" rIns="91440" bIns="45720" anchor="ctr" anchorCtr="0"/>
          <a:lstStyle/>
          <a:p>
            <a:r>
              <a:rPr lang="en-US" altLang="zh-CN" sz="2800" dirty="0">
                <a:solidFill>
                  <a:srgbClr val="000000"/>
                </a:solidFill>
                <a:latin typeface="Times New Roman" panose="02020603050405020304" pitchFamily="18" charset="0"/>
                <a:ea typeface="黑体" panose="02010609060101010101" pitchFamily="49" charset="-122"/>
                <a:sym typeface="+mn-ea"/>
              </a:rPr>
              <a:t>1.5.1 </a:t>
            </a:r>
            <a:r>
              <a:rPr lang="zh-CN" altLang="en-US" sz="2800" dirty="0">
                <a:solidFill>
                  <a:srgbClr val="000000"/>
                </a:solidFill>
                <a:latin typeface="Times New Roman" panose="02020603050405020304" pitchFamily="18" charset="0"/>
                <a:ea typeface="黑体" panose="02010609060101010101" pitchFamily="49" charset="-122"/>
                <a:sym typeface="+mn-ea"/>
              </a:rPr>
              <a:t>计算机系统结构的并行性</a:t>
            </a:r>
            <a:r>
              <a:rPr lang="en-US" altLang="zh-CN" sz="2800" dirty="0">
                <a:solidFill>
                  <a:srgbClr val="000000"/>
                </a:solidFill>
                <a:latin typeface="Times New Roman" panose="02020603050405020304" pitchFamily="18" charset="0"/>
                <a:ea typeface="黑体" panose="02010609060101010101" pitchFamily="49" charset="-122"/>
                <a:sym typeface="+mn-ea"/>
              </a:rPr>
              <a:t>——</a:t>
            </a:r>
            <a:r>
              <a:rPr lang="zh-CN" altLang="en-US" sz="2800" dirty="0">
                <a:solidFill>
                  <a:srgbClr val="000000"/>
                </a:solidFill>
                <a:latin typeface="Times New Roman" panose="02020603050405020304" pitchFamily="18" charset="0"/>
                <a:ea typeface="黑体" panose="02010609060101010101" pitchFamily="49" charset="-122"/>
                <a:sym typeface="+mn-ea"/>
              </a:rPr>
              <a:t>等级划分</a:t>
            </a:r>
            <a:endParaRPr lang="zh-CN" altLang="en-US" sz="2800" dirty="0">
              <a:solidFill>
                <a:srgbClr val="000000"/>
              </a:solidFill>
              <a:latin typeface="黑体" panose="02010609060101010101" pitchFamily="49" charset="-122"/>
              <a:ea typeface="黑体" panose="02010609060101010101" pitchFamily="49" charset="-122"/>
            </a:endParaRPr>
          </a:p>
        </p:txBody>
      </p:sp>
      <p:sp>
        <p:nvSpPr>
          <p:cNvPr id="205827" name="Rectangle 3"/>
          <p:cNvSpPr>
            <a:spLocks noGrp="1"/>
          </p:cNvSpPr>
          <p:nvPr>
            <p:ph idx="1" hasCustomPrompt="1"/>
          </p:nvPr>
        </p:nvSpPr>
        <p:spPr/>
        <p:txBody>
          <a:bodyPr vert="horz" wrap="square" lIns="91440" tIns="45720" rIns="91440" bIns="45720" anchor="t" anchorCtr="0"/>
          <a:lstStyle/>
          <a:p>
            <a:r>
              <a:rPr lang="zh-CN" altLang="en-US" dirty="0">
                <a:solidFill>
                  <a:srgbClr val="000000"/>
                </a:solidFill>
                <a:latin typeface="华文仿宋" panose="02010600040101010101" pitchFamily="2" charset="-122"/>
                <a:ea typeface="华文仿宋" panose="02010600040101010101" pitchFamily="2" charset="-122"/>
              </a:rPr>
              <a:t>从处理数据的角度</a:t>
            </a:r>
          </a:p>
          <a:p>
            <a:pPr lvl="1"/>
            <a:r>
              <a:rPr lang="zh-CN" altLang="en-US" b="1" dirty="0">
                <a:ea typeface="楷体_GB2312" pitchFamily="49" charset="-122"/>
              </a:rPr>
              <a:t>位串字串</a:t>
            </a:r>
            <a:r>
              <a:rPr lang="en-US" altLang="zh-CN" b="1" dirty="0">
                <a:ea typeface="楷体_GB2312" pitchFamily="49" charset="-122"/>
              </a:rPr>
              <a:t>——</a:t>
            </a:r>
            <a:r>
              <a:rPr lang="zh-CN" altLang="en-US" b="1" dirty="0">
                <a:ea typeface="楷体_GB2312" pitchFamily="49" charset="-122"/>
              </a:rPr>
              <a:t>顺序</a:t>
            </a:r>
          </a:p>
          <a:p>
            <a:pPr lvl="1"/>
            <a:r>
              <a:rPr lang="zh-CN" altLang="en-US" b="1" dirty="0">
                <a:ea typeface="楷体_GB2312" pitchFamily="49" charset="-122"/>
              </a:rPr>
              <a:t>位片串字并</a:t>
            </a:r>
            <a:r>
              <a:rPr lang="en-US" altLang="zh-CN" b="1" dirty="0">
                <a:ea typeface="楷体_GB2312" pitchFamily="49" charset="-122"/>
              </a:rPr>
              <a:t>——</a:t>
            </a:r>
            <a:r>
              <a:rPr lang="zh-CN" altLang="en-US" b="1" dirty="0">
                <a:ea typeface="楷体_GB2312" pitchFamily="49" charset="-122"/>
              </a:rPr>
              <a:t>同时对许多字的同一位</a:t>
            </a:r>
          </a:p>
          <a:p>
            <a:pPr lvl="1"/>
            <a:r>
              <a:rPr lang="zh-CN" altLang="en-US" b="1" dirty="0">
                <a:ea typeface="楷体_GB2312" pitchFamily="49" charset="-122"/>
              </a:rPr>
              <a:t>位并字串</a:t>
            </a:r>
            <a:r>
              <a:rPr lang="en-US" altLang="zh-CN" b="1" dirty="0">
                <a:ea typeface="楷体_GB2312" pitchFamily="49" charset="-122"/>
              </a:rPr>
              <a:t>——</a:t>
            </a:r>
            <a:r>
              <a:rPr lang="zh-CN" altLang="en-US" b="1" dirty="0">
                <a:ea typeface="楷体_GB2312" pitchFamily="49" charset="-122"/>
              </a:rPr>
              <a:t>同时对一个字的全部位</a:t>
            </a:r>
          </a:p>
          <a:p>
            <a:pPr lvl="1"/>
            <a:r>
              <a:rPr lang="zh-CN" altLang="en-US" b="1" dirty="0">
                <a:ea typeface="楷体_GB2312" pitchFamily="49" charset="-122"/>
              </a:rPr>
              <a:t>全并行</a:t>
            </a:r>
            <a:r>
              <a:rPr lang="en-US" altLang="zh-CN" b="1" dirty="0">
                <a:ea typeface="楷体_GB2312" pitchFamily="49" charset="-122"/>
              </a:rPr>
              <a:t>——</a:t>
            </a:r>
            <a:r>
              <a:rPr lang="zh-CN" altLang="en-US" b="1" dirty="0">
                <a:ea typeface="楷体_GB2312" pitchFamily="49" charset="-122"/>
              </a:rPr>
              <a:t>同时对许多字的全部或部分</a:t>
            </a:r>
          </a:p>
        </p:txBody>
      </p:sp>
      <p:pic>
        <p:nvPicPr>
          <p:cNvPr id="205828" name="图片 1"/>
          <p:cNvPicPr>
            <a:picLocks noChangeAspect="1"/>
          </p:cNvPicPr>
          <p:nvPr/>
        </p:nvPicPr>
        <p:blipFill>
          <a:blip r:embed="rId2"/>
          <a:stretch>
            <a:fillRect/>
          </a:stretch>
        </p:blipFill>
        <p:spPr>
          <a:xfrm>
            <a:off x="1036638" y="3816350"/>
            <a:ext cx="7096125" cy="2409825"/>
          </a:xfrm>
          <a:prstGeom prst="rect">
            <a:avLst/>
          </a:prstGeom>
          <a:noFill/>
          <a:ln w="9525">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06850" name="Rectangle 2"/>
          <p:cNvSpPr>
            <a:spLocks noGrp="1"/>
          </p:cNvSpPr>
          <p:nvPr>
            <p:ph type="title"/>
          </p:nvPr>
        </p:nvSpPr>
        <p:spPr/>
        <p:txBody>
          <a:bodyPr vert="horz" wrap="square" lIns="91440" tIns="45720" rIns="91440" bIns="45720" anchor="ctr" anchorCtr="0"/>
          <a:lstStyle/>
          <a:p>
            <a:r>
              <a:rPr lang="en-US" altLang="zh-CN" sz="2800" dirty="0">
                <a:solidFill>
                  <a:srgbClr val="000000"/>
                </a:solidFill>
                <a:latin typeface="Times New Roman" panose="02020603050405020304" pitchFamily="18" charset="0"/>
                <a:ea typeface="黑体" panose="02010609060101010101" pitchFamily="49" charset="-122"/>
                <a:sym typeface="+mn-ea"/>
              </a:rPr>
              <a:t>1.5.1 </a:t>
            </a:r>
            <a:r>
              <a:rPr lang="zh-CN" altLang="en-US" sz="2800" dirty="0">
                <a:solidFill>
                  <a:srgbClr val="000000"/>
                </a:solidFill>
                <a:latin typeface="Times New Roman" panose="02020603050405020304" pitchFamily="18" charset="0"/>
                <a:ea typeface="黑体" panose="02010609060101010101" pitchFamily="49" charset="-122"/>
                <a:sym typeface="+mn-ea"/>
              </a:rPr>
              <a:t>计算机系统结构的并行性</a:t>
            </a:r>
            <a:r>
              <a:rPr lang="en-US" altLang="zh-CN" sz="2800" dirty="0">
                <a:solidFill>
                  <a:srgbClr val="000000"/>
                </a:solidFill>
                <a:latin typeface="Times New Roman" panose="02020603050405020304" pitchFamily="18" charset="0"/>
                <a:ea typeface="黑体" panose="02010609060101010101" pitchFamily="49" charset="-122"/>
                <a:sym typeface="+mn-ea"/>
              </a:rPr>
              <a:t>——</a:t>
            </a:r>
            <a:r>
              <a:rPr lang="zh-CN" altLang="en-US" sz="2800" dirty="0">
                <a:solidFill>
                  <a:srgbClr val="000000"/>
                </a:solidFill>
                <a:latin typeface="Times New Roman" panose="02020603050405020304" pitchFamily="18" charset="0"/>
                <a:ea typeface="黑体" panose="02010609060101010101" pitchFamily="49" charset="-122"/>
                <a:sym typeface="+mn-ea"/>
              </a:rPr>
              <a:t>等级划分</a:t>
            </a:r>
            <a:endParaRPr lang="zh-CN" altLang="en-US" sz="2800" dirty="0">
              <a:solidFill>
                <a:srgbClr val="000000"/>
              </a:solidFill>
              <a:latin typeface="黑体" panose="02010609060101010101" pitchFamily="49" charset="-122"/>
              <a:ea typeface="黑体" panose="02010609060101010101" pitchFamily="49" charset="-122"/>
            </a:endParaRPr>
          </a:p>
        </p:txBody>
      </p:sp>
      <p:sp>
        <p:nvSpPr>
          <p:cNvPr id="206851" name="Rectangle 3"/>
          <p:cNvSpPr>
            <a:spLocks noGrp="1"/>
          </p:cNvSpPr>
          <p:nvPr>
            <p:ph idx="1" hasCustomPrompt="1"/>
          </p:nvPr>
        </p:nvSpPr>
        <p:spPr/>
        <p:txBody>
          <a:bodyPr vert="horz" wrap="square" lIns="91440" tIns="45720" rIns="91440" bIns="45720" anchor="t" anchorCtr="0"/>
          <a:lstStyle/>
          <a:p>
            <a:r>
              <a:rPr lang="zh-CN" altLang="en-US" dirty="0">
                <a:solidFill>
                  <a:srgbClr val="000000"/>
                </a:solidFill>
                <a:latin typeface="华文仿宋" panose="02010600040101010101" pitchFamily="2" charset="-122"/>
                <a:ea typeface="华文仿宋" panose="02010600040101010101" pitchFamily="2" charset="-122"/>
              </a:rPr>
              <a:t>计算机信息加工的各个步骤和阶段</a:t>
            </a:r>
          </a:p>
          <a:p>
            <a:pPr lvl="1"/>
            <a:r>
              <a:rPr lang="zh-CN" altLang="en-US" b="1" dirty="0">
                <a:solidFill>
                  <a:srgbClr val="FF0000"/>
                </a:solidFill>
                <a:ea typeface="楷体_GB2312" pitchFamily="49" charset="-122"/>
              </a:rPr>
              <a:t>存储器操作并行</a:t>
            </a:r>
          </a:p>
          <a:p>
            <a:pPr lvl="2"/>
            <a:r>
              <a:rPr lang="zh-CN" altLang="en-US" b="1" dirty="0">
                <a:ea typeface="楷体_GB2312" pitchFamily="49" charset="-122"/>
              </a:rPr>
              <a:t>单体多字、多体单字、多体多字</a:t>
            </a:r>
            <a:r>
              <a:rPr lang="zh-CN" altLang="en-US" b="1" dirty="0">
                <a:ea typeface="楷体_GB2312"/>
                <a:sym typeface="+mn-ea"/>
              </a:rPr>
              <a:t>多体多字在一个周期内访问多个字；</a:t>
            </a:r>
            <a:endParaRPr lang="zh-CN" altLang="en-US" b="1" dirty="0">
              <a:ea typeface="楷体_GB2312" pitchFamily="49" charset="-122"/>
            </a:endParaRPr>
          </a:p>
          <a:p>
            <a:pPr lvl="2"/>
            <a:r>
              <a:rPr lang="zh-CN" altLang="en-US" b="1" dirty="0">
                <a:ea typeface="楷体_GB2312" pitchFamily="49" charset="-122"/>
              </a:rPr>
              <a:t>并行存储器系统和以相联存贮器为核心的处理器；</a:t>
            </a:r>
          </a:p>
          <a:p>
            <a:pPr lvl="1"/>
            <a:r>
              <a:rPr lang="zh-CN" altLang="en-US" b="1" dirty="0">
                <a:solidFill>
                  <a:srgbClr val="FF0000"/>
                </a:solidFill>
                <a:ea typeface="楷体_GB2312" pitchFamily="49" charset="-122"/>
              </a:rPr>
              <a:t>处理器操作步骤并行</a:t>
            </a:r>
          </a:p>
          <a:p>
            <a:pPr lvl="2"/>
            <a:r>
              <a:rPr lang="zh-CN" altLang="en-US" b="1" dirty="0">
                <a:ea typeface="楷体_GB2312" pitchFamily="49" charset="-122"/>
              </a:rPr>
              <a:t>将操作步骤或具体操作执行步骤在时间上重叠流水地进行（一条指令的取址、分析、执行）</a:t>
            </a:r>
          </a:p>
          <a:p>
            <a:pPr lvl="2"/>
            <a:r>
              <a:rPr lang="zh-CN" altLang="en-US" b="1" dirty="0">
                <a:ea typeface="楷体_GB2312" pitchFamily="49" charset="-122"/>
              </a:rPr>
              <a:t>流水线处理机</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07874" name="Rectangle 2"/>
          <p:cNvSpPr>
            <a:spLocks noGrp="1"/>
          </p:cNvSpPr>
          <p:nvPr>
            <p:ph type="title"/>
          </p:nvPr>
        </p:nvSpPr>
        <p:spPr/>
        <p:txBody>
          <a:bodyPr vert="horz" wrap="square" lIns="91440" tIns="45720" rIns="91440" bIns="45720" anchor="ctr" anchorCtr="0"/>
          <a:lstStyle/>
          <a:p>
            <a:r>
              <a:rPr lang="en-US" altLang="zh-CN" sz="2800" dirty="0">
                <a:solidFill>
                  <a:srgbClr val="000000"/>
                </a:solidFill>
                <a:latin typeface="Times New Roman" panose="02020603050405020304" pitchFamily="18" charset="0"/>
                <a:ea typeface="黑体" panose="02010609060101010101" pitchFamily="49" charset="-122"/>
                <a:sym typeface="+mn-ea"/>
              </a:rPr>
              <a:t>1.5.1 </a:t>
            </a:r>
            <a:r>
              <a:rPr lang="zh-CN" altLang="en-US" sz="2800" dirty="0">
                <a:solidFill>
                  <a:srgbClr val="000000"/>
                </a:solidFill>
                <a:latin typeface="Times New Roman" panose="02020603050405020304" pitchFamily="18" charset="0"/>
                <a:ea typeface="黑体" panose="02010609060101010101" pitchFamily="49" charset="-122"/>
                <a:sym typeface="+mn-ea"/>
              </a:rPr>
              <a:t>计算机系统结构的并行性</a:t>
            </a:r>
            <a:r>
              <a:rPr lang="en-US" altLang="zh-CN" sz="2800" dirty="0">
                <a:solidFill>
                  <a:srgbClr val="000000"/>
                </a:solidFill>
                <a:latin typeface="Times New Roman" panose="02020603050405020304" pitchFamily="18" charset="0"/>
                <a:ea typeface="黑体" panose="02010609060101010101" pitchFamily="49" charset="-122"/>
                <a:sym typeface="+mn-ea"/>
              </a:rPr>
              <a:t>——</a:t>
            </a:r>
            <a:r>
              <a:rPr lang="zh-CN" altLang="en-US" sz="2800" dirty="0">
                <a:solidFill>
                  <a:srgbClr val="000000"/>
                </a:solidFill>
                <a:latin typeface="Times New Roman" panose="02020603050405020304" pitchFamily="18" charset="0"/>
                <a:ea typeface="黑体" panose="02010609060101010101" pitchFamily="49" charset="-122"/>
                <a:sym typeface="+mn-ea"/>
              </a:rPr>
              <a:t>等级划分</a:t>
            </a:r>
            <a:endParaRPr lang="zh-CN" altLang="en-US" sz="2800" dirty="0">
              <a:solidFill>
                <a:srgbClr val="000000"/>
              </a:solidFill>
              <a:latin typeface="黑体" panose="02010609060101010101" pitchFamily="49" charset="-122"/>
              <a:ea typeface="黑体" panose="02010609060101010101" pitchFamily="49" charset="-122"/>
            </a:endParaRPr>
          </a:p>
        </p:txBody>
      </p:sp>
      <p:sp>
        <p:nvSpPr>
          <p:cNvPr id="207875" name="Rectangle 3"/>
          <p:cNvSpPr>
            <a:spLocks noGrp="1"/>
          </p:cNvSpPr>
          <p:nvPr>
            <p:ph idx="1" hasCustomPrompt="1"/>
          </p:nvPr>
        </p:nvSpPr>
        <p:spPr/>
        <p:txBody>
          <a:bodyPr vert="horz" wrap="square" lIns="91440" tIns="45720" rIns="91440" bIns="45720" anchor="t" anchorCtr="0"/>
          <a:lstStyle/>
          <a:p>
            <a:r>
              <a:rPr lang="zh-CN" altLang="en-US" dirty="0">
                <a:solidFill>
                  <a:srgbClr val="000000"/>
                </a:solidFill>
                <a:latin typeface="华文仿宋" panose="02010600040101010101" pitchFamily="2" charset="-122"/>
                <a:ea typeface="华文仿宋" panose="02010600040101010101" pitchFamily="2" charset="-122"/>
              </a:rPr>
              <a:t>计算机信息加工的各个步骤和阶段</a:t>
            </a:r>
          </a:p>
          <a:p>
            <a:pPr lvl="1"/>
            <a:r>
              <a:rPr lang="zh-CN" altLang="en-US" b="1" dirty="0">
                <a:solidFill>
                  <a:srgbClr val="FF0000"/>
                </a:solidFill>
                <a:ea typeface="楷体_GB2312" pitchFamily="49" charset="-122"/>
              </a:rPr>
              <a:t>处理器操作并行</a:t>
            </a:r>
          </a:p>
          <a:p>
            <a:pPr lvl="2"/>
            <a:r>
              <a:rPr lang="zh-CN" altLang="en-US" b="1" dirty="0">
                <a:ea typeface="楷体_GB2312" pitchFamily="49" charset="-122"/>
              </a:rPr>
              <a:t>为支持向量数组运算，通过重复设置大量处理单元，在同一控制器的控制下，按照同一条指令的要求对多个数组同时操作</a:t>
            </a:r>
          </a:p>
          <a:p>
            <a:pPr lvl="2"/>
            <a:r>
              <a:rPr lang="zh-CN" altLang="en-US" b="1" dirty="0">
                <a:ea typeface="楷体_GB2312" pitchFamily="49" charset="-122"/>
              </a:rPr>
              <a:t>阵列处理器</a:t>
            </a:r>
            <a:endParaRPr lang="en-US" altLang="zh-CN" b="1" dirty="0">
              <a:ea typeface="楷体_GB2312" pitchFamily="49" charset="-122"/>
            </a:endParaRPr>
          </a:p>
          <a:p>
            <a:pPr lvl="1"/>
            <a:r>
              <a:rPr lang="zh-CN" altLang="en-US" b="1" dirty="0">
                <a:solidFill>
                  <a:srgbClr val="FF0000"/>
                </a:solidFill>
                <a:ea typeface="楷体_GB2312" pitchFamily="49" charset="-122"/>
              </a:rPr>
              <a:t>指令、任务、作业并行</a:t>
            </a:r>
          </a:p>
          <a:p>
            <a:pPr lvl="2"/>
            <a:r>
              <a:rPr lang="zh-CN" altLang="en-US" b="1" dirty="0">
                <a:ea typeface="楷体_GB2312" pitchFamily="49" charset="-122"/>
              </a:rPr>
              <a:t>多个处理机同时对多条指令及有关的多数据组进行处理</a:t>
            </a:r>
          </a:p>
          <a:p>
            <a:pPr lvl="2"/>
            <a:r>
              <a:rPr lang="zh-CN" altLang="en-US" b="1" dirty="0">
                <a:ea typeface="楷体_GB2312" pitchFamily="49" charset="-122"/>
              </a:rPr>
              <a:t>多处理机</a:t>
            </a:r>
          </a:p>
          <a:p>
            <a:pPr lvl="1"/>
            <a:endParaRPr lang="zh-CN" altLang="en-US" b="1" dirty="0">
              <a:ea typeface="楷体_GB2312" pitchFamily="49"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09922" name="Rectangle 2"/>
          <p:cNvSpPr>
            <a:spLocks noGrp="1"/>
          </p:cNvSpPr>
          <p:nvPr>
            <p:ph type="title"/>
          </p:nvPr>
        </p:nvSpPr>
        <p:spPr/>
        <p:txBody>
          <a:bodyPr vert="horz" wrap="square" lIns="91440" tIns="45720" rIns="91440" bIns="45720" anchor="ctr" anchorCtr="0"/>
          <a:lstStyle/>
          <a:p>
            <a:r>
              <a:rPr lang="en-US" altLang="zh-CN" sz="2800" dirty="0">
                <a:solidFill>
                  <a:srgbClr val="000000"/>
                </a:solidFill>
                <a:latin typeface="Times New Roman" panose="02020603050405020304" pitchFamily="18" charset="0"/>
                <a:ea typeface="黑体" panose="02010609060101010101" pitchFamily="49" charset="-122"/>
                <a:sym typeface="+mn-ea"/>
              </a:rPr>
              <a:t>1.5.2 </a:t>
            </a:r>
            <a:r>
              <a:rPr lang="zh-CN" altLang="en-US" sz="2800" dirty="0">
                <a:solidFill>
                  <a:srgbClr val="000000"/>
                </a:solidFill>
                <a:latin typeface="Times New Roman" panose="02020603050405020304" pitchFamily="18" charset="0"/>
                <a:ea typeface="黑体" panose="02010609060101010101" pitchFamily="49" charset="-122"/>
                <a:sym typeface="+mn-ea"/>
              </a:rPr>
              <a:t>计算机系统结构的并行性</a:t>
            </a:r>
            <a:r>
              <a:rPr lang="en-US" altLang="zh-CN" sz="2800" dirty="0">
                <a:solidFill>
                  <a:srgbClr val="000000"/>
                </a:solidFill>
                <a:latin typeface="Times New Roman" panose="02020603050405020304" pitchFamily="18" charset="0"/>
                <a:ea typeface="黑体" panose="02010609060101010101" pitchFamily="49" charset="-122"/>
                <a:sym typeface="+mn-ea"/>
              </a:rPr>
              <a:t>——</a:t>
            </a:r>
            <a:r>
              <a:rPr lang="zh-CN" altLang="en-US" sz="2800" dirty="0">
                <a:solidFill>
                  <a:srgbClr val="000000"/>
                </a:solidFill>
                <a:latin typeface="Times New Roman" panose="02020603050405020304" pitchFamily="18" charset="0"/>
                <a:ea typeface="黑体" panose="02010609060101010101" pitchFamily="49" charset="-122"/>
              </a:rPr>
              <a:t>开发途径</a:t>
            </a:r>
            <a:r>
              <a:rPr lang="zh-CN" altLang="en-US" sz="2800" dirty="0"/>
              <a:t> </a:t>
            </a:r>
          </a:p>
        </p:txBody>
      </p:sp>
      <p:sp>
        <p:nvSpPr>
          <p:cNvPr id="209923" name="Rectangle 3"/>
          <p:cNvSpPr>
            <a:spLocks noGrp="1"/>
          </p:cNvSpPr>
          <p:nvPr>
            <p:ph idx="1" hasCustomPrompt="1"/>
          </p:nvPr>
        </p:nvSpPr>
        <p:spPr/>
        <p:txBody>
          <a:bodyPr vert="horz" wrap="square" lIns="91440" tIns="45720" rIns="91440" bIns="45720" anchor="t" anchorCtr="0"/>
          <a:lstStyle/>
          <a:p>
            <a:r>
              <a:rPr lang="zh-CN" altLang="en-US" sz="2400" dirty="0">
                <a:solidFill>
                  <a:srgbClr val="FF0000"/>
                </a:solidFill>
                <a:latin typeface="楷体_GB2312" pitchFamily="49" charset="-122"/>
                <a:ea typeface="楷体_GB2312" pitchFamily="49" charset="-122"/>
              </a:rPr>
              <a:t>时间重叠（</a:t>
            </a:r>
            <a:r>
              <a:rPr lang="en-US" altLang="zh-CN" sz="2400" dirty="0">
                <a:solidFill>
                  <a:srgbClr val="FF0000"/>
                </a:solidFill>
                <a:latin typeface="楷体_GB2312" pitchFamily="49" charset="-122"/>
                <a:ea typeface="楷体_GB2312" pitchFamily="49" charset="-122"/>
              </a:rPr>
              <a:t>Time Interleaving</a:t>
            </a:r>
            <a:r>
              <a:rPr lang="zh-CN" altLang="en-US" sz="2400" dirty="0">
                <a:solidFill>
                  <a:srgbClr val="FF0000"/>
                </a:solidFill>
                <a:latin typeface="楷体_GB2312" pitchFamily="49" charset="-122"/>
                <a:ea typeface="楷体_GB2312" pitchFamily="49" charset="-122"/>
              </a:rPr>
              <a:t>）</a:t>
            </a:r>
            <a:r>
              <a:rPr lang="zh-CN" altLang="en-US" sz="2400" dirty="0">
                <a:solidFill>
                  <a:srgbClr val="000000"/>
                </a:solidFill>
                <a:latin typeface="楷体_GB2312" pitchFamily="49" charset="-122"/>
                <a:ea typeface="楷体_GB2312" pitchFamily="49" charset="-122"/>
              </a:rPr>
              <a:t>是在并行性概念中引入时间因素，让多个处理过程在时间上相互错开，轮流重叠地使用同一套硬件设备的各个部分，以加快硬件周转而赢得速度</a:t>
            </a:r>
            <a:r>
              <a:rPr lang="zh-CN" altLang="en-US" dirty="0">
                <a:solidFill>
                  <a:srgbClr val="000000"/>
                </a:solidFill>
                <a:latin typeface="楷体_GB2312" pitchFamily="49" charset="-122"/>
                <a:ea typeface="楷体_GB2312" pitchFamily="49" charset="-122"/>
              </a:rPr>
              <a:t>。</a:t>
            </a:r>
          </a:p>
          <a:p>
            <a:pPr lvl="1"/>
            <a:r>
              <a:rPr lang="zh-CN" altLang="en-US" b="1" dirty="0">
                <a:latin typeface="Times New Roman" panose="02020603050405020304" pitchFamily="18" charset="0"/>
                <a:ea typeface="楷体_GB2312" pitchFamily="49" charset="-122"/>
              </a:rPr>
              <a:t>举例：流水线</a:t>
            </a:r>
          </a:p>
          <a:p>
            <a:pPr lvl="1"/>
            <a:endParaRPr lang="zh-CN" altLang="en-US" dirty="0">
              <a:latin typeface="楷体_GB2312" pitchFamily="49" charset="-122"/>
            </a:endParaRPr>
          </a:p>
        </p:txBody>
      </p:sp>
      <p:sp>
        <p:nvSpPr>
          <p:cNvPr id="117800" name="AutoShape 40"/>
          <p:cNvSpPr/>
          <p:nvPr/>
        </p:nvSpPr>
        <p:spPr>
          <a:xfrm>
            <a:off x="2241550" y="3214688"/>
            <a:ext cx="3706813" cy="2511425"/>
          </a:xfrm>
          <a:prstGeom prst="irregularSeal1">
            <a:avLst/>
          </a:prstGeom>
          <a:solidFill>
            <a:srgbClr val="FF0000"/>
          </a:solidFill>
          <a:ln w="9525" cap="flat" cmpd="sng">
            <a:solidFill>
              <a:schemeClr val="bg1"/>
            </a:solidFill>
            <a:prstDash val="solid"/>
            <a:miter/>
            <a:headEnd type="none" w="med" len="med"/>
            <a:tailEnd type="none" w="med" len="med"/>
          </a:ln>
        </p:spPr>
        <p:txBody>
          <a:bodyPr wrap="none" anchor="ctr" anchorCtr="0"/>
          <a:lstStyle/>
          <a:p>
            <a:pPr algn="ctr" eaLnBrk="0" hangingPunct="0"/>
            <a:r>
              <a:rPr lang="zh-CN" altLang="en-US" b="1" dirty="0">
                <a:solidFill>
                  <a:schemeClr val="bg1"/>
                </a:solidFill>
                <a:latin typeface="黑体" panose="02010609060101010101" pitchFamily="49" charset="-122"/>
                <a:ea typeface="宋体" panose="02010600030101010101" pitchFamily="2" charset="-122"/>
              </a:rPr>
              <a:t>从时间上开发并行</a:t>
            </a:r>
            <a:endParaRPr lang="en-US" altLang="zh-CN" b="1" dirty="0">
              <a:solidFill>
                <a:schemeClr val="bg1"/>
              </a:solidFill>
              <a:latin typeface="黑体" panose="02010609060101010101" pitchFamily="49" charset="-122"/>
              <a:ea typeface="宋体" panose="02010600030101010101" pitchFamily="2" charset="-122"/>
            </a:endParaRPr>
          </a:p>
        </p:txBody>
      </p:sp>
      <p:sp>
        <p:nvSpPr>
          <p:cNvPr id="209925" name="Text Box 41"/>
          <p:cNvSpPr txBox="1"/>
          <p:nvPr/>
        </p:nvSpPr>
        <p:spPr>
          <a:xfrm>
            <a:off x="8239125" y="6365875"/>
            <a:ext cx="247650" cy="366713"/>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800"/>
                                        </p:tgtEl>
                                        <p:attrNameLst>
                                          <p:attrName>style.visibility</p:attrName>
                                        </p:attrNameLst>
                                      </p:cBhvr>
                                      <p:to>
                                        <p:strVal val="visible"/>
                                      </p:to>
                                    </p:set>
                                    <p:animEffect transition="in" filter="fade">
                                      <p:cBhvr>
                                        <p:cTn id="7" dur="1000"/>
                                        <p:tgtEl>
                                          <p:spTgt spid="117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0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BD3928A4-7B1B-4390-9D5B-4292C01BDD46}"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2765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1.1</a:t>
            </a:r>
            <a:r>
              <a:rPr lang="zh-CN" altLang="en-US" sz="3200" dirty="0">
                <a:solidFill>
                  <a:srgbClr val="000000"/>
                </a:solidFill>
                <a:latin typeface="黑体" panose="02010609060101010101" pitchFamily="49" charset="-122"/>
                <a:ea typeface="黑体" panose="02010609060101010101" pitchFamily="49" charset="-122"/>
              </a:rPr>
              <a:t>计算机系统中的层次概念</a:t>
            </a:r>
          </a:p>
        </p:txBody>
      </p:sp>
      <p:sp>
        <p:nvSpPr>
          <p:cNvPr id="27652"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虚拟机</a:t>
            </a:r>
          </a:p>
          <a:p>
            <a:pPr lvl="1" eaLnBrk="1" hangingPunct="1"/>
            <a:r>
              <a:rPr lang="zh-CN" altLang="en-US" b="1" dirty="0">
                <a:solidFill>
                  <a:srgbClr val="000000"/>
                </a:solidFill>
                <a:ea typeface="仿宋_GB2312" pitchFamily="49" charset="-122"/>
              </a:rPr>
              <a:t>由软件实现的机器。虚拟机的功能也不一定全由软件实现，也可以是固件或硬件</a:t>
            </a:r>
          </a:p>
          <a:p>
            <a:pPr lvl="1" eaLnBrk="1" hangingPunct="1">
              <a:buNone/>
            </a:pPr>
            <a:r>
              <a:rPr lang="zh-CN" altLang="en-US" dirty="0">
                <a:solidFill>
                  <a:srgbClr val="FF0000"/>
                </a:solidFill>
                <a:ea typeface="楷体_GB2312" pitchFamily="49" charset="-122"/>
              </a:rPr>
              <a:t>   </a:t>
            </a:r>
            <a:r>
              <a:rPr lang="zh-CN" altLang="en-US" b="1" dirty="0">
                <a:solidFill>
                  <a:srgbClr val="A5832D"/>
                </a:solidFill>
                <a:ea typeface="楷体_GB2312" pitchFamily="49" charset="-122"/>
              </a:rPr>
              <a:t>如：操作系统的某些命令可由微程序直接解释实现</a:t>
            </a:r>
          </a:p>
          <a:p>
            <a:pPr eaLnBrk="1" hangingPunct="1"/>
            <a:r>
              <a:rPr lang="zh-CN" altLang="en-US" dirty="0">
                <a:solidFill>
                  <a:srgbClr val="FF0000"/>
                </a:solidFill>
                <a:latin typeface="仿宋_GB2312" pitchFamily="49" charset="-122"/>
                <a:ea typeface="仿宋_GB2312" pitchFamily="49" charset="-122"/>
              </a:rPr>
              <a:t>选择什么样的软、硬件比例</a:t>
            </a:r>
            <a:r>
              <a:rPr lang="zh-CN" altLang="en-US" dirty="0">
                <a:solidFill>
                  <a:srgbClr val="000000"/>
                </a:solidFill>
                <a:latin typeface="仿宋_GB2312" pitchFamily="49" charset="-122"/>
                <a:ea typeface="仿宋_GB2312" pitchFamily="49" charset="-122"/>
              </a:rPr>
              <a:t>，是系统结构研究的核心内容之一。</a:t>
            </a:r>
          </a:p>
          <a:p>
            <a:pPr lvl="1" eaLnBrk="1" hangingPunct="1"/>
            <a:r>
              <a:rPr lang="zh-CN" altLang="en-US" b="1" dirty="0">
                <a:solidFill>
                  <a:srgbClr val="000000"/>
                </a:solidFill>
                <a:latin typeface="仿宋_GB2312" pitchFamily="49" charset="-122"/>
                <a:ea typeface="仿宋_GB2312" pitchFamily="49" charset="-122"/>
              </a:rPr>
              <a:t>软件实现的功能可以用硬件或固件实现，硬件实现的功能可以由软件模拟完成。</a:t>
            </a:r>
          </a:p>
          <a:p>
            <a:pPr lvl="1" eaLnBrk="1" hangingPunct="1"/>
            <a:endParaRPr lang="zh-CN" altLang="en-US" dirty="0">
              <a:solidFill>
                <a:srgbClr val="000000"/>
              </a:solidFill>
              <a:latin typeface="仿宋_GB2312" pitchFamily="49" charset="-122"/>
              <a:ea typeface="仿宋_GB2312" pitchFamily="49" charset="-122"/>
            </a:endParaRPr>
          </a:p>
          <a:p>
            <a:pPr lvl="1" eaLnBrk="1" hangingPunct="1">
              <a:buNone/>
            </a:pPr>
            <a:endParaRPr lang="zh-CN" altLang="en-US" b="1" dirty="0">
              <a:solidFill>
                <a:srgbClr val="FF0000"/>
              </a:solidFill>
              <a:ea typeface="楷体_GB2312" pitchFamily="49"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11971" name="Rectangle 3"/>
          <p:cNvSpPr>
            <a:spLocks noGrp="1"/>
          </p:cNvSpPr>
          <p:nvPr>
            <p:ph idx="1" hasCustomPrompt="1"/>
          </p:nvPr>
        </p:nvSpPr>
        <p:spPr/>
        <p:txBody>
          <a:bodyPr vert="horz" wrap="square" lIns="91440" tIns="45720" rIns="91440" bIns="45720" anchor="t" anchorCtr="0"/>
          <a:lstStyle/>
          <a:p>
            <a:r>
              <a:rPr lang="zh-CN" altLang="en-US" dirty="0">
                <a:solidFill>
                  <a:srgbClr val="000000"/>
                </a:solidFill>
                <a:latin typeface="华文仿宋" panose="02010600040101010101" pitchFamily="2" charset="-122"/>
                <a:ea typeface="华文仿宋" panose="02010600040101010101" pitchFamily="2" charset="-122"/>
              </a:rPr>
              <a:t>顺序执行</a:t>
            </a:r>
          </a:p>
          <a:p>
            <a:pPr lvl="1"/>
            <a:r>
              <a:rPr lang="zh-CN" altLang="en-US" b="1" dirty="0">
                <a:latin typeface="华文仿宋" panose="02010600040101010101" pitchFamily="2" charset="-122"/>
                <a:ea typeface="华文仿宋" panose="02010600040101010101" pitchFamily="2" charset="-122"/>
              </a:rPr>
              <a:t>执行</a:t>
            </a:r>
            <a:r>
              <a:rPr lang="en-US" altLang="zh-CN" b="1" dirty="0">
                <a:latin typeface="华文仿宋" panose="02010600040101010101" pitchFamily="2" charset="-122"/>
                <a:ea typeface="华文仿宋" panose="02010600040101010101" pitchFamily="2" charset="-122"/>
              </a:rPr>
              <a:t>1</a:t>
            </a:r>
            <a:r>
              <a:rPr lang="zh-CN" altLang="en-US" b="1" dirty="0">
                <a:latin typeface="华文仿宋" panose="02010600040101010101" pitchFamily="2" charset="-122"/>
                <a:ea typeface="华文仿宋" panose="02010600040101010101" pitchFamily="2" charset="-122"/>
              </a:rPr>
              <a:t>条指令需要</a:t>
            </a:r>
            <a:r>
              <a:rPr lang="en-US" altLang="zh-CN" b="1" dirty="0">
                <a:latin typeface="华文仿宋" panose="02010600040101010101" pitchFamily="2" charset="-122"/>
                <a:ea typeface="华文仿宋" panose="02010600040101010101" pitchFamily="2" charset="-122"/>
              </a:rPr>
              <a:t>3△t</a:t>
            </a:r>
          </a:p>
          <a:p>
            <a:pPr lvl="1"/>
            <a:r>
              <a:rPr lang="zh-CN" altLang="en-US" b="1" dirty="0">
                <a:latin typeface="华文仿宋" panose="02010600040101010101" pitchFamily="2" charset="-122"/>
                <a:ea typeface="华文仿宋" panose="02010600040101010101" pitchFamily="2" charset="-122"/>
              </a:rPr>
              <a:t>指令串行执行：执行</a:t>
            </a:r>
            <a:r>
              <a:rPr lang="en-US" altLang="zh-CN" b="1" dirty="0">
                <a:latin typeface="华文仿宋" panose="02010600040101010101" pitchFamily="2" charset="-122"/>
                <a:ea typeface="华文仿宋" panose="02010600040101010101" pitchFamily="2" charset="-122"/>
              </a:rPr>
              <a:t>3</a:t>
            </a:r>
            <a:r>
              <a:rPr lang="zh-CN" altLang="en-US" b="1" dirty="0">
                <a:latin typeface="华文仿宋" panose="02010600040101010101" pitchFamily="2" charset="-122"/>
                <a:ea typeface="华文仿宋" panose="02010600040101010101" pitchFamily="2" charset="-122"/>
              </a:rPr>
              <a:t>条指令需要</a:t>
            </a:r>
            <a:r>
              <a:rPr lang="en-US" altLang="zh-CN" b="1" dirty="0">
                <a:latin typeface="华文仿宋" panose="02010600040101010101" pitchFamily="2" charset="-122"/>
                <a:ea typeface="华文仿宋" panose="02010600040101010101" pitchFamily="2" charset="-122"/>
              </a:rPr>
              <a:t>9△t</a:t>
            </a:r>
          </a:p>
          <a:p>
            <a:pPr lvl="1"/>
            <a:endParaRPr lang="en-US" altLang="zh-CN" b="1" dirty="0">
              <a:latin typeface="华文仿宋" panose="02010600040101010101" pitchFamily="2" charset="-122"/>
              <a:ea typeface="华文仿宋" panose="02010600040101010101" pitchFamily="2" charset="-122"/>
            </a:endParaRPr>
          </a:p>
        </p:txBody>
      </p:sp>
      <p:grpSp>
        <p:nvGrpSpPr>
          <p:cNvPr id="185348" name="Group 4"/>
          <p:cNvGrpSpPr/>
          <p:nvPr/>
        </p:nvGrpSpPr>
        <p:grpSpPr>
          <a:xfrm>
            <a:off x="2424113" y="2674938"/>
            <a:ext cx="4127500" cy="458787"/>
            <a:chOff x="816" y="1392"/>
            <a:chExt cx="3582" cy="288"/>
          </a:xfrm>
        </p:grpSpPr>
        <p:sp>
          <p:nvSpPr>
            <p:cNvPr id="211973" name="Rectangle 5"/>
            <p:cNvSpPr/>
            <p:nvPr/>
          </p:nvSpPr>
          <p:spPr>
            <a:xfrm>
              <a:off x="1152" y="1392"/>
              <a:ext cx="768" cy="288"/>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lstStyle/>
            <a:p>
              <a:pPr algn="ctr"/>
              <a:r>
                <a:rPr lang="zh-CN" altLang="en-US" dirty="0">
                  <a:solidFill>
                    <a:srgbClr val="000000"/>
                  </a:solidFill>
                  <a:latin typeface="Tahoma" panose="020B0604030504040204" pitchFamily="34" charset="0"/>
                  <a:ea typeface="宋体" panose="02010600030101010101" pitchFamily="2" charset="-122"/>
                </a:rPr>
                <a:t>取指</a:t>
              </a:r>
            </a:p>
          </p:txBody>
        </p:sp>
        <p:sp>
          <p:nvSpPr>
            <p:cNvPr id="211974" name="Rectangle 6"/>
            <p:cNvSpPr/>
            <p:nvPr/>
          </p:nvSpPr>
          <p:spPr>
            <a:xfrm>
              <a:off x="2256" y="1392"/>
              <a:ext cx="768" cy="288"/>
            </a:xfrm>
            <a:prstGeom prst="rect">
              <a:avLst/>
            </a:prstGeom>
            <a:solidFill>
              <a:srgbClr val="FF0000"/>
            </a:solidFill>
            <a:ln w="9525" cap="flat" cmpd="sng">
              <a:solidFill>
                <a:srgbClr val="000000"/>
              </a:solidFill>
              <a:prstDash val="solid"/>
              <a:miter/>
              <a:headEnd type="none" w="med" len="med"/>
              <a:tailEnd type="none" w="med" len="med"/>
            </a:ln>
          </p:spPr>
          <p:txBody>
            <a:bodyPr wrap="none" anchor="ctr" anchorCtr="0"/>
            <a:lstStyle/>
            <a:p>
              <a:pPr algn="ctr"/>
              <a:r>
                <a:rPr lang="zh-CN" altLang="en-US" dirty="0">
                  <a:solidFill>
                    <a:srgbClr val="000000"/>
                  </a:solidFill>
                  <a:latin typeface="Tahoma" panose="020B0604030504040204" pitchFamily="34" charset="0"/>
                  <a:ea typeface="宋体" panose="02010600030101010101" pitchFamily="2" charset="-122"/>
                </a:rPr>
                <a:t>分析</a:t>
              </a:r>
            </a:p>
          </p:txBody>
        </p:sp>
        <p:sp>
          <p:nvSpPr>
            <p:cNvPr id="211975" name="Rectangle 7"/>
            <p:cNvSpPr/>
            <p:nvPr/>
          </p:nvSpPr>
          <p:spPr>
            <a:xfrm>
              <a:off x="3312" y="1392"/>
              <a:ext cx="768" cy="288"/>
            </a:xfrm>
            <a:prstGeom prst="rect">
              <a:avLst/>
            </a:prstGeom>
            <a:solidFill>
              <a:srgbClr val="FFFF00"/>
            </a:solidFill>
            <a:ln w="9525" cap="flat" cmpd="sng">
              <a:solidFill>
                <a:srgbClr val="000000"/>
              </a:solidFill>
              <a:prstDash val="solid"/>
              <a:miter/>
              <a:headEnd type="none" w="med" len="med"/>
              <a:tailEnd type="none" w="med" len="med"/>
            </a:ln>
          </p:spPr>
          <p:txBody>
            <a:bodyPr wrap="none" anchor="ctr" anchorCtr="0"/>
            <a:lstStyle/>
            <a:p>
              <a:pPr algn="ctr"/>
              <a:r>
                <a:rPr lang="zh-CN" altLang="en-US" dirty="0">
                  <a:solidFill>
                    <a:srgbClr val="000000"/>
                  </a:solidFill>
                  <a:latin typeface="Tahoma" panose="020B0604030504040204" pitchFamily="34" charset="0"/>
                  <a:ea typeface="宋体" panose="02010600030101010101" pitchFamily="2" charset="-122"/>
                </a:rPr>
                <a:t>执行</a:t>
              </a:r>
            </a:p>
          </p:txBody>
        </p:sp>
        <p:sp>
          <p:nvSpPr>
            <p:cNvPr id="211976" name="Line 8"/>
            <p:cNvSpPr/>
            <p:nvPr/>
          </p:nvSpPr>
          <p:spPr>
            <a:xfrm>
              <a:off x="816" y="1536"/>
              <a:ext cx="336" cy="0"/>
            </a:xfrm>
            <a:prstGeom prst="line">
              <a:avLst/>
            </a:prstGeom>
            <a:ln w="28575" cap="flat" cmpd="sng">
              <a:solidFill>
                <a:srgbClr val="000000"/>
              </a:solidFill>
              <a:prstDash val="solid"/>
              <a:round/>
              <a:headEnd type="none" w="med" len="med"/>
              <a:tailEnd type="triangle" w="med" len="med"/>
            </a:ln>
          </p:spPr>
        </p:sp>
        <p:sp>
          <p:nvSpPr>
            <p:cNvPr id="211977" name="Line 9"/>
            <p:cNvSpPr/>
            <p:nvPr/>
          </p:nvSpPr>
          <p:spPr>
            <a:xfrm>
              <a:off x="1933" y="1550"/>
              <a:ext cx="336" cy="0"/>
            </a:xfrm>
            <a:prstGeom prst="line">
              <a:avLst/>
            </a:prstGeom>
            <a:ln w="28575" cap="flat" cmpd="sng">
              <a:solidFill>
                <a:srgbClr val="000000"/>
              </a:solidFill>
              <a:prstDash val="solid"/>
              <a:round/>
              <a:headEnd type="none" w="med" len="med"/>
              <a:tailEnd type="triangle" w="med" len="med"/>
            </a:ln>
          </p:spPr>
        </p:sp>
        <p:sp>
          <p:nvSpPr>
            <p:cNvPr id="211978" name="Line 10"/>
            <p:cNvSpPr/>
            <p:nvPr/>
          </p:nvSpPr>
          <p:spPr>
            <a:xfrm>
              <a:off x="3030" y="1558"/>
              <a:ext cx="336" cy="0"/>
            </a:xfrm>
            <a:prstGeom prst="line">
              <a:avLst/>
            </a:prstGeom>
            <a:ln w="28575" cap="flat" cmpd="sng">
              <a:solidFill>
                <a:srgbClr val="000000"/>
              </a:solidFill>
              <a:prstDash val="solid"/>
              <a:round/>
              <a:headEnd type="none" w="med" len="med"/>
              <a:tailEnd type="triangle" w="med" len="med"/>
            </a:ln>
          </p:spPr>
        </p:sp>
        <p:sp>
          <p:nvSpPr>
            <p:cNvPr id="211979" name="Line 11"/>
            <p:cNvSpPr/>
            <p:nvPr/>
          </p:nvSpPr>
          <p:spPr>
            <a:xfrm>
              <a:off x="4062" y="1549"/>
              <a:ext cx="336" cy="0"/>
            </a:xfrm>
            <a:prstGeom prst="line">
              <a:avLst/>
            </a:prstGeom>
            <a:ln w="28575" cap="flat" cmpd="sng">
              <a:solidFill>
                <a:srgbClr val="000000"/>
              </a:solidFill>
              <a:prstDash val="solid"/>
              <a:round/>
              <a:headEnd type="none" w="med" len="med"/>
              <a:tailEnd type="triangle" w="med" len="med"/>
            </a:ln>
          </p:spPr>
        </p:sp>
      </p:grpSp>
      <p:sp>
        <p:nvSpPr>
          <p:cNvPr id="185356" name="Text Box 12"/>
          <p:cNvSpPr txBox="1"/>
          <p:nvPr/>
        </p:nvSpPr>
        <p:spPr>
          <a:xfrm>
            <a:off x="3100388" y="3149600"/>
            <a:ext cx="247650" cy="366713"/>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t</a:t>
            </a:r>
          </a:p>
        </p:txBody>
      </p:sp>
      <p:sp>
        <p:nvSpPr>
          <p:cNvPr id="185357" name="Text Box 13"/>
          <p:cNvSpPr txBox="1"/>
          <p:nvPr/>
        </p:nvSpPr>
        <p:spPr>
          <a:xfrm>
            <a:off x="4357688" y="3154363"/>
            <a:ext cx="247650" cy="366712"/>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t</a:t>
            </a:r>
          </a:p>
        </p:txBody>
      </p:sp>
      <p:sp>
        <p:nvSpPr>
          <p:cNvPr id="185358" name="Text Box 14"/>
          <p:cNvSpPr txBox="1"/>
          <p:nvPr/>
        </p:nvSpPr>
        <p:spPr>
          <a:xfrm>
            <a:off x="5567363" y="3144838"/>
            <a:ext cx="247650" cy="366712"/>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t</a:t>
            </a:r>
          </a:p>
        </p:txBody>
      </p:sp>
      <p:sp>
        <p:nvSpPr>
          <p:cNvPr id="185359" name="Line 15"/>
          <p:cNvSpPr/>
          <p:nvPr/>
        </p:nvSpPr>
        <p:spPr>
          <a:xfrm>
            <a:off x="2195513" y="5461000"/>
            <a:ext cx="5873750" cy="0"/>
          </a:xfrm>
          <a:prstGeom prst="line">
            <a:avLst/>
          </a:prstGeom>
          <a:ln w="19050" cap="flat" cmpd="sng">
            <a:solidFill>
              <a:srgbClr val="000000"/>
            </a:solidFill>
            <a:prstDash val="solid"/>
            <a:round/>
            <a:headEnd type="none" w="med" len="med"/>
            <a:tailEnd type="triangle" w="med" len="med"/>
          </a:ln>
        </p:spPr>
      </p:sp>
      <p:sp>
        <p:nvSpPr>
          <p:cNvPr id="185360" name="Line 16"/>
          <p:cNvSpPr/>
          <p:nvPr/>
        </p:nvSpPr>
        <p:spPr>
          <a:xfrm flipV="1">
            <a:off x="2193925" y="3503613"/>
            <a:ext cx="0" cy="1957387"/>
          </a:xfrm>
          <a:prstGeom prst="line">
            <a:avLst/>
          </a:prstGeom>
          <a:ln w="19050" cap="flat" cmpd="sng">
            <a:solidFill>
              <a:srgbClr val="000000"/>
            </a:solidFill>
            <a:prstDash val="solid"/>
            <a:round/>
            <a:headEnd type="none" w="med" len="med"/>
            <a:tailEnd type="triangle" w="med" len="med"/>
          </a:ln>
        </p:spPr>
      </p:sp>
      <p:sp>
        <p:nvSpPr>
          <p:cNvPr id="185361" name="Rectangle 17"/>
          <p:cNvSpPr/>
          <p:nvPr/>
        </p:nvSpPr>
        <p:spPr>
          <a:xfrm>
            <a:off x="3108325" y="5016500"/>
            <a:ext cx="1120775" cy="433388"/>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en-US" altLang="zh-CN" dirty="0">
                <a:solidFill>
                  <a:srgbClr val="000000"/>
                </a:solidFill>
                <a:latin typeface="黑体" panose="02010609060101010101" pitchFamily="49" charset="-122"/>
                <a:ea typeface="宋体" panose="02010600030101010101" pitchFamily="2" charset="-122"/>
              </a:rPr>
              <a:t>k</a:t>
            </a:r>
          </a:p>
        </p:txBody>
      </p:sp>
      <p:sp>
        <p:nvSpPr>
          <p:cNvPr id="185362" name="Rectangle 18"/>
          <p:cNvSpPr/>
          <p:nvPr/>
        </p:nvSpPr>
        <p:spPr>
          <a:xfrm>
            <a:off x="4224338" y="5013325"/>
            <a:ext cx="1109662" cy="4445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en-US" altLang="zh-CN" dirty="0">
                <a:solidFill>
                  <a:srgbClr val="000000"/>
                </a:solidFill>
                <a:latin typeface="黑体" panose="02010609060101010101" pitchFamily="49" charset="-122"/>
                <a:ea typeface="宋体" panose="02010600030101010101" pitchFamily="2" charset="-122"/>
              </a:rPr>
              <a:t>k</a:t>
            </a:r>
          </a:p>
        </p:txBody>
      </p:sp>
      <p:sp>
        <p:nvSpPr>
          <p:cNvPr id="185363" name="Rectangle 19"/>
          <p:cNvSpPr/>
          <p:nvPr/>
        </p:nvSpPr>
        <p:spPr>
          <a:xfrm>
            <a:off x="2193925" y="5019675"/>
            <a:ext cx="917575"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k</a:t>
            </a:r>
          </a:p>
        </p:txBody>
      </p:sp>
      <p:sp>
        <p:nvSpPr>
          <p:cNvPr id="185364" name="Text Box 20"/>
          <p:cNvSpPr txBox="1"/>
          <p:nvPr/>
        </p:nvSpPr>
        <p:spPr>
          <a:xfrm>
            <a:off x="1304925" y="3408363"/>
            <a:ext cx="793750" cy="457200"/>
          </a:xfrm>
          <a:prstGeom prst="rect">
            <a:avLst/>
          </a:prstGeom>
          <a:noFill/>
          <a:ln w="9525">
            <a:noFill/>
          </a:ln>
        </p:spPr>
        <p:txBody>
          <a:bodyPr wrap="none" anchor="t" anchorCtr="0">
            <a:spAutoFit/>
          </a:bodyPr>
          <a:lstStyle/>
          <a:p>
            <a:pPr algn="ctr"/>
            <a:r>
              <a:rPr lang="zh-CN" altLang="en-US" dirty="0">
                <a:solidFill>
                  <a:srgbClr val="000000"/>
                </a:solidFill>
                <a:latin typeface="Tahoma" panose="020B0604030504040204" pitchFamily="34" charset="0"/>
              </a:rPr>
              <a:t>部件</a:t>
            </a:r>
          </a:p>
        </p:txBody>
      </p:sp>
      <p:sp>
        <p:nvSpPr>
          <p:cNvPr id="185366" name="Text Box 22"/>
          <p:cNvSpPr txBox="1"/>
          <p:nvPr/>
        </p:nvSpPr>
        <p:spPr>
          <a:xfrm>
            <a:off x="184150" y="5105400"/>
            <a:ext cx="2101850" cy="366713"/>
          </a:xfrm>
          <a:prstGeom prst="rect">
            <a:avLst/>
          </a:prstGeom>
          <a:noFill/>
          <a:ln w="9525">
            <a:noFill/>
          </a:ln>
        </p:spPr>
        <p:txBody>
          <a:bodyPr anchor="t" anchorCtr="0">
            <a:spAutoFit/>
          </a:bodyPr>
          <a:lstStyle/>
          <a:p>
            <a:pPr algn="ctr"/>
            <a:r>
              <a:rPr lang="zh-CN" altLang="en-US" b="1" dirty="0">
                <a:solidFill>
                  <a:srgbClr val="000000"/>
                </a:solidFill>
                <a:latin typeface="Tahoma" panose="020B0604030504040204" pitchFamily="34" charset="0"/>
                <a:ea typeface="楷体_GB2312" pitchFamily="49" charset="-122"/>
              </a:rPr>
              <a:t>取指、分析、执行</a:t>
            </a:r>
          </a:p>
        </p:txBody>
      </p:sp>
      <p:sp>
        <p:nvSpPr>
          <p:cNvPr id="185368" name="Text Box 24"/>
          <p:cNvSpPr txBox="1"/>
          <p:nvPr/>
        </p:nvSpPr>
        <p:spPr>
          <a:xfrm>
            <a:off x="2986088" y="5465763"/>
            <a:ext cx="247650" cy="366712"/>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t</a:t>
            </a:r>
          </a:p>
        </p:txBody>
      </p:sp>
      <p:sp>
        <p:nvSpPr>
          <p:cNvPr id="185369" name="Text Box 25"/>
          <p:cNvSpPr txBox="1"/>
          <p:nvPr/>
        </p:nvSpPr>
        <p:spPr>
          <a:xfrm>
            <a:off x="4027488" y="5461000"/>
            <a:ext cx="361950" cy="366713"/>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2t</a:t>
            </a:r>
          </a:p>
        </p:txBody>
      </p:sp>
      <p:sp>
        <p:nvSpPr>
          <p:cNvPr id="185370" name="Text Box 26"/>
          <p:cNvSpPr txBox="1"/>
          <p:nvPr/>
        </p:nvSpPr>
        <p:spPr>
          <a:xfrm>
            <a:off x="5141913" y="5451475"/>
            <a:ext cx="361950" cy="366713"/>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3t</a:t>
            </a:r>
          </a:p>
        </p:txBody>
      </p:sp>
      <p:sp>
        <p:nvSpPr>
          <p:cNvPr id="185371" name="Text Box 27"/>
          <p:cNvSpPr txBox="1"/>
          <p:nvPr/>
        </p:nvSpPr>
        <p:spPr>
          <a:xfrm>
            <a:off x="6037263" y="5451475"/>
            <a:ext cx="361950" cy="366713"/>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4t</a:t>
            </a:r>
          </a:p>
        </p:txBody>
      </p:sp>
      <p:sp>
        <p:nvSpPr>
          <p:cNvPr id="185372" name="Text Box 28"/>
          <p:cNvSpPr txBox="1"/>
          <p:nvPr/>
        </p:nvSpPr>
        <p:spPr>
          <a:xfrm>
            <a:off x="7181850" y="5437188"/>
            <a:ext cx="361950" cy="366712"/>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5t</a:t>
            </a:r>
          </a:p>
        </p:txBody>
      </p:sp>
      <p:sp>
        <p:nvSpPr>
          <p:cNvPr id="185373" name="Text Box 29"/>
          <p:cNvSpPr txBox="1"/>
          <p:nvPr/>
        </p:nvSpPr>
        <p:spPr>
          <a:xfrm>
            <a:off x="7653338" y="5695950"/>
            <a:ext cx="793750" cy="457200"/>
          </a:xfrm>
          <a:prstGeom prst="rect">
            <a:avLst/>
          </a:prstGeom>
          <a:noFill/>
          <a:ln w="9525">
            <a:noFill/>
          </a:ln>
        </p:spPr>
        <p:txBody>
          <a:bodyPr wrap="none" anchor="t" anchorCtr="0">
            <a:spAutoFit/>
          </a:bodyPr>
          <a:lstStyle/>
          <a:p>
            <a:pPr algn="ctr"/>
            <a:r>
              <a:rPr lang="zh-CN" altLang="en-US" dirty="0">
                <a:solidFill>
                  <a:srgbClr val="000000"/>
                </a:solidFill>
                <a:latin typeface="Tahoma" panose="020B0604030504040204" pitchFamily="34" charset="0"/>
              </a:rPr>
              <a:t>时间</a:t>
            </a:r>
          </a:p>
        </p:txBody>
      </p:sp>
      <p:sp>
        <p:nvSpPr>
          <p:cNvPr id="185374" name="Rectangle 30"/>
          <p:cNvSpPr/>
          <p:nvPr/>
        </p:nvSpPr>
        <p:spPr>
          <a:xfrm>
            <a:off x="6234113" y="5006975"/>
            <a:ext cx="1120775" cy="433388"/>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en-US" altLang="zh-CN" dirty="0">
                <a:solidFill>
                  <a:srgbClr val="000000"/>
                </a:solidFill>
                <a:latin typeface="黑体" panose="02010609060101010101" pitchFamily="49" charset="-122"/>
                <a:ea typeface="宋体" panose="02010600030101010101" pitchFamily="2" charset="-122"/>
              </a:rPr>
              <a:t>k+1</a:t>
            </a:r>
          </a:p>
        </p:txBody>
      </p:sp>
      <p:sp>
        <p:nvSpPr>
          <p:cNvPr id="185375" name="Rectangle 31"/>
          <p:cNvSpPr/>
          <p:nvPr/>
        </p:nvSpPr>
        <p:spPr>
          <a:xfrm>
            <a:off x="7350125" y="5003800"/>
            <a:ext cx="1109663" cy="444500"/>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en-US" altLang="zh-CN" dirty="0">
                <a:solidFill>
                  <a:srgbClr val="000000"/>
                </a:solidFill>
                <a:latin typeface="黑体" panose="02010609060101010101" pitchFamily="49" charset="-122"/>
                <a:ea typeface="宋体" panose="02010600030101010101" pitchFamily="2" charset="-122"/>
              </a:rPr>
              <a:t>k+1</a:t>
            </a:r>
            <a:endParaRPr lang="zh-CN" altLang="en-US" dirty="0">
              <a:solidFill>
                <a:srgbClr val="000000"/>
              </a:solidFill>
              <a:latin typeface="黑体" panose="02010609060101010101" pitchFamily="49" charset="-122"/>
              <a:ea typeface="宋体" panose="02010600030101010101" pitchFamily="2" charset="-122"/>
            </a:endParaRPr>
          </a:p>
        </p:txBody>
      </p:sp>
      <p:sp>
        <p:nvSpPr>
          <p:cNvPr id="185376" name="Rectangle 32"/>
          <p:cNvSpPr/>
          <p:nvPr/>
        </p:nvSpPr>
        <p:spPr>
          <a:xfrm>
            <a:off x="5319713" y="5010150"/>
            <a:ext cx="917575"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k+1</a:t>
            </a:r>
          </a:p>
        </p:txBody>
      </p:sp>
      <p:sp>
        <p:nvSpPr>
          <p:cNvPr id="185377" name="Text Box 33"/>
          <p:cNvSpPr txBox="1"/>
          <p:nvPr/>
        </p:nvSpPr>
        <p:spPr>
          <a:xfrm>
            <a:off x="8286750" y="5437188"/>
            <a:ext cx="361950" cy="366712"/>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6t</a:t>
            </a:r>
          </a:p>
        </p:txBody>
      </p:sp>
      <p:sp>
        <p:nvSpPr>
          <p:cNvPr id="185378" name="Rectangle 34"/>
          <p:cNvSpPr/>
          <p:nvPr/>
        </p:nvSpPr>
        <p:spPr>
          <a:xfrm>
            <a:off x="1889125" y="2413000"/>
            <a:ext cx="5154613" cy="1016000"/>
          </a:xfrm>
          <a:prstGeom prst="rect">
            <a:avLst/>
          </a:prstGeom>
          <a:noFill/>
          <a:ln w="38100" cap="flat" cmpd="sng">
            <a:solidFill>
              <a:srgbClr val="FF0000"/>
            </a:solidFill>
            <a:prstDash val="solid"/>
            <a:miter/>
            <a:headEnd type="none" w="med" len="med"/>
            <a:tailEnd type="none" w="med" len="med"/>
          </a:ln>
        </p:spPr>
        <p:txBody>
          <a:bodyPr wrap="none" anchor="ctr" anchorCtr="0"/>
          <a:lstStyle/>
          <a:p>
            <a:pPr eaLnBrk="0" hangingPunct="0"/>
            <a:endParaRPr lang="zh-CN" altLang="en-US" dirty="0">
              <a:latin typeface="黑体" panose="02010609060101010101" pitchFamily="49" charset="-122"/>
            </a:endParaRPr>
          </a:p>
        </p:txBody>
      </p:sp>
      <p:sp>
        <p:nvSpPr>
          <p:cNvPr id="209922" name="Rectangle 2"/>
          <p:cNvSpPr>
            <a:spLocks noGrp="1"/>
          </p:cNvSpPr>
          <p:nvPr/>
        </p:nvSpPr>
        <p:spPr>
          <a:xfrm>
            <a:off x="717550" y="196850"/>
            <a:ext cx="7848600" cy="609600"/>
          </a:xfrm>
          <a:prstGeom prst="rect">
            <a:avLst/>
          </a:prstGeom>
          <a:noFill/>
          <a:ln w="9525">
            <a:noFill/>
          </a:ln>
        </p:spPr>
        <p:txBody>
          <a:bodyPr vert="horz" wrap="square" lIns="91440" tIns="45720" rIns="91440" bIns="45720" anchor="ctr" anchorCtr="0"/>
          <a:lstStyle>
            <a:lvl1pPr algn="l" rtl="0" eaLnBrk="0" fontAlgn="base" hangingPunct="0">
              <a:spcBef>
                <a:spcPct val="0"/>
              </a:spcBef>
              <a:spcAft>
                <a:spcPct val="0"/>
              </a:spcAft>
              <a:defRPr sz="3600" b="1" kern="1200">
                <a:solidFill>
                  <a:schemeClr val="hlink"/>
                </a:solidFill>
                <a:latin typeface="+mj-lt"/>
                <a:ea typeface="+mj-ea"/>
                <a:cs typeface="+mj-cs"/>
              </a:defRPr>
            </a:lvl1pPr>
            <a:lvl2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9pPr>
          </a:lstStyle>
          <a:p>
            <a:r>
              <a:rPr lang="en-US" altLang="zh-CN" sz="2800" dirty="0">
                <a:solidFill>
                  <a:srgbClr val="000000"/>
                </a:solidFill>
                <a:latin typeface="Times New Roman" panose="02020603050405020304" pitchFamily="18" charset="0"/>
                <a:ea typeface="黑体" panose="02010609060101010101" pitchFamily="49" charset="-122"/>
                <a:sym typeface="+mn-ea"/>
              </a:rPr>
              <a:t>1.5.2 </a:t>
            </a:r>
            <a:r>
              <a:rPr lang="zh-CN" altLang="en-US" sz="2800" dirty="0">
                <a:solidFill>
                  <a:srgbClr val="000000"/>
                </a:solidFill>
                <a:latin typeface="Times New Roman" panose="02020603050405020304" pitchFamily="18" charset="0"/>
                <a:ea typeface="黑体" panose="02010609060101010101" pitchFamily="49" charset="-122"/>
                <a:sym typeface="+mn-ea"/>
              </a:rPr>
              <a:t>计算机系统结构的并行性</a:t>
            </a:r>
            <a:r>
              <a:rPr lang="en-US" altLang="zh-CN" sz="2800" dirty="0">
                <a:solidFill>
                  <a:srgbClr val="000000"/>
                </a:solidFill>
                <a:latin typeface="Times New Roman" panose="02020603050405020304" pitchFamily="18" charset="0"/>
                <a:ea typeface="黑体" panose="02010609060101010101" pitchFamily="49" charset="-122"/>
                <a:sym typeface="+mn-ea"/>
              </a:rPr>
              <a:t>——</a:t>
            </a:r>
            <a:r>
              <a:rPr lang="zh-CN" altLang="en-US" sz="2800" dirty="0">
                <a:solidFill>
                  <a:srgbClr val="000000"/>
                </a:solidFill>
                <a:latin typeface="Times New Roman" panose="02020603050405020304" pitchFamily="18" charset="0"/>
                <a:ea typeface="黑体" panose="02010609060101010101" pitchFamily="49" charset="-122"/>
              </a:rPr>
              <a:t>开发途径</a:t>
            </a:r>
            <a:r>
              <a:rPr lang="zh-CN" altLang="en-US" sz="2800" dirty="0"/>
              <a:t> </a:t>
            </a: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348"/>
                                        </p:tgtEl>
                                        <p:attrNameLst>
                                          <p:attrName>style.visibility</p:attrName>
                                        </p:attrNameLst>
                                      </p:cBhvr>
                                      <p:to>
                                        <p:strVal val="visible"/>
                                      </p:to>
                                    </p:set>
                                    <p:animEffect transition="in" filter="fade">
                                      <p:cBhvr>
                                        <p:cTn id="7" dur="1000"/>
                                        <p:tgtEl>
                                          <p:spTgt spid="1853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5356"/>
                                        </p:tgtEl>
                                        <p:attrNameLst>
                                          <p:attrName>style.visibility</p:attrName>
                                        </p:attrNameLst>
                                      </p:cBhvr>
                                      <p:to>
                                        <p:strVal val="visible"/>
                                      </p:to>
                                    </p:set>
                                    <p:animEffect transition="in" filter="fade">
                                      <p:cBhvr>
                                        <p:cTn id="12" dur="1000"/>
                                        <p:tgtEl>
                                          <p:spTgt spid="18535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5357"/>
                                        </p:tgtEl>
                                        <p:attrNameLst>
                                          <p:attrName>style.visibility</p:attrName>
                                        </p:attrNameLst>
                                      </p:cBhvr>
                                      <p:to>
                                        <p:strVal val="visible"/>
                                      </p:to>
                                    </p:set>
                                    <p:animEffect transition="in" filter="fade">
                                      <p:cBhvr>
                                        <p:cTn id="15" dur="1000"/>
                                        <p:tgtEl>
                                          <p:spTgt spid="18535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5358"/>
                                        </p:tgtEl>
                                        <p:attrNameLst>
                                          <p:attrName>style.visibility</p:attrName>
                                        </p:attrNameLst>
                                      </p:cBhvr>
                                      <p:to>
                                        <p:strVal val="visible"/>
                                      </p:to>
                                    </p:set>
                                    <p:animEffect transition="in" filter="fade">
                                      <p:cBhvr>
                                        <p:cTn id="18" dur="1000"/>
                                        <p:tgtEl>
                                          <p:spTgt spid="1853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5378"/>
                                        </p:tgtEl>
                                        <p:attrNameLst>
                                          <p:attrName>style.visibility</p:attrName>
                                        </p:attrNameLst>
                                      </p:cBhvr>
                                      <p:to>
                                        <p:strVal val="visible"/>
                                      </p:to>
                                    </p:set>
                                    <p:animEffect transition="in" filter="fade">
                                      <p:cBhvr>
                                        <p:cTn id="23" dur="1000"/>
                                        <p:tgtEl>
                                          <p:spTgt spid="1853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5364"/>
                                        </p:tgtEl>
                                        <p:attrNameLst>
                                          <p:attrName>style.visibility</p:attrName>
                                        </p:attrNameLst>
                                      </p:cBhvr>
                                      <p:to>
                                        <p:strVal val="visible"/>
                                      </p:to>
                                    </p:set>
                                    <p:animEffect transition="in" filter="fade">
                                      <p:cBhvr>
                                        <p:cTn id="28" dur="2000"/>
                                        <p:tgtEl>
                                          <p:spTgt spid="18536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5366"/>
                                        </p:tgtEl>
                                        <p:attrNameLst>
                                          <p:attrName>style.visibility</p:attrName>
                                        </p:attrNameLst>
                                      </p:cBhvr>
                                      <p:to>
                                        <p:strVal val="visible"/>
                                      </p:to>
                                    </p:set>
                                    <p:animEffect transition="in" filter="fade">
                                      <p:cBhvr>
                                        <p:cTn id="31" dur="2000"/>
                                        <p:tgtEl>
                                          <p:spTgt spid="185366"/>
                                        </p:tgtEl>
                                      </p:cBhvr>
                                    </p:animEffect>
                                  </p:childTnLst>
                                </p:cTn>
                              </p:par>
                              <p:par>
                                <p:cTn id="32" presetID="10" presetClass="entr" presetSubtype="0" fill="hold" nodeType="withEffect">
                                  <p:stCondLst>
                                    <p:cond delay="0"/>
                                  </p:stCondLst>
                                  <p:childTnLst>
                                    <p:set>
                                      <p:cBhvr>
                                        <p:cTn id="33" dur="1" fill="hold">
                                          <p:stCondLst>
                                            <p:cond delay="0"/>
                                          </p:stCondLst>
                                        </p:cTn>
                                        <p:tgtEl>
                                          <p:spTgt spid="185360"/>
                                        </p:tgtEl>
                                        <p:attrNameLst>
                                          <p:attrName>style.visibility</p:attrName>
                                        </p:attrNameLst>
                                      </p:cBhvr>
                                      <p:to>
                                        <p:strVal val="visible"/>
                                      </p:to>
                                    </p:set>
                                    <p:animEffect transition="in" filter="fade">
                                      <p:cBhvr>
                                        <p:cTn id="34" dur="2000"/>
                                        <p:tgtEl>
                                          <p:spTgt spid="185360"/>
                                        </p:tgtEl>
                                      </p:cBhvr>
                                    </p:animEffect>
                                  </p:childTnLst>
                                </p:cTn>
                              </p:par>
                              <p:par>
                                <p:cTn id="35" presetID="10" presetClass="entr" presetSubtype="0" fill="hold" nodeType="withEffect">
                                  <p:stCondLst>
                                    <p:cond delay="0"/>
                                  </p:stCondLst>
                                  <p:childTnLst>
                                    <p:set>
                                      <p:cBhvr>
                                        <p:cTn id="36" dur="1" fill="hold">
                                          <p:stCondLst>
                                            <p:cond delay="0"/>
                                          </p:stCondLst>
                                        </p:cTn>
                                        <p:tgtEl>
                                          <p:spTgt spid="185359"/>
                                        </p:tgtEl>
                                        <p:attrNameLst>
                                          <p:attrName>style.visibility</p:attrName>
                                        </p:attrNameLst>
                                      </p:cBhvr>
                                      <p:to>
                                        <p:strVal val="visible"/>
                                      </p:to>
                                    </p:set>
                                    <p:animEffect transition="in" filter="fade">
                                      <p:cBhvr>
                                        <p:cTn id="37" dur="2000"/>
                                        <p:tgtEl>
                                          <p:spTgt spid="1853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5368"/>
                                        </p:tgtEl>
                                        <p:attrNameLst>
                                          <p:attrName>style.visibility</p:attrName>
                                        </p:attrNameLst>
                                      </p:cBhvr>
                                      <p:to>
                                        <p:strVal val="visible"/>
                                      </p:to>
                                    </p:set>
                                    <p:animEffect transition="in" filter="fade">
                                      <p:cBhvr>
                                        <p:cTn id="40" dur="2000"/>
                                        <p:tgtEl>
                                          <p:spTgt spid="18536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5369"/>
                                        </p:tgtEl>
                                        <p:attrNameLst>
                                          <p:attrName>style.visibility</p:attrName>
                                        </p:attrNameLst>
                                      </p:cBhvr>
                                      <p:to>
                                        <p:strVal val="visible"/>
                                      </p:to>
                                    </p:set>
                                    <p:animEffect transition="in" filter="fade">
                                      <p:cBhvr>
                                        <p:cTn id="43" dur="2000"/>
                                        <p:tgtEl>
                                          <p:spTgt spid="18536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5370"/>
                                        </p:tgtEl>
                                        <p:attrNameLst>
                                          <p:attrName>style.visibility</p:attrName>
                                        </p:attrNameLst>
                                      </p:cBhvr>
                                      <p:to>
                                        <p:strVal val="visible"/>
                                      </p:to>
                                    </p:set>
                                    <p:animEffect transition="in" filter="fade">
                                      <p:cBhvr>
                                        <p:cTn id="46" dur="2000"/>
                                        <p:tgtEl>
                                          <p:spTgt spid="18537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5371"/>
                                        </p:tgtEl>
                                        <p:attrNameLst>
                                          <p:attrName>style.visibility</p:attrName>
                                        </p:attrNameLst>
                                      </p:cBhvr>
                                      <p:to>
                                        <p:strVal val="visible"/>
                                      </p:to>
                                    </p:set>
                                    <p:animEffect transition="in" filter="fade">
                                      <p:cBhvr>
                                        <p:cTn id="49" dur="2000"/>
                                        <p:tgtEl>
                                          <p:spTgt spid="18537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5372"/>
                                        </p:tgtEl>
                                        <p:attrNameLst>
                                          <p:attrName>style.visibility</p:attrName>
                                        </p:attrNameLst>
                                      </p:cBhvr>
                                      <p:to>
                                        <p:strVal val="visible"/>
                                      </p:to>
                                    </p:set>
                                    <p:animEffect transition="in" filter="fade">
                                      <p:cBhvr>
                                        <p:cTn id="52" dur="2000"/>
                                        <p:tgtEl>
                                          <p:spTgt spid="18537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5373"/>
                                        </p:tgtEl>
                                        <p:attrNameLst>
                                          <p:attrName>style.visibility</p:attrName>
                                        </p:attrNameLst>
                                      </p:cBhvr>
                                      <p:to>
                                        <p:strVal val="visible"/>
                                      </p:to>
                                    </p:set>
                                    <p:animEffect transition="in" filter="fade">
                                      <p:cBhvr>
                                        <p:cTn id="55" dur="2000"/>
                                        <p:tgtEl>
                                          <p:spTgt spid="18537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85362"/>
                                        </p:tgtEl>
                                        <p:attrNameLst>
                                          <p:attrName>style.visibility</p:attrName>
                                        </p:attrNameLst>
                                      </p:cBhvr>
                                      <p:to>
                                        <p:strVal val="visible"/>
                                      </p:to>
                                    </p:set>
                                    <p:animEffect transition="in" filter="fade">
                                      <p:cBhvr>
                                        <p:cTn id="60" dur="1000"/>
                                        <p:tgtEl>
                                          <p:spTgt spid="18536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5361"/>
                                        </p:tgtEl>
                                        <p:attrNameLst>
                                          <p:attrName>style.visibility</p:attrName>
                                        </p:attrNameLst>
                                      </p:cBhvr>
                                      <p:to>
                                        <p:strVal val="visible"/>
                                      </p:to>
                                    </p:set>
                                    <p:animEffect transition="in" filter="fade">
                                      <p:cBhvr>
                                        <p:cTn id="63" dur="1000"/>
                                        <p:tgtEl>
                                          <p:spTgt spid="18536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5363"/>
                                        </p:tgtEl>
                                        <p:attrNameLst>
                                          <p:attrName>style.visibility</p:attrName>
                                        </p:attrNameLst>
                                      </p:cBhvr>
                                      <p:to>
                                        <p:strVal val="visible"/>
                                      </p:to>
                                    </p:set>
                                    <p:animEffect transition="in" filter="fade">
                                      <p:cBhvr>
                                        <p:cTn id="66" dur="1000"/>
                                        <p:tgtEl>
                                          <p:spTgt spid="18536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85375"/>
                                        </p:tgtEl>
                                        <p:attrNameLst>
                                          <p:attrName>style.visibility</p:attrName>
                                        </p:attrNameLst>
                                      </p:cBhvr>
                                      <p:to>
                                        <p:strVal val="visible"/>
                                      </p:to>
                                    </p:set>
                                    <p:animEffect transition="in" filter="fade">
                                      <p:cBhvr>
                                        <p:cTn id="71" dur="1000"/>
                                        <p:tgtEl>
                                          <p:spTgt spid="18537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5374"/>
                                        </p:tgtEl>
                                        <p:attrNameLst>
                                          <p:attrName>style.visibility</p:attrName>
                                        </p:attrNameLst>
                                      </p:cBhvr>
                                      <p:to>
                                        <p:strVal val="visible"/>
                                      </p:to>
                                    </p:set>
                                    <p:animEffect transition="in" filter="fade">
                                      <p:cBhvr>
                                        <p:cTn id="74" dur="1000"/>
                                        <p:tgtEl>
                                          <p:spTgt spid="18537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85376"/>
                                        </p:tgtEl>
                                        <p:attrNameLst>
                                          <p:attrName>style.visibility</p:attrName>
                                        </p:attrNameLst>
                                      </p:cBhvr>
                                      <p:to>
                                        <p:strVal val="visible"/>
                                      </p:to>
                                    </p:set>
                                    <p:animEffect transition="in" filter="fade">
                                      <p:cBhvr>
                                        <p:cTn id="77" dur="1000"/>
                                        <p:tgtEl>
                                          <p:spTgt spid="18537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85377"/>
                                        </p:tgtEl>
                                        <p:attrNameLst>
                                          <p:attrName>style.visibility</p:attrName>
                                        </p:attrNameLst>
                                      </p:cBhvr>
                                      <p:to>
                                        <p:strVal val="visible"/>
                                      </p:to>
                                    </p:set>
                                    <p:animEffect transition="in" filter="fade">
                                      <p:cBhvr>
                                        <p:cTn id="80" dur="2000"/>
                                        <p:tgtEl>
                                          <p:spTgt spid="185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6" grpId="0"/>
      <p:bldP spid="185357" grpId="0"/>
      <p:bldP spid="185358" grpId="0"/>
      <p:bldP spid="185361" grpId="0" animBg="1"/>
      <p:bldP spid="185362" grpId="0" animBg="1"/>
      <p:bldP spid="185363" grpId="0" animBg="1"/>
      <p:bldP spid="185364" grpId="0"/>
      <p:bldP spid="185366" grpId="0"/>
      <p:bldP spid="185368" grpId="0"/>
      <p:bldP spid="185369" grpId="0"/>
      <p:bldP spid="185370" grpId="0"/>
      <p:bldP spid="185371" grpId="0"/>
      <p:bldP spid="185372" grpId="0"/>
      <p:bldP spid="185373" grpId="0"/>
      <p:bldP spid="185374" grpId="0" animBg="1"/>
      <p:bldP spid="185375" grpId="0" animBg="1"/>
      <p:bldP spid="185376" grpId="0" animBg="1"/>
      <p:bldP spid="18537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12995" name="Rectangle 3"/>
          <p:cNvSpPr>
            <a:spLocks noGrp="1"/>
          </p:cNvSpPr>
          <p:nvPr>
            <p:ph idx="1" hasCustomPrompt="1"/>
          </p:nvPr>
        </p:nvSpPr>
        <p:spPr>
          <a:xfrm>
            <a:off x="423863" y="823913"/>
            <a:ext cx="8229600" cy="4953000"/>
          </a:xfrm>
        </p:spPr>
        <p:txBody>
          <a:bodyPr vert="horz" wrap="square" lIns="91440" tIns="45720" rIns="91440" bIns="45720" anchor="t" anchorCtr="0"/>
          <a:lstStyle/>
          <a:p>
            <a:r>
              <a:rPr lang="zh-CN" altLang="en-US" dirty="0">
                <a:solidFill>
                  <a:srgbClr val="000000"/>
                </a:solidFill>
                <a:latin typeface="华文仿宋" panose="02010600040101010101" pitchFamily="2" charset="-122"/>
                <a:ea typeface="华文仿宋" panose="02010600040101010101" pitchFamily="2" charset="-122"/>
              </a:rPr>
              <a:t>流水线执行时间：</a:t>
            </a:r>
            <a:r>
              <a:rPr lang="en-US" altLang="zh-CN" dirty="0">
                <a:solidFill>
                  <a:schemeClr val="hlink"/>
                </a:solidFill>
                <a:latin typeface="华文仿宋" panose="02010600040101010101" pitchFamily="2" charset="-122"/>
                <a:ea typeface="华文仿宋" panose="02010600040101010101" pitchFamily="2" charset="-122"/>
              </a:rPr>
              <a:t>5△t</a:t>
            </a:r>
          </a:p>
        </p:txBody>
      </p:sp>
      <p:grpSp>
        <p:nvGrpSpPr>
          <p:cNvPr id="237574" name="Group 6"/>
          <p:cNvGrpSpPr/>
          <p:nvPr/>
        </p:nvGrpSpPr>
        <p:grpSpPr>
          <a:xfrm>
            <a:off x="2235200" y="2228850"/>
            <a:ext cx="4127500" cy="458788"/>
            <a:chOff x="816" y="1392"/>
            <a:chExt cx="3582" cy="288"/>
          </a:xfrm>
        </p:grpSpPr>
        <p:sp>
          <p:nvSpPr>
            <p:cNvPr id="212997" name="Rectangle 7"/>
            <p:cNvSpPr/>
            <p:nvPr/>
          </p:nvSpPr>
          <p:spPr>
            <a:xfrm>
              <a:off x="1152" y="1392"/>
              <a:ext cx="768" cy="288"/>
            </a:xfrm>
            <a:prstGeom prst="rect">
              <a:avLst/>
            </a:prstGeom>
            <a:solidFill>
              <a:schemeClr val="accent1"/>
            </a:solidFill>
            <a:ln w="9525" cap="flat" cmpd="sng">
              <a:solidFill>
                <a:srgbClr val="000000"/>
              </a:solidFill>
              <a:prstDash val="solid"/>
              <a:miter/>
              <a:headEnd type="none" w="med" len="med"/>
              <a:tailEnd type="none" w="med" len="med"/>
            </a:ln>
          </p:spPr>
          <p:txBody>
            <a:bodyPr wrap="none" anchor="ctr" anchorCtr="0"/>
            <a:lstStyle/>
            <a:p>
              <a:pPr algn="ctr"/>
              <a:r>
                <a:rPr lang="zh-CN" altLang="en-US" dirty="0">
                  <a:solidFill>
                    <a:srgbClr val="000000"/>
                  </a:solidFill>
                  <a:latin typeface="Tahoma" panose="020B0604030504040204" pitchFamily="34" charset="0"/>
                  <a:ea typeface="宋体" panose="02010600030101010101" pitchFamily="2" charset="-122"/>
                </a:rPr>
                <a:t>取指</a:t>
              </a:r>
            </a:p>
          </p:txBody>
        </p:sp>
        <p:sp>
          <p:nvSpPr>
            <p:cNvPr id="212998" name="Rectangle 8"/>
            <p:cNvSpPr/>
            <p:nvPr/>
          </p:nvSpPr>
          <p:spPr>
            <a:xfrm>
              <a:off x="2256" y="1392"/>
              <a:ext cx="768" cy="288"/>
            </a:xfrm>
            <a:prstGeom prst="rect">
              <a:avLst/>
            </a:prstGeom>
            <a:solidFill>
              <a:srgbClr val="FF0000"/>
            </a:solidFill>
            <a:ln w="9525" cap="flat" cmpd="sng">
              <a:solidFill>
                <a:srgbClr val="000000"/>
              </a:solidFill>
              <a:prstDash val="solid"/>
              <a:miter/>
              <a:headEnd type="none" w="med" len="med"/>
              <a:tailEnd type="none" w="med" len="med"/>
            </a:ln>
          </p:spPr>
          <p:txBody>
            <a:bodyPr wrap="none" anchor="ctr" anchorCtr="0"/>
            <a:lstStyle/>
            <a:p>
              <a:pPr algn="ctr"/>
              <a:r>
                <a:rPr lang="zh-CN" altLang="en-US" dirty="0">
                  <a:solidFill>
                    <a:srgbClr val="000000"/>
                  </a:solidFill>
                  <a:latin typeface="Tahoma" panose="020B0604030504040204" pitchFamily="34" charset="0"/>
                  <a:ea typeface="宋体" panose="02010600030101010101" pitchFamily="2" charset="-122"/>
                </a:rPr>
                <a:t>分析</a:t>
              </a:r>
            </a:p>
          </p:txBody>
        </p:sp>
        <p:sp>
          <p:nvSpPr>
            <p:cNvPr id="212999" name="Rectangle 9"/>
            <p:cNvSpPr/>
            <p:nvPr/>
          </p:nvSpPr>
          <p:spPr>
            <a:xfrm>
              <a:off x="3312" y="1392"/>
              <a:ext cx="768" cy="288"/>
            </a:xfrm>
            <a:prstGeom prst="rect">
              <a:avLst/>
            </a:prstGeom>
            <a:solidFill>
              <a:srgbClr val="FFFF00"/>
            </a:solidFill>
            <a:ln w="9525" cap="flat" cmpd="sng">
              <a:solidFill>
                <a:srgbClr val="000000"/>
              </a:solidFill>
              <a:prstDash val="solid"/>
              <a:miter/>
              <a:headEnd type="none" w="med" len="med"/>
              <a:tailEnd type="none" w="med" len="med"/>
            </a:ln>
          </p:spPr>
          <p:txBody>
            <a:bodyPr wrap="none" anchor="ctr" anchorCtr="0"/>
            <a:lstStyle/>
            <a:p>
              <a:pPr algn="ctr"/>
              <a:r>
                <a:rPr lang="zh-CN" altLang="en-US" dirty="0">
                  <a:solidFill>
                    <a:srgbClr val="000000"/>
                  </a:solidFill>
                  <a:latin typeface="Tahoma" panose="020B0604030504040204" pitchFamily="34" charset="0"/>
                  <a:ea typeface="宋体" panose="02010600030101010101" pitchFamily="2" charset="-122"/>
                </a:rPr>
                <a:t>执行</a:t>
              </a:r>
            </a:p>
          </p:txBody>
        </p:sp>
        <p:sp>
          <p:nvSpPr>
            <p:cNvPr id="213000" name="Line 10"/>
            <p:cNvSpPr/>
            <p:nvPr/>
          </p:nvSpPr>
          <p:spPr>
            <a:xfrm>
              <a:off x="816" y="1536"/>
              <a:ext cx="336" cy="0"/>
            </a:xfrm>
            <a:prstGeom prst="line">
              <a:avLst/>
            </a:prstGeom>
            <a:ln w="28575" cap="flat" cmpd="sng">
              <a:solidFill>
                <a:srgbClr val="000000"/>
              </a:solidFill>
              <a:prstDash val="solid"/>
              <a:round/>
              <a:headEnd type="none" w="med" len="med"/>
              <a:tailEnd type="triangle" w="med" len="med"/>
            </a:ln>
          </p:spPr>
        </p:sp>
        <p:sp>
          <p:nvSpPr>
            <p:cNvPr id="213001" name="Line 11"/>
            <p:cNvSpPr/>
            <p:nvPr/>
          </p:nvSpPr>
          <p:spPr>
            <a:xfrm>
              <a:off x="1933" y="1550"/>
              <a:ext cx="336" cy="0"/>
            </a:xfrm>
            <a:prstGeom prst="line">
              <a:avLst/>
            </a:prstGeom>
            <a:ln w="28575" cap="flat" cmpd="sng">
              <a:solidFill>
                <a:srgbClr val="000000"/>
              </a:solidFill>
              <a:prstDash val="solid"/>
              <a:round/>
              <a:headEnd type="none" w="med" len="med"/>
              <a:tailEnd type="triangle" w="med" len="med"/>
            </a:ln>
          </p:spPr>
        </p:sp>
        <p:sp>
          <p:nvSpPr>
            <p:cNvPr id="213002" name="Line 12"/>
            <p:cNvSpPr/>
            <p:nvPr/>
          </p:nvSpPr>
          <p:spPr>
            <a:xfrm>
              <a:off x="3030" y="1558"/>
              <a:ext cx="336" cy="0"/>
            </a:xfrm>
            <a:prstGeom prst="line">
              <a:avLst/>
            </a:prstGeom>
            <a:ln w="28575" cap="flat" cmpd="sng">
              <a:solidFill>
                <a:srgbClr val="000000"/>
              </a:solidFill>
              <a:prstDash val="solid"/>
              <a:round/>
              <a:headEnd type="none" w="med" len="med"/>
              <a:tailEnd type="triangle" w="med" len="med"/>
            </a:ln>
          </p:spPr>
        </p:sp>
        <p:sp>
          <p:nvSpPr>
            <p:cNvPr id="213003" name="Line 13"/>
            <p:cNvSpPr/>
            <p:nvPr/>
          </p:nvSpPr>
          <p:spPr>
            <a:xfrm>
              <a:off x="4062" y="1549"/>
              <a:ext cx="336" cy="0"/>
            </a:xfrm>
            <a:prstGeom prst="line">
              <a:avLst/>
            </a:prstGeom>
            <a:ln w="28575" cap="flat" cmpd="sng">
              <a:solidFill>
                <a:srgbClr val="000000"/>
              </a:solidFill>
              <a:prstDash val="solid"/>
              <a:round/>
              <a:headEnd type="none" w="med" len="med"/>
              <a:tailEnd type="triangle" w="med" len="med"/>
            </a:ln>
          </p:spPr>
        </p:sp>
      </p:grpSp>
      <p:sp>
        <p:nvSpPr>
          <p:cNvPr id="237582" name="Line 14"/>
          <p:cNvSpPr/>
          <p:nvPr/>
        </p:nvSpPr>
        <p:spPr>
          <a:xfrm>
            <a:off x="1700213" y="5070475"/>
            <a:ext cx="5873750" cy="0"/>
          </a:xfrm>
          <a:prstGeom prst="line">
            <a:avLst/>
          </a:prstGeom>
          <a:ln w="19050" cap="flat" cmpd="sng">
            <a:solidFill>
              <a:srgbClr val="000000"/>
            </a:solidFill>
            <a:prstDash val="solid"/>
            <a:round/>
            <a:headEnd type="none" w="med" len="med"/>
            <a:tailEnd type="triangle" w="med" len="med"/>
          </a:ln>
        </p:spPr>
      </p:sp>
      <p:sp>
        <p:nvSpPr>
          <p:cNvPr id="237583" name="Line 15"/>
          <p:cNvSpPr/>
          <p:nvPr/>
        </p:nvSpPr>
        <p:spPr>
          <a:xfrm flipV="1">
            <a:off x="1698625" y="3113088"/>
            <a:ext cx="0" cy="1957387"/>
          </a:xfrm>
          <a:prstGeom prst="line">
            <a:avLst/>
          </a:prstGeom>
          <a:ln w="19050" cap="flat" cmpd="sng">
            <a:solidFill>
              <a:srgbClr val="000000"/>
            </a:solidFill>
            <a:prstDash val="solid"/>
            <a:round/>
            <a:headEnd type="none" w="med" len="med"/>
            <a:tailEnd type="triangle" w="med" len="med"/>
          </a:ln>
        </p:spPr>
      </p:sp>
      <p:sp>
        <p:nvSpPr>
          <p:cNvPr id="237584" name="Rectangle 16"/>
          <p:cNvSpPr/>
          <p:nvPr/>
        </p:nvSpPr>
        <p:spPr>
          <a:xfrm>
            <a:off x="2616200" y="4195763"/>
            <a:ext cx="1120775" cy="433387"/>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en-US" altLang="zh-CN" dirty="0">
                <a:solidFill>
                  <a:srgbClr val="000000"/>
                </a:solidFill>
                <a:latin typeface="黑体" panose="02010609060101010101" pitchFamily="49" charset="-122"/>
                <a:ea typeface="宋体" panose="02010600030101010101" pitchFamily="2" charset="-122"/>
              </a:rPr>
              <a:t>k</a:t>
            </a:r>
          </a:p>
        </p:txBody>
      </p:sp>
      <p:sp>
        <p:nvSpPr>
          <p:cNvPr id="237585" name="Rectangle 17"/>
          <p:cNvSpPr/>
          <p:nvPr/>
        </p:nvSpPr>
        <p:spPr>
          <a:xfrm>
            <a:off x="3729038" y="3681413"/>
            <a:ext cx="1109662" cy="5048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en-US" altLang="zh-CN" dirty="0">
                <a:solidFill>
                  <a:srgbClr val="000000"/>
                </a:solidFill>
                <a:latin typeface="黑体" panose="02010609060101010101" pitchFamily="49" charset="-122"/>
                <a:ea typeface="宋体" panose="02010600030101010101" pitchFamily="2" charset="-122"/>
              </a:rPr>
              <a:t>k</a:t>
            </a:r>
            <a:endParaRPr lang="zh-CN" altLang="en-US" dirty="0">
              <a:solidFill>
                <a:srgbClr val="000000"/>
              </a:solidFill>
              <a:latin typeface="黑体" panose="02010609060101010101" pitchFamily="49" charset="-122"/>
              <a:ea typeface="宋体" panose="02010600030101010101" pitchFamily="2" charset="-122"/>
            </a:endParaRPr>
          </a:p>
        </p:txBody>
      </p:sp>
      <p:sp>
        <p:nvSpPr>
          <p:cNvPr id="237586" name="Rectangle 18"/>
          <p:cNvSpPr/>
          <p:nvPr/>
        </p:nvSpPr>
        <p:spPr>
          <a:xfrm>
            <a:off x="1698625" y="4629150"/>
            <a:ext cx="917575"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k</a:t>
            </a:r>
          </a:p>
        </p:txBody>
      </p:sp>
      <p:sp>
        <p:nvSpPr>
          <p:cNvPr id="237587" name="Rectangle 19"/>
          <p:cNvSpPr/>
          <p:nvPr/>
        </p:nvSpPr>
        <p:spPr>
          <a:xfrm>
            <a:off x="2616200" y="4629150"/>
            <a:ext cx="1114425"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K+1</a:t>
            </a:r>
          </a:p>
        </p:txBody>
      </p:sp>
      <p:sp>
        <p:nvSpPr>
          <p:cNvPr id="237588" name="Rectangle 20"/>
          <p:cNvSpPr/>
          <p:nvPr/>
        </p:nvSpPr>
        <p:spPr>
          <a:xfrm>
            <a:off x="3730625" y="4186238"/>
            <a:ext cx="1133475" cy="442912"/>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K+1</a:t>
            </a:r>
          </a:p>
        </p:txBody>
      </p:sp>
      <p:sp>
        <p:nvSpPr>
          <p:cNvPr id="237589" name="Rectangle 21"/>
          <p:cNvSpPr/>
          <p:nvPr/>
        </p:nvSpPr>
        <p:spPr>
          <a:xfrm>
            <a:off x="4843463" y="3681413"/>
            <a:ext cx="1114425" cy="5048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K+1</a:t>
            </a:r>
          </a:p>
        </p:txBody>
      </p:sp>
      <p:sp>
        <p:nvSpPr>
          <p:cNvPr id="237590" name="Rectangle 22"/>
          <p:cNvSpPr/>
          <p:nvPr/>
        </p:nvSpPr>
        <p:spPr>
          <a:xfrm>
            <a:off x="3730625" y="4619625"/>
            <a:ext cx="1112838" cy="4413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K+2</a:t>
            </a:r>
          </a:p>
        </p:txBody>
      </p:sp>
      <p:sp>
        <p:nvSpPr>
          <p:cNvPr id="237591" name="Rectangle 23"/>
          <p:cNvSpPr/>
          <p:nvPr/>
        </p:nvSpPr>
        <p:spPr>
          <a:xfrm>
            <a:off x="4843463" y="4195763"/>
            <a:ext cx="1114425" cy="442912"/>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K+2</a:t>
            </a:r>
          </a:p>
        </p:txBody>
      </p:sp>
      <p:sp>
        <p:nvSpPr>
          <p:cNvPr id="237592" name="Rectangle 24"/>
          <p:cNvSpPr/>
          <p:nvPr/>
        </p:nvSpPr>
        <p:spPr>
          <a:xfrm>
            <a:off x="5957888" y="3681413"/>
            <a:ext cx="1112837" cy="504825"/>
          </a:xfrm>
          <a:prstGeom prst="rect">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K+2</a:t>
            </a:r>
          </a:p>
        </p:txBody>
      </p:sp>
      <p:sp>
        <p:nvSpPr>
          <p:cNvPr id="237593" name="Text Box 25"/>
          <p:cNvSpPr txBox="1"/>
          <p:nvPr/>
        </p:nvSpPr>
        <p:spPr>
          <a:xfrm>
            <a:off x="857250" y="2924175"/>
            <a:ext cx="793750" cy="457200"/>
          </a:xfrm>
          <a:prstGeom prst="rect">
            <a:avLst/>
          </a:prstGeom>
          <a:noFill/>
          <a:ln w="9525">
            <a:noFill/>
          </a:ln>
        </p:spPr>
        <p:txBody>
          <a:bodyPr wrap="none" anchor="t" anchorCtr="0">
            <a:spAutoFit/>
          </a:bodyPr>
          <a:lstStyle/>
          <a:p>
            <a:pPr algn="ctr"/>
            <a:r>
              <a:rPr lang="zh-CN" altLang="en-US" dirty="0">
                <a:solidFill>
                  <a:srgbClr val="000000"/>
                </a:solidFill>
                <a:latin typeface="Tahoma" panose="020B0604030504040204" pitchFamily="34" charset="0"/>
              </a:rPr>
              <a:t>部件</a:t>
            </a:r>
          </a:p>
        </p:txBody>
      </p:sp>
      <p:sp>
        <p:nvSpPr>
          <p:cNvPr id="237594" name="Text Box 26"/>
          <p:cNvSpPr txBox="1"/>
          <p:nvPr/>
        </p:nvSpPr>
        <p:spPr>
          <a:xfrm>
            <a:off x="922338" y="4135438"/>
            <a:ext cx="795337" cy="457200"/>
          </a:xfrm>
          <a:prstGeom prst="rect">
            <a:avLst/>
          </a:prstGeom>
          <a:noFill/>
          <a:ln w="9525">
            <a:noFill/>
          </a:ln>
        </p:spPr>
        <p:txBody>
          <a:bodyPr wrap="none" anchor="t" anchorCtr="0">
            <a:spAutoFit/>
          </a:bodyPr>
          <a:lstStyle/>
          <a:p>
            <a:pPr algn="ctr"/>
            <a:r>
              <a:rPr lang="zh-CN" altLang="en-US" dirty="0">
                <a:solidFill>
                  <a:srgbClr val="000000"/>
                </a:solidFill>
                <a:latin typeface="Tahoma" panose="020B0604030504040204" pitchFamily="34" charset="0"/>
                <a:ea typeface="楷体_GB2312" pitchFamily="49" charset="-122"/>
              </a:rPr>
              <a:t>分析</a:t>
            </a:r>
          </a:p>
        </p:txBody>
      </p:sp>
      <p:sp>
        <p:nvSpPr>
          <p:cNvPr id="237595" name="Text Box 27"/>
          <p:cNvSpPr txBox="1"/>
          <p:nvPr/>
        </p:nvSpPr>
        <p:spPr>
          <a:xfrm>
            <a:off x="922338" y="4627563"/>
            <a:ext cx="795337" cy="457200"/>
          </a:xfrm>
          <a:prstGeom prst="rect">
            <a:avLst/>
          </a:prstGeom>
          <a:noFill/>
          <a:ln w="9525">
            <a:noFill/>
          </a:ln>
        </p:spPr>
        <p:txBody>
          <a:bodyPr wrap="none" anchor="t" anchorCtr="0">
            <a:spAutoFit/>
          </a:bodyPr>
          <a:lstStyle/>
          <a:p>
            <a:pPr algn="ctr"/>
            <a:r>
              <a:rPr lang="zh-CN" altLang="en-US" dirty="0">
                <a:solidFill>
                  <a:srgbClr val="000000"/>
                </a:solidFill>
                <a:latin typeface="Tahoma" panose="020B0604030504040204" pitchFamily="34" charset="0"/>
                <a:ea typeface="楷体_GB2312" pitchFamily="49" charset="-122"/>
              </a:rPr>
              <a:t>取指</a:t>
            </a:r>
          </a:p>
        </p:txBody>
      </p:sp>
      <p:sp>
        <p:nvSpPr>
          <p:cNvPr id="237596" name="Text Box 28"/>
          <p:cNvSpPr txBox="1"/>
          <p:nvPr/>
        </p:nvSpPr>
        <p:spPr>
          <a:xfrm>
            <a:off x="922338" y="3576638"/>
            <a:ext cx="795337" cy="457200"/>
          </a:xfrm>
          <a:prstGeom prst="rect">
            <a:avLst/>
          </a:prstGeom>
          <a:noFill/>
          <a:ln w="9525">
            <a:noFill/>
          </a:ln>
        </p:spPr>
        <p:txBody>
          <a:bodyPr wrap="none" anchor="t" anchorCtr="0">
            <a:spAutoFit/>
          </a:bodyPr>
          <a:lstStyle/>
          <a:p>
            <a:pPr algn="ctr"/>
            <a:r>
              <a:rPr lang="zh-CN" altLang="en-US" dirty="0">
                <a:solidFill>
                  <a:srgbClr val="000000"/>
                </a:solidFill>
                <a:latin typeface="Tahoma" panose="020B0604030504040204" pitchFamily="34" charset="0"/>
                <a:ea typeface="楷体_GB2312" pitchFamily="49" charset="-122"/>
              </a:rPr>
              <a:t>执行</a:t>
            </a:r>
          </a:p>
        </p:txBody>
      </p:sp>
      <p:sp>
        <p:nvSpPr>
          <p:cNvPr id="237597" name="Text Box 29"/>
          <p:cNvSpPr txBox="1"/>
          <p:nvPr/>
        </p:nvSpPr>
        <p:spPr>
          <a:xfrm>
            <a:off x="6950075" y="5259388"/>
            <a:ext cx="793750" cy="457200"/>
          </a:xfrm>
          <a:prstGeom prst="rect">
            <a:avLst/>
          </a:prstGeom>
          <a:noFill/>
          <a:ln w="9525">
            <a:noFill/>
          </a:ln>
        </p:spPr>
        <p:txBody>
          <a:bodyPr wrap="none" anchor="t" anchorCtr="0">
            <a:spAutoFit/>
          </a:bodyPr>
          <a:lstStyle/>
          <a:p>
            <a:pPr algn="ctr"/>
            <a:r>
              <a:rPr lang="zh-CN" altLang="en-US" dirty="0">
                <a:solidFill>
                  <a:srgbClr val="000000"/>
                </a:solidFill>
                <a:latin typeface="Tahoma" panose="020B0604030504040204" pitchFamily="34" charset="0"/>
              </a:rPr>
              <a:t>时间</a:t>
            </a:r>
          </a:p>
        </p:txBody>
      </p:sp>
      <p:sp>
        <p:nvSpPr>
          <p:cNvPr id="237598" name="Text Box 30"/>
          <p:cNvSpPr txBox="1"/>
          <p:nvPr/>
        </p:nvSpPr>
        <p:spPr>
          <a:xfrm>
            <a:off x="2490788" y="5075238"/>
            <a:ext cx="247650" cy="366712"/>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t</a:t>
            </a:r>
          </a:p>
        </p:txBody>
      </p:sp>
      <p:sp>
        <p:nvSpPr>
          <p:cNvPr id="237599" name="Text Box 31"/>
          <p:cNvSpPr txBox="1"/>
          <p:nvPr/>
        </p:nvSpPr>
        <p:spPr>
          <a:xfrm>
            <a:off x="3532188" y="5070475"/>
            <a:ext cx="361950" cy="366713"/>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2t</a:t>
            </a:r>
          </a:p>
        </p:txBody>
      </p:sp>
      <p:sp>
        <p:nvSpPr>
          <p:cNvPr id="237600" name="Text Box 32"/>
          <p:cNvSpPr txBox="1"/>
          <p:nvPr/>
        </p:nvSpPr>
        <p:spPr>
          <a:xfrm>
            <a:off x="4646613" y="5060950"/>
            <a:ext cx="361950" cy="366713"/>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3t</a:t>
            </a:r>
          </a:p>
        </p:txBody>
      </p:sp>
      <p:sp>
        <p:nvSpPr>
          <p:cNvPr id="237601" name="Text Box 33"/>
          <p:cNvSpPr txBox="1"/>
          <p:nvPr/>
        </p:nvSpPr>
        <p:spPr>
          <a:xfrm>
            <a:off x="5827713" y="5060950"/>
            <a:ext cx="361950" cy="366713"/>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4t</a:t>
            </a:r>
          </a:p>
        </p:txBody>
      </p:sp>
      <p:sp>
        <p:nvSpPr>
          <p:cNvPr id="237602" name="Text Box 34"/>
          <p:cNvSpPr txBox="1"/>
          <p:nvPr/>
        </p:nvSpPr>
        <p:spPr>
          <a:xfrm>
            <a:off x="6915150" y="5046663"/>
            <a:ext cx="361950" cy="366712"/>
          </a:xfrm>
          <a:prstGeom prst="rect">
            <a:avLst/>
          </a:prstGeom>
          <a:noFill/>
          <a:ln w="9525">
            <a:noFill/>
          </a:ln>
        </p:spPr>
        <p:txBody>
          <a:bodyPr wrap="none" anchor="t" anchorCtr="0">
            <a:spAutoFit/>
          </a:bodyPr>
          <a:lstStyle/>
          <a:p>
            <a:pPr eaLnBrk="0" hangingPunct="0"/>
            <a:r>
              <a:rPr lang="en-US" altLang="zh-CN" dirty="0">
                <a:solidFill>
                  <a:srgbClr val="000000"/>
                </a:solidFill>
                <a:latin typeface="黑体" panose="02010609060101010101" pitchFamily="49" charset="-122"/>
                <a:ea typeface="宋体" panose="02010600030101010101" pitchFamily="2" charset="-122"/>
              </a:rPr>
              <a:t>5t</a:t>
            </a:r>
          </a:p>
        </p:txBody>
      </p:sp>
      <p:sp>
        <p:nvSpPr>
          <p:cNvPr id="2" name="标题 1"/>
          <p:cNvSpPr>
            <a:spLocks noGrp="1"/>
          </p:cNvSpPr>
          <p:nvPr>
            <p:ph type="title"/>
          </p:nvPr>
        </p:nvSpPr>
        <p:spPr/>
        <p:txBody>
          <a:bodyPr/>
          <a:lstStyle/>
          <a:p>
            <a:endParaRPr lang="zh-CN" altLang="en-US"/>
          </a:p>
        </p:txBody>
      </p:sp>
      <p:sp>
        <p:nvSpPr>
          <p:cNvPr id="209922" name="Rectangle 2"/>
          <p:cNvSpPr>
            <a:spLocks noGrp="1"/>
          </p:cNvSpPr>
          <p:nvPr/>
        </p:nvSpPr>
        <p:spPr>
          <a:xfrm>
            <a:off x="717550" y="196850"/>
            <a:ext cx="7848600" cy="609600"/>
          </a:xfrm>
          <a:prstGeom prst="rect">
            <a:avLst/>
          </a:prstGeom>
          <a:noFill/>
          <a:ln w="9525">
            <a:noFill/>
          </a:ln>
        </p:spPr>
        <p:txBody>
          <a:bodyPr vert="horz" wrap="square" lIns="91440" tIns="45720" rIns="91440" bIns="45720" anchor="ctr" anchorCtr="0"/>
          <a:lstStyle>
            <a:lvl1pPr algn="l" rtl="0" eaLnBrk="0" fontAlgn="base" hangingPunct="0">
              <a:spcBef>
                <a:spcPct val="0"/>
              </a:spcBef>
              <a:spcAft>
                <a:spcPct val="0"/>
              </a:spcAft>
              <a:defRPr sz="3600" b="1" kern="1200">
                <a:solidFill>
                  <a:schemeClr val="hlink"/>
                </a:solidFill>
                <a:latin typeface="+mj-lt"/>
                <a:ea typeface="+mj-ea"/>
                <a:cs typeface="+mj-cs"/>
              </a:defRPr>
            </a:lvl1pPr>
            <a:lvl2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9pPr>
          </a:lstStyle>
          <a:p>
            <a:r>
              <a:rPr lang="en-US" altLang="zh-CN" sz="2800" dirty="0">
                <a:solidFill>
                  <a:srgbClr val="000000"/>
                </a:solidFill>
                <a:latin typeface="Times New Roman" panose="02020603050405020304" pitchFamily="18" charset="0"/>
                <a:ea typeface="黑体" panose="02010609060101010101" pitchFamily="49" charset="-122"/>
                <a:sym typeface="+mn-ea"/>
              </a:rPr>
              <a:t>1.5.2 </a:t>
            </a:r>
            <a:r>
              <a:rPr lang="zh-CN" altLang="en-US" sz="2800" dirty="0">
                <a:solidFill>
                  <a:srgbClr val="000000"/>
                </a:solidFill>
                <a:latin typeface="Times New Roman" panose="02020603050405020304" pitchFamily="18" charset="0"/>
                <a:ea typeface="黑体" panose="02010609060101010101" pitchFamily="49" charset="-122"/>
                <a:sym typeface="+mn-ea"/>
              </a:rPr>
              <a:t>计算机系统结构的并行性</a:t>
            </a:r>
            <a:r>
              <a:rPr lang="en-US" altLang="zh-CN" sz="2800" dirty="0">
                <a:solidFill>
                  <a:srgbClr val="000000"/>
                </a:solidFill>
                <a:latin typeface="Times New Roman" panose="02020603050405020304" pitchFamily="18" charset="0"/>
                <a:ea typeface="黑体" panose="02010609060101010101" pitchFamily="49" charset="-122"/>
                <a:sym typeface="+mn-ea"/>
              </a:rPr>
              <a:t>——</a:t>
            </a:r>
            <a:r>
              <a:rPr lang="zh-CN" altLang="en-US" sz="2800" dirty="0">
                <a:solidFill>
                  <a:srgbClr val="000000"/>
                </a:solidFill>
                <a:latin typeface="Times New Roman" panose="02020603050405020304" pitchFamily="18" charset="0"/>
                <a:ea typeface="黑体" panose="02010609060101010101" pitchFamily="49" charset="-122"/>
              </a:rPr>
              <a:t>开发途径</a:t>
            </a:r>
            <a:r>
              <a:rPr lang="zh-CN" altLang="en-US" sz="28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574"/>
                                        </p:tgtEl>
                                        <p:attrNameLst>
                                          <p:attrName>style.visibility</p:attrName>
                                        </p:attrNameLst>
                                      </p:cBhvr>
                                      <p:to>
                                        <p:strVal val="visible"/>
                                      </p:to>
                                    </p:set>
                                    <p:animEffect transition="in" filter="fade">
                                      <p:cBhvr>
                                        <p:cTn id="7" dur="1000"/>
                                        <p:tgtEl>
                                          <p:spTgt spid="2375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7593"/>
                                        </p:tgtEl>
                                        <p:attrNameLst>
                                          <p:attrName>style.visibility</p:attrName>
                                        </p:attrNameLst>
                                      </p:cBhvr>
                                      <p:to>
                                        <p:strVal val="visible"/>
                                      </p:to>
                                    </p:set>
                                    <p:animEffect transition="in" filter="fade">
                                      <p:cBhvr>
                                        <p:cTn id="12" dur="1000"/>
                                        <p:tgtEl>
                                          <p:spTgt spid="23759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7596"/>
                                        </p:tgtEl>
                                        <p:attrNameLst>
                                          <p:attrName>style.visibility</p:attrName>
                                        </p:attrNameLst>
                                      </p:cBhvr>
                                      <p:to>
                                        <p:strVal val="visible"/>
                                      </p:to>
                                    </p:set>
                                    <p:animEffect transition="in" filter="fade">
                                      <p:cBhvr>
                                        <p:cTn id="15" dur="1000"/>
                                        <p:tgtEl>
                                          <p:spTgt spid="23759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7594"/>
                                        </p:tgtEl>
                                        <p:attrNameLst>
                                          <p:attrName>style.visibility</p:attrName>
                                        </p:attrNameLst>
                                      </p:cBhvr>
                                      <p:to>
                                        <p:strVal val="visible"/>
                                      </p:to>
                                    </p:set>
                                    <p:animEffect transition="in" filter="fade">
                                      <p:cBhvr>
                                        <p:cTn id="18" dur="1000"/>
                                        <p:tgtEl>
                                          <p:spTgt spid="23759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7595"/>
                                        </p:tgtEl>
                                        <p:attrNameLst>
                                          <p:attrName>style.visibility</p:attrName>
                                        </p:attrNameLst>
                                      </p:cBhvr>
                                      <p:to>
                                        <p:strVal val="visible"/>
                                      </p:to>
                                    </p:set>
                                    <p:animEffect transition="in" filter="fade">
                                      <p:cBhvr>
                                        <p:cTn id="21" dur="1000"/>
                                        <p:tgtEl>
                                          <p:spTgt spid="237595"/>
                                        </p:tgtEl>
                                      </p:cBhvr>
                                    </p:animEffect>
                                  </p:childTnLst>
                                </p:cTn>
                              </p:par>
                              <p:par>
                                <p:cTn id="22" presetID="10" presetClass="entr" presetSubtype="0" fill="hold" nodeType="withEffect">
                                  <p:stCondLst>
                                    <p:cond delay="0"/>
                                  </p:stCondLst>
                                  <p:childTnLst>
                                    <p:set>
                                      <p:cBhvr>
                                        <p:cTn id="23" dur="1" fill="hold">
                                          <p:stCondLst>
                                            <p:cond delay="0"/>
                                          </p:stCondLst>
                                        </p:cTn>
                                        <p:tgtEl>
                                          <p:spTgt spid="237583"/>
                                        </p:tgtEl>
                                        <p:attrNameLst>
                                          <p:attrName>style.visibility</p:attrName>
                                        </p:attrNameLst>
                                      </p:cBhvr>
                                      <p:to>
                                        <p:strVal val="visible"/>
                                      </p:to>
                                    </p:set>
                                    <p:animEffect transition="in" filter="fade">
                                      <p:cBhvr>
                                        <p:cTn id="24" dur="1000"/>
                                        <p:tgtEl>
                                          <p:spTgt spid="237583"/>
                                        </p:tgtEl>
                                      </p:cBhvr>
                                    </p:animEffect>
                                  </p:childTnLst>
                                </p:cTn>
                              </p:par>
                              <p:par>
                                <p:cTn id="25" presetID="10" presetClass="entr" presetSubtype="0" fill="hold" nodeType="withEffect">
                                  <p:stCondLst>
                                    <p:cond delay="0"/>
                                  </p:stCondLst>
                                  <p:childTnLst>
                                    <p:set>
                                      <p:cBhvr>
                                        <p:cTn id="26" dur="1" fill="hold">
                                          <p:stCondLst>
                                            <p:cond delay="0"/>
                                          </p:stCondLst>
                                        </p:cTn>
                                        <p:tgtEl>
                                          <p:spTgt spid="237582"/>
                                        </p:tgtEl>
                                        <p:attrNameLst>
                                          <p:attrName>style.visibility</p:attrName>
                                        </p:attrNameLst>
                                      </p:cBhvr>
                                      <p:to>
                                        <p:strVal val="visible"/>
                                      </p:to>
                                    </p:set>
                                    <p:animEffect transition="in" filter="fade">
                                      <p:cBhvr>
                                        <p:cTn id="27" dur="1000"/>
                                        <p:tgtEl>
                                          <p:spTgt spid="23758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7597"/>
                                        </p:tgtEl>
                                        <p:attrNameLst>
                                          <p:attrName>style.visibility</p:attrName>
                                        </p:attrNameLst>
                                      </p:cBhvr>
                                      <p:to>
                                        <p:strVal val="visible"/>
                                      </p:to>
                                    </p:set>
                                    <p:animEffect transition="in" filter="fade">
                                      <p:cBhvr>
                                        <p:cTn id="30" dur="1000"/>
                                        <p:tgtEl>
                                          <p:spTgt spid="23759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7598"/>
                                        </p:tgtEl>
                                        <p:attrNameLst>
                                          <p:attrName>style.visibility</p:attrName>
                                        </p:attrNameLst>
                                      </p:cBhvr>
                                      <p:to>
                                        <p:strVal val="visible"/>
                                      </p:to>
                                    </p:set>
                                    <p:animEffect transition="in" filter="fade">
                                      <p:cBhvr>
                                        <p:cTn id="33" dur="1000"/>
                                        <p:tgtEl>
                                          <p:spTgt spid="23759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7599"/>
                                        </p:tgtEl>
                                        <p:attrNameLst>
                                          <p:attrName>style.visibility</p:attrName>
                                        </p:attrNameLst>
                                      </p:cBhvr>
                                      <p:to>
                                        <p:strVal val="visible"/>
                                      </p:to>
                                    </p:set>
                                    <p:animEffect transition="in" filter="fade">
                                      <p:cBhvr>
                                        <p:cTn id="36" dur="1000"/>
                                        <p:tgtEl>
                                          <p:spTgt spid="23759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7600"/>
                                        </p:tgtEl>
                                        <p:attrNameLst>
                                          <p:attrName>style.visibility</p:attrName>
                                        </p:attrNameLst>
                                      </p:cBhvr>
                                      <p:to>
                                        <p:strVal val="visible"/>
                                      </p:to>
                                    </p:set>
                                    <p:animEffect transition="in" filter="fade">
                                      <p:cBhvr>
                                        <p:cTn id="39" dur="1000"/>
                                        <p:tgtEl>
                                          <p:spTgt spid="23760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7601"/>
                                        </p:tgtEl>
                                        <p:attrNameLst>
                                          <p:attrName>style.visibility</p:attrName>
                                        </p:attrNameLst>
                                      </p:cBhvr>
                                      <p:to>
                                        <p:strVal val="visible"/>
                                      </p:to>
                                    </p:set>
                                    <p:animEffect transition="in" filter="fade">
                                      <p:cBhvr>
                                        <p:cTn id="42" dur="1000"/>
                                        <p:tgtEl>
                                          <p:spTgt spid="23760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7602"/>
                                        </p:tgtEl>
                                        <p:attrNameLst>
                                          <p:attrName>style.visibility</p:attrName>
                                        </p:attrNameLst>
                                      </p:cBhvr>
                                      <p:to>
                                        <p:strVal val="visible"/>
                                      </p:to>
                                    </p:set>
                                    <p:animEffect transition="in" filter="fade">
                                      <p:cBhvr>
                                        <p:cTn id="45" dur="1000"/>
                                        <p:tgtEl>
                                          <p:spTgt spid="23760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7585"/>
                                        </p:tgtEl>
                                        <p:attrNameLst>
                                          <p:attrName>style.visibility</p:attrName>
                                        </p:attrNameLst>
                                      </p:cBhvr>
                                      <p:to>
                                        <p:strVal val="visible"/>
                                      </p:to>
                                    </p:set>
                                    <p:animEffect transition="in" filter="fade">
                                      <p:cBhvr>
                                        <p:cTn id="50" dur="1000"/>
                                        <p:tgtEl>
                                          <p:spTgt spid="23758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7584"/>
                                        </p:tgtEl>
                                        <p:attrNameLst>
                                          <p:attrName>style.visibility</p:attrName>
                                        </p:attrNameLst>
                                      </p:cBhvr>
                                      <p:to>
                                        <p:strVal val="visible"/>
                                      </p:to>
                                    </p:set>
                                    <p:animEffect transition="in" filter="fade">
                                      <p:cBhvr>
                                        <p:cTn id="53" dur="1000"/>
                                        <p:tgtEl>
                                          <p:spTgt spid="23758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7586"/>
                                        </p:tgtEl>
                                        <p:attrNameLst>
                                          <p:attrName>style.visibility</p:attrName>
                                        </p:attrNameLst>
                                      </p:cBhvr>
                                      <p:to>
                                        <p:strVal val="visible"/>
                                      </p:to>
                                    </p:set>
                                    <p:animEffect transition="in" filter="fade">
                                      <p:cBhvr>
                                        <p:cTn id="56" dur="1000"/>
                                        <p:tgtEl>
                                          <p:spTgt spid="23758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7587"/>
                                        </p:tgtEl>
                                        <p:attrNameLst>
                                          <p:attrName>style.visibility</p:attrName>
                                        </p:attrNameLst>
                                      </p:cBhvr>
                                      <p:to>
                                        <p:strVal val="visible"/>
                                      </p:to>
                                    </p:set>
                                    <p:animEffect transition="in" filter="fade">
                                      <p:cBhvr>
                                        <p:cTn id="61" dur="1000"/>
                                        <p:tgtEl>
                                          <p:spTgt spid="23758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7588"/>
                                        </p:tgtEl>
                                        <p:attrNameLst>
                                          <p:attrName>style.visibility</p:attrName>
                                        </p:attrNameLst>
                                      </p:cBhvr>
                                      <p:to>
                                        <p:strVal val="visible"/>
                                      </p:to>
                                    </p:set>
                                    <p:animEffect transition="in" filter="fade">
                                      <p:cBhvr>
                                        <p:cTn id="64" dur="1000"/>
                                        <p:tgtEl>
                                          <p:spTgt spid="23758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7589"/>
                                        </p:tgtEl>
                                        <p:attrNameLst>
                                          <p:attrName>style.visibility</p:attrName>
                                        </p:attrNameLst>
                                      </p:cBhvr>
                                      <p:to>
                                        <p:strVal val="visible"/>
                                      </p:to>
                                    </p:set>
                                    <p:animEffect transition="in" filter="fade">
                                      <p:cBhvr>
                                        <p:cTn id="67" dur="1000"/>
                                        <p:tgtEl>
                                          <p:spTgt spid="23758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7590"/>
                                        </p:tgtEl>
                                        <p:attrNameLst>
                                          <p:attrName>style.visibility</p:attrName>
                                        </p:attrNameLst>
                                      </p:cBhvr>
                                      <p:to>
                                        <p:strVal val="visible"/>
                                      </p:to>
                                    </p:set>
                                    <p:animEffect transition="in" filter="fade">
                                      <p:cBhvr>
                                        <p:cTn id="72" dur="1000"/>
                                        <p:tgtEl>
                                          <p:spTgt spid="23759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7591"/>
                                        </p:tgtEl>
                                        <p:attrNameLst>
                                          <p:attrName>style.visibility</p:attrName>
                                        </p:attrNameLst>
                                      </p:cBhvr>
                                      <p:to>
                                        <p:strVal val="visible"/>
                                      </p:to>
                                    </p:set>
                                    <p:animEffect transition="in" filter="fade">
                                      <p:cBhvr>
                                        <p:cTn id="75" dur="1000"/>
                                        <p:tgtEl>
                                          <p:spTgt spid="23759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7592"/>
                                        </p:tgtEl>
                                        <p:attrNameLst>
                                          <p:attrName>style.visibility</p:attrName>
                                        </p:attrNameLst>
                                      </p:cBhvr>
                                      <p:to>
                                        <p:strVal val="visible"/>
                                      </p:to>
                                    </p:set>
                                    <p:animEffect transition="in" filter="fade">
                                      <p:cBhvr>
                                        <p:cTn id="78" dur="1000"/>
                                        <p:tgtEl>
                                          <p:spTgt spid="237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84" grpId="0" animBg="1"/>
      <p:bldP spid="237585" grpId="0" animBg="1"/>
      <p:bldP spid="237586" grpId="0" animBg="1"/>
      <p:bldP spid="237587" grpId="0" animBg="1"/>
      <p:bldP spid="237588" grpId="0" animBg="1"/>
      <p:bldP spid="237589" grpId="0" animBg="1"/>
      <p:bldP spid="237590" grpId="0" animBg="1"/>
      <p:bldP spid="237591" grpId="0" animBg="1"/>
      <p:bldP spid="237592" grpId="0" animBg="1"/>
      <p:bldP spid="237593" grpId="0"/>
      <p:bldP spid="237594" grpId="0"/>
      <p:bldP spid="237595" grpId="0"/>
      <p:bldP spid="237596" grpId="0"/>
      <p:bldP spid="237597" grpId="0"/>
      <p:bldP spid="237598" grpId="0"/>
      <p:bldP spid="237599" grpId="0"/>
      <p:bldP spid="237600" grpId="0"/>
      <p:bldP spid="237601" grpId="0"/>
      <p:bldP spid="23760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08899" name="Rectangle 3"/>
          <p:cNvSpPr>
            <a:spLocks noGrp="1"/>
          </p:cNvSpPr>
          <p:nvPr>
            <p:ph idx="1" hasCustomPrompt="1"/>
          </p:nvPr>
        </p:nvSpPr>
        <p:spPr/>
        <p:txBody>
          <a:bodyPr vert="horz" wrap="square" lIns="91440" tIns="45720" rIns="91440" bIns="45720" anchor="t" anchorCtr="0"/>
          <a:lstStyle/>
          <a:p>
            <a:r>
              <a:rPr lang="zh-CN" altLang="en-US" sz="2400" dirty="0">
                <a:solidFill>
                  <a:srgbClr val="FF0000"/>
                </a:solidFill>
                <a:latin typeface="华文仿宋" panose="02010600040101010101" pitchFamily="2" charset="-122"/>
                <a:ea typeface="华文仿宋" panose="02010600040101010101" pitchFamily="2" charset="-122"/>
              </a:rPr>
              <a:t>资源重复（</a:t>
            </a:r>
            <a:r>
              <a:rPr lang="en-US" altLang="zh-CN" sz="2400" dirty="0">
                <a:solidFill>
                  <a:srgbClr val="FF0000"/>
                </a:solidFill>
                <a:latin typeface="华文仿宋" panose="02010600040101010101" pitchFamily="2" charset="-122"/>
                <a:ea typeface="华文仿宋" panose="02010600040101010101" pitchFamily="2" charset="-122"/>
              </a:rPr>
              <a:t>Resource Replication</a:t>
            </a:r>
            <a:r>
              <a:rPr lang="zh-CN" altLang="en-US" sz="2400" dirty="0">
                <a:solidFill>
                  <a:srgbClr val="FF0000"/>
                </a:solidFill>
                <a:latin typeface="华文仿宋" panose="02010600040101010101" pitchFamily="2" charset="-122"/>
                <a:ea typeface="华文仿宋" panose="02010600040101010101" pitchFamily="2" charset="-122"/>
              </a:rPr>
              <a:t>）</a:t>
            </a:r>
            <a:r>
              <a:rPr lang="zh-CN" altLang="en-US" sz="2400" dirty="0">
                <a:solidFill>
                  <a:srgbClr val="000000"/>
                </a:solidFill>
                <a:latin typeface="华文仿宋" panose="02010600040101010101" pitchFamily="2" charset="-122"/>
                <a:ea typeface="华文仿宋" panose="02010600040101010101" pitchFamily="2" charset="-122"/>
              </a:rPr>
              <a:t>：是在并行性概念中引入空间因素，通过重复设置硬件资源来提高可靠性或性能</a:t>
            </a:r>
          </a:p>
          <a:p>
            <a:pPr lvl="1"/>
            <a:r>
              <a:rPr lang="zh-CN" altLang="en-US" b="1" dirty="0">
                <a:latin typeface="宋体" panose="02010600030101010101" pitchFamily="2" charset="-122"/>
                <a:ea typeface="楷体_GB2312" pitchFamily="49" charset="-122"/>
              </a:rPr>
              <a:t>多操作部件和多体存储器→相联、并行处理机→同构型多处理机系统</a:t>
            </a:r>
            <a:endParaRPr lang="zh-CN" altLang="en-US" b="1" dirty="0">
              <a:latin typeface="Times New Roman" panose="02020603050405020304" pitchFamily="18" charset="0"/>
              <a:ea typeface="楷体_GB2312" pitchFamily="49" charset="-122"/>
            </a:endParaRPr>
          </a:p>
          <a:p>
            <a:endParaRPr lang="zh-CN" altLang="en-US" dirty="0">
              <a:ea typeface="楷体_GB2312" pitchFamily="49" charset="-122"/>
            </a:endParaRPr>
          </a:p>
          <a:p>
            <a:endParaRPr lang="zh-CN" altLang="en-US" dirty="0"/>
          </a:p>
        </p:txBody>
      </p:sp>
      <p:sp>
        <p:nvSpPr>
          <p:cNvPr id="119813" name="Rectangle 5"/>
          <p:cNvSpPr/>
          <p:nvPr/>
        </p:nvSpPr>
        <p:spPr>
          <a:xfrm>
            <a:off x="3763963" y="2670175"/>
            <a:ext cx="16764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latin typeface="Tahoma" panose="020B0604030504040204" pitchFamily="34" charset="0"/>
                <a:ea typeface="宋体" panose="02010600030101010101" pitchFamily="2" charset="-122"/>
              </a:rPr>
              <a:t>CU</a:t>
            </a:r>
          </a:p>
        </p:txBody>
      </p:sp>
      <p:sp>
        <p:nvSpPr>
          <p:cNvPr id="119814" name="Rectangle 6"/>
          <p:cNvSpPr/>
          <p:nvPr/>
        </p:nvSpPr>
        <p:spPr>
          <a:xfrm>
            <a:off x="639763" y="4651375"/>
            <a:ext cx="16764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latin typeface="Tahoma" panose="020B0604030504040204" pitchFamily="34" charset="0"/>
                <a:ea typeface="宋体" panose="02010600030101010101" pitchFamily="2" charset="-122"/>
              </a:rPr>
              <a:t>PE(0)</a:t>
            </a:r>
          </a:p>
        </p:txBody>
      </p:sp>
      <p:sp>
        <p:nvSpPr>
          <p:cNvPr id="119815" name="Rectangle 7"/>
          <p:cNvSpPr/>
          <p:nvPr/>
        </p:nvSpPr>
        <p:spPr>
          <a:xfrm>
            <a:off x="2697163" y="4651375"/>
            <a:ext cx="16764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latin typeface="Tahoma" panose="020B0604030504040204" pitchFamily="34" charset="0"/>
                <a:ea typeface="宋体" panose="02010600030101010101" pitchFamily="2" charset="-122"/>
              </a:rPr>
              <a:t>PE(1)</a:t>
            </a:r>
          </a:p>
        </p:txBody>
      </p:sp>
      <p:sp>
        <p:nvSpPr>
          <p:cNvPr id="119816" name="Rectangle 8"/>
          <p:cNvSpPr/>
          <p:nvPr/>
        </p:nvSpPr>
        <p:spPr>
          <a:xfrm>
            <a:off x="6278563" y="4651375"/>
            <a:ext cx="16764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latin typeface="Tahoma" panose="020B0604030504040204" pitchFamily="34" charset="0"/>
                <a:ea typeface="宋体" panose="02010600030101010101" pitchFamily="2" charset="-122"/>
              </a:rPr>
              <a:t>PE(N-1)</a:t>
            </a:r>
          </a:p>
        </p:txBody>
      </p:sp>
      <p:sp>
        <p:nvSpPr>
          <p:cNvPr id="119817" name="Line 9"/>
          <p:cNvSpPr/>
          <p:nvPr/>
        </p:nvSpPr>
        <p:spPr>
          <a:xfrm>
            <a:off x="4602163" y="3279775"/>
            <a:ext cx="0" cy="762000"/>
          </a:xfrm>
          <a:prstGeom prst="line">
            <a:avLst/>
          </a:prstGeom>
          <a:ln w="38100" cap="flat" cmpd="sng">
            <a:solidFill>
              <a:srgbClr val="000000"/>
            </a:solidFill>
            <a:prstDash val="solid"/>
            <a:round/>
            <a:headEnd type="none" w="med" len="med"/>
            <a:tailEnd type="none" w="med" len="med"/>
          </a:ln>
        </p:spPr>
      </p:sp>
      <p:sp>
        <p:nvSpPr>
          <p:cNvPr id="119818" name="Line 10"/>
          <p:cNvSpPr/>
          <p:nvPr/>
        </p:nvSpPr>
        <p:spPr>
          <a:xfrm>
            <a:off x="1477963" y="4041775"/>
            <a:ext cx="5638800" cy="0"/>
          </a:xfrm>
          <a:prstGeom prst="line">
            <a:avLst/>
          </a:prstGeom>
          <a:ln w="38100" cap="flat" cmpd="sng">
            <a:solidFill>
              <a:srgbClr val="000000"/>
            </a:solidFill>
            <a:prstDash val="solid"/>
            <a:round/>
            <a:headEnd type="none" w="med" len="med"/>
            <a:tailEnd type="none" w="med" len="med"/>
          </a:ln>
        </p:spPr>
      </p:sp>
      <p:sp>
        <p:nvSpPr>
          <p:cNvPr id="119819" name="Line 11"/>
          <p:cNvSpPr/>
          <p:nvPr/>
        </p:nvSpPr>
        <p:spPr>
          <a:xfrm>
            <a:off x="1477963" y="4041775"/>
            <a:ext cx="0" cy="609600"/>
          </a:xfrm>
          <a:prstGeom prst="line">
            <a:avLst/>
          </a:prstGeom>
          <a:ln w="38100" cap="flat" cmpd="sng">
            <a:solidFill>
              <a:srgbClr val="000000"/>
            </a:solidFill>
            <a:prstDash val="solid"/>
            <a:round/>
            <a:headEnd type="none" w="med" len="med"/>
            <a:tailEnd type="triangle" w="med" len="med"/>
          </a:ln>
        </p:spPr>
      </p:sp>
      <p:sp>
        <p:nvSpPr>
          <p:cNvPr id="119820" name="Line 12"/>
          <p:cNvSpPr/>
          <p:nvPr/>
        </p:nvSpPr>
        <p:spPr>
          <a:xfrm>
            <a:off x="3535363" y="4041775"/>
            <a:ext cx="0" cy="609600"/>
          </a:xfrm>
          <a:prstGeom prst="line">
            <a:avLst/>
          </a:prstGeom>
          <a:ln w="38100" cap="flat" cmpd="sng">
            <a:solidFill>
              <a:srgbClr val="000000"/>
            </a:solidFill>
            <a:prstDash val="solid"/>
            <a:round/>
            <a:headEnd type="none" w="med" len="med"/>
            <a:tailEnd type="triangle" w="med" len="med"/>
          </a:ln>
        </p:spPr>
      </p:sp>
      <p:sp>
        <p:nvSpPr>
          <p:cNvPr id="119821" name="Line 13"/>
          <p:cNvSpPr/>
          <p:nvPr/>
        </p:nvSpPr>
        <p:spPr>
          <a:xfrm>
            <a:off x="7116763" y="4041775"/>
            <a:ext cx="0" cy="609600"/>
          </a:xfrm>
          <a:prstGeom prst="line">
            <a:avLst/>
          </a:prstGeom>
          <a:ln w="38100" cap="flat" cmpd="sng">
            <a:solidFill>
              <a:srgbClr val="000000"/>
            </a:solidFill>
            <a:prstDash val="solid"/>
            <a:round/>
            <a:headEnd type="none" w="med" len="med"/>
            <a:tailEnd type="triangle" w="med" len="med"/>
          </a:ln>
        </p:spPr>
      </p:sp>
      <p:sp>
        <p:nvSpPr>
          <p:cNvPr id="119812" name="AutoShape 4"/>
          <p:cNvSpPr/>
          <p:nvPr/>
        </p:nvSpPr>
        <p:spPr>
          <a:xfrm>
            <a:off x="2241550" y="3214688"/>
            <a:ext cx="3706813" cy="2511425"/>
          </a:xfrm>
          <a:prstGeom prst="irregularSeal1">
            <a:avLst/>
          </a:prstGeom>
          <a:solidFill>
            <a:srgbClr val="FF0000"/>
          </a:solidFill>
          <a:ln w="9525" cap="flat" cmpd="sng">
            <a:solidFill>
              <a:schemeClr val="bg1"/>
            </a:solidFill>
            <a:prstDash val="solid"/>
            <a:miter/>
            <a:headEnd type="none" w="med" len="med"/>
            <a:tailEnd type="none" w="med" len="med"/>
          </a:ln>
        </p:spPr>
        <p:txBody>
          <a:bodyPr wrap="none" anchor="ctr" anchorCtr="0"/>
          <a:lstStyle/>
          <a:p>
            <a:pPr algn="ctr" eaLnBrk="0" hangingPunct="0"/>
            <a:r>
              <a:rPr lang="zh-CN" altLang="en-US" b="1" dirty="0">
                <a:solidFill>
                  <a:schemeClr val="bg1"/>
                </a:solidFill>
                <a:latin typeface="黑体" panose="02010609060101010101" pitchFamily="49" charset="-122"/>
                <a:ea typeface="宋体" panose="02010600030101010101" pitchFamily="2" charset="-122"/>
              </a:rPr>
              <a:t>从空间上开发并行</a:t>
            </a:r>
            <a:endParaRPr lang="en-US" altLang="zh-CN" b="1" dirty="0">
              <a:solidFill>
                <a:schemeClr val="bg1"/>
              </a:solidFill>
              <a:latin typeface="黑体" panose="02010609060101010101" pitchFamily="49" charset="-122"/>
              <a:ea typeface="宋体" panose="02010600030101010101" pitchFamily="2" charset="-122"/>
            </a:endParaRPr>
          </a:p>
        </p:txBody>
      </p:sp>
      <p:sp>
        <p:nvSpPr>
          <p:cNvPr id="2" name="文本框 1"/>
          <p:cNvSpPr txBox="1"/>
          <p:nvPr/>
        </p:nvSpPr>
        <p:spPr>
          <a:xfrm>
            <a:off x="941388" y="5778500"/>
            <a:ext cx="7497762" cy="646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800" b="0" dirty="0">
                <a:solidFill>
                  <a:srgbClr val="FF0000"/>
                </a:solidFill>
                <a:latin typeface="Times New Roman" panose="02020603050405020304" pitchFamily="18" charset="0"/>
              </a:rPr>
              <a:t>设置</a:t>
            </a:r>
            <a:r>
              <a:rPr lang="en-US" altLang="zh-CN" sz="1800" b="0" dirty="0">
                <a:solidFill>
                  <a:srgbClr val="FF0000"/>
                </a:solidFill>
                <a:latin typeface="Times New Roman" panose="02020603050405020304" pitchFamily="18" charset="0"/>
              </a:rPr>
              <a:t>N</a:t>
            </a:r>
            <a:r>
              <a:rPr lang="zh-CN" altLang="en-US" sz="1800" b="0" dirty="0">
                <a:solidFill>
                  <a:srgbClr val="FF0000"/>
                </a:solidFill>
                <a:latin typeface="Times New Roman" panose="02020603050405020304" pitchFamily="18" charset="0"/>
              </a:rPr>
              <a:t>个完全相同的处理单元</a:t>
            </a:r>
            <a:r>
              <a:rPr lang="en-US" altLang="zh-CN" sz="1800" b="0" dirty="0">
                <a:solidFill>
                  <a:srgbClr val="FF0000"/>
                </a:solidFill>
                <a:latin typeface="Times New Roman" panose="02020603050405020304" pitchFamily="18" charset="0"/>
              </a:rPr>
              <a:t>(PE</a:t>
            </a:r>
            <a:r>
              <a:rPr lang="zh-CN" altLang="en-US" sz="1800" b="0" dirty="0">
                <a:solidFill>
                  <a:srgbClr val="FF0000"/>
                </a:solidFill>
                <a:latin typeface="Times New Roman" panose="02020603050405020304" pitchFamily="18" charset="0"/>
              </a:rPr>
              <a:t>），在同一控制器</a:t>
            </a:r>
            <a:r>
              <a:rPr lang="en-US" altLang="zh-CN" sz="1800" b="0" dirty="0">
                <a:solidFill>
                  <a:srgbClr val="FF0000"/>
                </a:solidFill>
                <a:latin typeface="Times New Roman" panose="02020603050405020304" pitchFamily="18" charset="0"/>
              </a:rPr>
              <a:t>(CU</a:t>
            </a:r>
            <a:r>
              <a:rPr lang="zh-CN" altLang="en-US" sz="1800" b="0" dirty="0">
                <a:solidFill>
                  <a:srgbClr val="FF0000"/>
                </a:solidFill>
                <a:latin typeface="Times New Roman" panose="02020603050405020304" pitchFamily="18" charset="0"/>
              </a:rPr>
              <a:t>）控制下，给这些</a:t>
            </a:r>
            <a:r>
              <a:rPr lang="en-US" altLang="zh-CN" sz="1800" b="0" dirty="0">
                <a:solidFill>
                  <a:srgbClr val="FF0000"/>
                </a:solidFill>
                <a:latin typeface="Times New Roman" panose="02020603050405020304" pitchFamily="18" charset="0"/>
              </a:rPr>
              <a:t>PE</a:t>
            </a:r>
            <a:r>
              <a:rPr lang="zh-CN" altLang="en-US" sz="1800" b="0" dirty="0">
                <a:solidFill>
                  <a:srgbClr val="FF0000"/>
                </a:solidFill>
                <a:latin typeface="Times New Roman" panose="02020603050405020304" pitchFamily="18" charset="0"/>
              </a:rPr>
              <a:t>不同的数据，完成指令要求的同一种运算和操作，以提高性能</a:t>
            </a:r>
          </a:p>
        </p:txBody>
      </p:sp>
      <p:sp>
        <p:nvSpPr>
          <p:cNvPr id="3" name="标题 2"/>
          <p:cNvSpPr>
            <a:spLocks noGrp="1"/>
          </p:cNvSpPr>
          <p:nvPr>
            <p:ph type="title"/>
          </p:nvPr>
        </p:nvSpPr>
        <p:spPr/>
        <p:txBody>
          <a:bodyPr/>
          <a:lstStyle/>
          <a:p>
            <a:endParaRPr lang="zh-CN" altLang="en-US"/>
          </a:p>
        </p:txBody>
      </p:sp>
      <p:sp>
        <p:nvSpPr>
          <p:cNvPr id="209922" name="Rectangle 2"/>
          <p:cNvSpPr>
            <a:spLocks noGrp="1"/>
          </p:cNvSpPr>
          <p:nvPr/>
        </p:nvSpPr>
        <p:spPr>
          <a:xfrm>
            <a:off x="717550" y="196850"/>
            <a:ext cx="7848600" cy="609600"/>
          </a:xfrm>
          <a:prstGeom prst="rect">
            <a:avLst/>
          </a:prstGeom>
          <a:noFill/>
          <a:ln w="9525">
            <a:noFill/>
          </a:ln>
        </p:spPr>
        <p:txBody>
          <a:bodyPr vert="horz" wrap="square" lIns="91440" tIns="45720" rIns="91440" bIns="45720" anchor="ctr" anchorCtr="0"/>
          <a:lstStyle>
            <a:lvl1pPr algn="l" rtl="0" eaLnBrk="0" fontAlgn="base" hangingPunct="0">
              <a:spcBef>
                <a:spcPct val="0"/>
              </a:spcBef>
              <a:spcAft>
                <a:spcPct val="0"/>
              </a:spcAft>
              <a:defRPr sz="3600" b="1" kern="1200">
                <a:solidFill>
                  <a:schemeClr val="hlink"/>
                </a:solidFill>
                <a:latin typeface="+mj-lt"/>
                <a:ea typeface="+mj-ea"/>
                <a:cs typeface="+mj-cs"/>
              </a:defRPr>
            </a:lvl1pPr>
            <a:lvl2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9pPr>
          </a:lstStyle>
          <a:p>
            <a:r>
              <a:rPr lang="en-US" altLang="zh-CN" sz="2800" dirty="0">
                <a:solidFill>
                  <a:srgbClr val="000000"/>
                </a:solidFill>
                <a:latin typeface="Times New Roman" panose="02020603050405020304" pitchFamily="18" charset="0"/>
                <a:ea typeface="黑体" panose="02010609060101010101" pitchFamily="49" charset="-122"/>
                <a:sym typeface="+mn-ea"/>
              </a:rPr>
              <a:t>1.5.2 </a:t>
            </a:r>
            <a:r>
              <a:rPr lang="zh-CN" altLang="en-US" sz="2800" dirty="0">
                <a:solidFill>
                  <a:srgbClr val="000000"/>
                </a:solidFill>
                <a:latin typeface="Times New Roman" panose="02020603050405020304" pitchFamily="18" charset="0"/>
                <a:ea typeface="黑体" panose="02010609060101010101" pitchFamily="49" charset="-122"/>
                <a:sym typeface="+mn-ea"/>
              </a:rPr>
              <a:t>计算机系统结构的并行性</a:t>
            </a:r>
            <a:r>
              <a:rPr lang="en-US" altLang="zh-CN" sz="2800" dirty="0">
                <a:solidFill>
                  <a:srgbClr val="000000"/>
                </a:solidFill>
                <a:latin typeface="Times New Roman" panose="02020603050405020304" pitchFamily="18" charset="0"/>
                <a:ea typeface="黑体" panose="02010609060101010101" pitchFamily="49" charset="-122"/>
                <a:sym typeface="+mn-ea"/>
              </a:rPr>
              <a:t>——</a:t>
            </a:r>
            <a:r>
              <a:rPr lang="zh-CN" altLang="en-US" sz="2800" dirty="0">
                <a:solidFill>
                  <a:srgbClr val="000000"/>
                </a:solidFill>
                <a:latin typeface="Times New Roman" panose="02020603050405020304" pitchFamily="18" charset="0"/>
                <a:ea typeface="黑体" panose="02010609060101010101" pitchFamily="49" charset="-122"/>
              </a:rPr>
              <a:t>开发途径</a:t>
            </a:r>
            <a:r>
              <a:rPr lang="zh-CN" altLang="en-US" sz="28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813"/>
                                        </p:tgtEl>
                                        <p:attrNameLst>
                                          <p:attrName>style.visibility</p:attrName>
                                        </p:attrNameLst>
                                      </p:cBhvr>
                                      <p:to>
                                        <p:strVal val="visible"/>
                                      </p:to>
                                    </p:set>
                                    <p:animEffect transition="in" filter="fade">
                                      <p:cBhvr>
                                        <p:cTn id="7" dur="1000"/>
                                        <p:tgtEl>
                                          <p:spTgt spid="1198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814"/>
                                        </p:tgtEl>
                                        <p:attrNameLst>
                                          <p:attrName>style.visibility</p:attrName>
                                        </p:attrNameLst>
                                      </p:cBhvr>
                                      <p:to>
                                        <p:strVal val="visible"/>
                                      </p:to>
                                    </p:set>
                                    <p:animEffect transition="in" filter="fade">
                                      <p:cBhvr>
                                        <p:cTn id="10" dur="1000"/>
                                        <p:tgtEl>
                                          <p:spTgt spid="1198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9815"/>
                                        </p:tgtEl>
                                        <p:attrNameLst>
                                          <p:attrName>style.visibility</p:attrName>
                                        </p:attrNameLst>
                                      </p:cBhvr>
                                      <p:to>
                                        <p:strVal val="visible"/>
                                      </p:to>
                                    </p:set>
                                    <p:animEffect transition="in" filter="fade">
                                      <p:cBhvr>
                                        <p:cTn id="13" dur="1000"/>
                                        <p:tgtEl>
                                          <p:spTgt spid="1198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9816"/>
                                        </p:tgtEl>
                                        <p:attrNameLst>
                                          <p:attrName>style.visibility</p:attrName>
                                        </p:attrNameLst>
                                      </p:cBhvr>
                                      <p:to>
                                        <p:strVal val="visible"/>
                                      </p:to>
                                    </p:set>
                                    <p:animEffect transition="in" filter="fade">
                                      <p:cBhvr>
                                        <p:cTn id="16" dur="1000"/>
                                        <p:tgtEl>
                                          <p:spTgt spid="119816"/>
                                        </p:tgtEl>
                                      </p:cBhvr>
                                    </p:animEffect>
                                  </p:childTnLst>
                                </p:cTn>
                              </p:par>
                              <p:par>
                                <p:cTn id="17" presetID="10" presetClass="entr" presetSubtype="0" fill="hold" nodeType="withEffect">
                                  <p:stCondLst>
                                    <p:cond delay="0"/>
                                  </p:stCondLst>
                                  <p:childTnLst>
                                    <p:set>
                                      <p:cBhvr>
                                        <p:cTn id="18" dur="1" fill="hold">
                                          <p:stCondLst>
                                            <p:cond delay="0"/>
                                          </p:stCondLst>
                                        </p:cTn>
                                        <p:tgtEl>
                                          <p:spTgt spid="119817"/>
                                        </p:tgtEl>
                                        <p:attrNameLst>
                                          <p:attrName>style.visibility</p:attrName>
                                        </p:attrNameLst>
                                      </p:cBhvr>
                                      <p:to>
                                        <p:strVal val="visible"/>
                                      </p:to>
                                    </p:set>
                                    <p:animEffect transition="in" filter="fade">
                                      <p:cBhvr>
                                        <p:cTn id="19" dur="1000"/>
                                        <p:tgtEl>
                                          <p:spTgt spid="119817"/>
                                        </p:tgtEl>
                                      </p:cBhvr>
                                    </p:animEffect>
                                  </p:childTnLst>
                                </p:cTn>
                              </p:par>
                              <p:par>
                                <p:cTn id="20" presetID="10" presetClass="entr" presetSubtype="0" fill="hold" nodeType="withEffect">
                                  <p:stCondLst>
                                    <p:cond delay="0"/>
                                  </p:stCondLst>
                                  <p:childTnLst>
                                    <p:set>
                                      <p:cBhvr>
                                        <p:cTn id="21" dur="1" fill="hold">
                                          <p:stCondLst>
                                            <p:cond delay="0"/>
                                          </p:stCondLst>
                                        </p:cTn>
                                        <p:tgtEl>
                                          <p:spTgt spid="119818"/>
                                        </p:tgtEl>
                                        <p:attrNameLst>
                                          <p:attrName>style.visibility</p:attrName>
                                        </p:attrNameLst>
                                      </p:cBhvr>
                                      <p:to>
                                        <p:strVal val="visible"/>
                                      </p:to>
                                    </p:set>
                                    <p:animEffect transition="in" filter="fade">
                                      <p:cBhvr>
                                        <p:cTn id="22" dur="1000"/>
                                        <p:tgtEl>
                                          <p:spTgt spid="119818"/>
                                        </p:tgtEl>
                                      </p:cBhvr>
                                    </p:animEffect>
                                  </p:childTnLst>
                                </p:cTn>
                              </p:par>
                              <p:par>
                                <p:cTn id="23" presetID="10" presetClass="entr" presetSubtype="0" fill="hold" nodeType="withEffect">
                                  <p:stCondLst>
                                    <p:cond delay="0"/>
                                  </p:stCondLst>
                                  <p:childTnLst>
                                    <p:set>
                                      <p:cBhvr>
                                        <p:cTn id="24" dur="1" fill="hold">
                                          <p:stCondLst>
                                            <p:cond delay="0"/>
                                          </p:stCondLst>
                                        </p:cTn>
                                        <p:tgtEl>
                                          <p:spTgt spid="119819"/>
                                        </p:tgtEl>
                                        <p:attrNameLst>
                                          <p:attrName>style.visibility</p:attrName>
                                        </p:attrNameLst>
                                      </p:cBhvr>
                                      <p:to>
                                        <p:strVal val="visible"/>
                                      </p:to>
                                    </p:set>
                                    <p:animEffect transition="in" filter="fade">
                                      <p:cBhvr>
                                        <p:cTn id="25" dur="1000"/>
                                        <p:tgtEl>
                                          <p:spTgt spid="119819"/>
                                        </p:tgtEl>
                                      </p:cBhvr>
                                    </p:animEffect>
                                  </p:childTnLst>
                                </p:cTn>
                              </p:par>
                              <p:par>
                                <p:cTn id="26" presetID="10" presetClass="entr" presetSubtype="0" fill="hold" nodeType="withEffect">
                                  <p:stCondLst>
                                    <p:cond delay="0"/>
                                  </p:stCondLst>
                                  <p:childTnLst>
                                    <p:set>
                                      <p:cBhvr>
                                        <p:cTn id="27" dur="1" fill="hold">
                                          <p:stCondLst>
                                            <p:cond delay="0"/>
                                          </p:stCondLst>
                                        </p:cTn>
                                        <p:tgtEl>
                                          <p:spTgt spid="119820"/>
                                        </p:tgtEl>
                                        <p:attrNameLst>
                                          <p:attrName>style.visibility</p:attrName>
                                        </p:attrNameLst>
                                      </p:cBhvr>
                                      <p:to>
                                        <p:strVal val="visible"/>
                                      </p:to>
                                    </p:set>
                                    <p:animEffect transition="in" filter="fade">
                                      <p:cBhvr>
                                        <p:cTn id="28" dur="1000"/>
                                        <p:tgtEl>
                                          <p:spTgt spid="119820"/>
                                        </p:tgtEl>
                                      </p:cBhvr>
                                    </p:animEffect>
                                  </p:childTnLst>
                                </p:cTn>
                              </p:par>
                              <p:par>
                                <p:cTn id="29" presetID="10" presetClass="entr" presetSubtype="0" fill="hold" nodeType="withEffect">
                                  <p:stCondLst>
                                    <p:cond delay="0"/>
                                  </p:stCondLst>
                                  <p:childTnLst>
                                    <p:set>
                                      <p:cBhvr>
                                        <p:cTn id="30" dur="1" fill="hold">
                                          <p:stCondLst>
                                            <p:cond delay="0"/>
                                          </p:stCondLst>
                                        </p:cTn>
                                        <p:tgtEl>
                                          <p:spTgt spid="119821"/>
                                        </p:tgtEl>
                                        <p:attrNameLst>
                                          <p:attrName>style.visibility</p:attrName>
                                        </p:attrNameLst>
                                      </p:cBhvr>
                                      <p:to>
                                        <p:strVal val="visible"/>
                                      </p:to>
                                    </p:set>
                                    <p:animEffect transition="in" filter="fade">
                                      <p:cBhvr>
                                        <p:cTn id="31" dur="1000"/>
                                        <p:tgtEl>
                                          <p:spTgt spid="1198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9812"/>
                                        </p:tgtEl>
                                        <p:attrNameLst>
                                          <p:attrName>style.visibility</p:attrName>
                                        </p:attrNameLst>
                                      </p:cBhvr>
                                      <p:to>
                                        <p:strVal val="visible"/>
                                      </p:to>
                                    </p:set>
                                    <p:animEffect transition="in" filter="fade">
                                      <p:cBhvr>
                                        <p:cTn id="36" dur="1000"/>
                                        <p:tgtEl>
                                          <p:spTgt spid="11981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3" grpId="0" animBg="1"/>
      <p:bldP spid="119814" grpId="0" animBg="1"/>
      <p:bldP spid="119815" grpId="0" animBg="1"/>
      <p:bldP spid="119816" grpId="0" animBg="1"/>
      <p:bldP spid="119812" grpId="0" animBg="1"/>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14019" name="Rectangle 3"/>
          <p:cNvSpPr>
            <a:spLocks noGrp="1"/>
          </p:cNvSpPr>
          <p:nvPr>
            <p:ph idx="1" hasCustomPrompt="1"/>
          </p:nvPr>
        </p:nvSpPr>
        <p:spPr/>
        <p:txBody>
          <a:bodyPr vert="horz" wrap="square" lIns="91440" tIns="45720" rIns="91440" bIns="45720" anchor="t" anchorCtr="0"/>
          <a:lstStyle/>
          <a:p>
            <a:r>
              <a:rPr lang="zh-CN" altLang="en-US" dirty="0">
                <a:solidFill>
                  <a:srgbClr val="FF0000"/>
                </a:solidFill>
                <a:latin typeface="华文仿宋" panose="02010600040101010101" pitchFamily="2" charset="-122"/>
                <a:ea typeface="华文仿宋" panose="02010600040101010101" pitchFamily="2" charset="-122"/>
              </a:rPr>
              <a:t>资源共享（</a:t>
            </a:r>
            <a:r>
              <a:rPr lang="en-US" altLang="zh-CN" dirty="0">
                <a:solidFill>
                  <a:srgbClr val="FF0000"/>
                </a:solidFill>
                <a:latin typeface="华文仿宋" panose="02010600040101010101" pitchFamily="2" charset="-122"/>
                <a:ea typeface="华文仿宋" panose="02010600040101010101" pitchFamily="2" charset="-122"/>
              </a:rPr>
              <a:t>Resource Sharing</a:t>
            </a:r>
            <a:r>
              <a:rPr lang="zh-CN" altLang="en-US" dirty="0">
                <a:solidFill>
                  <a:srgbClr val="FF0000"/>
                </a:solidFill>
                <a:latin typeface="华文仿宋" panose="02010600040101010101" pitchFamily="2" charset="-122"/>
                <a:ea typeface="华文仿宋" panose="02010600040101010101" pitchFamily="2" charset="-122"/>
              </a:rPr>
              <a:t>）</a:t>
            </a:r>
            <a:r>
              <a:rPr lang="zh-CN" altLang="en-US" dirty="0">
                <a:solidFill>
                  <a:srgbClr val="000000"/>
                </a:solidFill>
                <a:latin typeface="Times New Roman" panose="02020603050405020304" pitchFamily="18" charset="0"/>
                <a:ea typeface="华文仿宋" panose="02010600040101010101" pitchFamily="2" charset="-122"/>
              </a:rPr>
              <a:t>：是利用</a:t>
            </a:r>
            <a:r>
              <a:rPr lang="zh-CN" altLang="en-US" dirty="0">
                <a:solidFill>
                  <a:srgbClr val="FF0000"/>
                </a:solidFill>
                <a:latin typeface="Times New Roman" panose="02020603050405020304" pitchFamily="18" charset="0"/>
                <a:ea typeface="华文仿宋" panose="02010600040101010101" pitchFamily="2" charset="-122"/>
              </a:rPr>
              <a:t>软件的方法</a:t>
            </a:r>
            <a:r>
              <a:rPr lang="zh-CN" altLang="en-US" dirty="0">
                <a:solidFill>
                  <a:srgbClr val="000000"/>
                </a:solidFill>
                <a:latin typeface="Times New Roman" panose="02020603050405020304" pitchFamily="18" charset="0"/>
                <a:ea typeface="华文仿宋" panose="02010600040101010101" pitchFamily="2" charset="-122"/>
              </a:rPr>
              <a:t>让多个用户按一定时间顺序轮流地使用同一套资源，以提高其利用率，这样也可以提高整个系统的性能。</a:t>
            </a:r>
          </a:p>
          <a:p>
            <a:pPr lvl="1"/>
            <a:r>
              <a:rPr lang="zh-CN" altLang="en-US" b="1" dirty="0">
                <a:latin typeface="楷体_GB2312" pitchFamily="49" charset="-122"/>
                <a:ea typeface="楷体_GB2312" pitchFamily="49" charset="-122"/>
              </a:rPr>
              <a:t>网络打印机</a:t>
            </a:r>
          </a:p>
          <a:p>
            <a:pPr lvl="1"/>
            <a:r>
              <a:rPr lang="zh-CN" altLang="en-US" b="1" dirty="0">
                <a:latin typeface="楷体_GB2312" pitchFamily="49" charset="-122"/>
                <a:ea typeface="楷体_GB2312" pitchFamily="49" charset="-122"/>
              </a:rPr>
              <a:t>多道程序、分时</a:t>
            </a:r>
            <a:r>
              <a:rPr lang="en-US" altLang="zh-CN" b="1" dirty="0">
                <a:latin typeface="楷体_GB2312" pitchFamily="49" charset="-122"/>
                <a:ea typeface="楷体_GB2312" pitchFamily="49" charset="-122"/>
              </a:rPr>
              <a:t>OS →</a:t>
            </a:r>
            <a:r>
              <a:rPr lang="zh-CN" altLang="en-US" b="1" dirty="0">
                <a:latin typeface="楷体_GB2312" pitchFamily="49" charset="-122"/>
                <a:ea typeface="楷体_GB2312" pitchFamily="49" charset="-122"/>
              </a:rPr>
              <a:t>真正的处理机代替虚拟机→分布处理系统</a:t>
            </a:r>
          </a:p>
        </p:txBody>
      </p:sp>
      <p:sp>
        <p:nvSpPr>
          <p:cNvPr id="2" name="标题 1"/>
          <p:cNvSpPr>
            <a:spLocks noGrp="1"/>
          </p:cNvSpPr>
          <p:nvPr>
            <p:ph type="title"/>
          </p:nvPr>
        </p:nvSpPr>
        <p:spPr/>
        <p:txBody>
          <a:bodyPr/>
          <a:lstStyle/>
          <a:p>
            <a:endParaRPr lang="zh-CN" altLang="en-US"/>
          </a:p>
        </p:txBody>
      </p:sp>
      <p:sp>
        <p:nvSpPr>
          <p:cNvPr id="209922" name="Rectangle 2"/>
          <p:cNvSpPr>
            <a:spLocks noGrp="1"/>
          </p:cNvSpPr>
          <p:nvPr/>
        </p:nvSpPr>
        <p:spPr>
          <a:xfrm>
            <a:off x="717550" y="196850"/>
            <a:ext cx="7848600" cy="609600"/>
          </a:xfrm>
          <a:prstGeom prst="rect">
            <a:avLst/>
          </a:prstGeom>
          <a:noFill/>
          <a:ln w="9525">
            <a:noFill/>
          </a:ln>
        </p:spPr>
        <p:txBody>
          <a:bodyPr vert="horz" wrap="square" lIns="91440" tIns="45720" rIns="91440" bIns="45720" anchor="ctr" anchorCtr="0"/>
          <a:lstStyle>
            <a:lvl1pPr algn="l" rtl="0" eaLnBrk="0" fontAlgn="base" hangingPunct="0">
              <a:spcBef>
                <a:spcPct val="0"/>
              </a:spcBef>
              <a:spcAft>
                <a:spcPct val="0"/>
              </a:spcAft>
              <a:defRPr sz="3600" b="1" kern="1200">
                <a:solidFill>
                  <a:schemeClr val="hlink"/>
                </a:solidFill>
                <a:latin typeface="+mj-lt"/>
                <a:ea typeface="+mj-ea"/>
                <a:cs typeface="+mj-cs"/>
              </a:defRPr>
            </a:lvl1pPr>
            <a:lvl2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9pPr>
          </a:lstStyle>
          <a:p>
            <a:r>
              <a:rPr lang="en-US" altLang="zh-CN" sz="2800" dirty="0">
                <a:solidFill>
                  <a:srgbClr val="000000"/>
                </a:solidFill>
                <a:latin typeface="Times New Roman" panose="02020603050405020304" pitchFamily="18" charset="0"/>
                <a:ea typeface="黑体" panose="02010609060101010101" pitchFamily="49" charset="-122"/>
                <a:sym typeface="+mn-ea"/>
              </a:rPr>
              <a:t>1.5.2 </a:t>
            </a:r>
            <a:r>
              <a:rPr lang="zh-CN" altLang="en-US" sz="2800" dirty="0">
                <a:solidFill>
                  <a:srgbClr val="000000"/>
                </a:solidFill>
                <a:latin typeface="Times New Roman" panose="02020603050405020304" pitchFamily="18" charset="0"/>
                <a:ea typeface="黑体" panose="02010609060101010101" pitchFamily="49" charset="-122"/>
                <a:sym typeface="+mn-ea"/>
              </a:rPr>
              <a:t>计算机系统结构的并行性</a:t>
            </a:r>
            <a:r>
              <a:rPr lang="en-US" altLang="zh-CN" sz="2800" dirty="0">
                <a:solidFill>
                  <a:srgbClr val="000000"/>
                </a:solidFill>
                <a:latin typeface="Times New Roman" panose="02020603050405020304" pitchFamily="18" charset="0"/>
                <a:ea typeface="黑体" panose="02010609060101010101" pitchFamily="49" charset="-122"/>
                <a:sym typeface="+mn-ea"/>
              </a:rPr>
              <a:t>——</a:t>
            </a:r>
            <a:r>
              <a:rPr lang="zh-CN" altLang="en-US" sz="2800" dirty="0">
                <a:solidFill>
                  <a:srgbClr val="000000"/>
                </a:solidFill>
                <a:latin typeface="Times New Roman" panose="02020603050405020304" pitchFamily="18" charset="0"/>
                <a:ea typeface="黑体" panose="02010609060101010101" pitchFamily="49" charset="-122"/>
              </a:rPr>
              <a:t>开发途径</a:t>
            </a:r>
            <a:r>
              <a:rPr lang="zh-CN" altLang="en-US" sz="2800" dirty="0"/>
              <a: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16067" name="Rectangle 3"/>
          <p:cNvSpPr>
            <a:spLocks noGrp="1"/>
          </p:cNvSpPr>
          <p:nvPr>
            <p:ph idx="1" hasCustomPrompt="1"/>
          </p:nvPr>
        </p:nvSpPr>
        <p:spPr/>
        <p:txBody>
          <a:bodyPr vert="horz" wrap="square" lIns="91440" tIns="45720" rIns="91440" bIns="45720" anchor="t" anchorCtr="0"/>
          <a:lstStyle/>
          <a:p>
            <a:r>
              <a:rPr lang="zh-CN" altLang="en-US" dirty="0">
                <a:solidFill>
                  <a:srgbClr val="FF0000"/>
                </a:solidFill>
                <a:latin typeface="华文仿宋" panose="02010600040101010101" pitchFamily="2" charset="-122"/>
                <a:ea typeface="华文仿宋" panose="02010600040101010101" pitchFamily="2" charset="-122"/>
              </a:rPr>
              <a:t>从单处理机向现代高性能并行的多处理机系统发展的过程看：</a:t>
            </a:r>
            <a:endParaRPr lang="zh-CN" altLang="en-US" dirty="0">
              <a:latin typeface="楷体_GB2312" pitchFamily="49" charset="-122"/>
              <a:ea typeface="楷体_GB2312" pitchFamily="49" charset="-122"/>
            </a:endParaRPr>
          </a:p>
        </p:txBody>
      </p:sp>
      <p:pic>
        <p:nvPicPr>
          <p:cNvPr id="216068" name="图片 1"/>
          <p:cNvPicPr>
            <a:picLocks noChangeAspect="1"/>
          </p:cNvPicPr>
          <p:nvPr/>
        </p:nvPicPr>
        <p:blipFill>
          <a:blip r:embed="rId2"/>
          <a:stretch>
            <a:fillRect/>
          </a:stretch>
        </p:blipFill>
        <p:spPr>
          <a:xfrm>
            <a:off x="1022350" y="2254250"/>
            <a:ext cx="6734175" cy="3000375"/>
          </a:xfrm>
          <a:prstGeom prst="rect">
            <a:avLst/>
          </a:prstGeom>
          <a:noFill/>
          <a:ln w="9525">
            <a:noFill/>
          </a:ln>
        </p:spPr>
      </p:pic>
      <p:sp>
        <p:nvSpPr>
          <p:cNvPr id="2" name="标题 1"/>
          <p:cNvSpPr>
            <a:spLocks noGrp="1"/>
          </p:cNvSpPr>
          <p:nvPr>
            <p:ph type="title"/>
          </p:nvPr>
        </p:nvSpPr>
        <p:spPr/>
        <p:txBody>
          <a:bodyPr/>
          <a:lstStyle/>
          <a:p>
            <a:endParaRPr lang="zh-CN" altLang="en-US"/>
          </a:p>
        </p:txBody>
      </p:sp>
      <p:sp>
        <p:nvSpPr>
          <p:cNvPr id="209922" name="Rectangle 2"/>
          <p:cNvSpPr>
            <a:spLocks noGrp="1"/>
          </p:cNvSpPr>
          <p:nvPr/>
        </p:nvSpPr>
        <p:spPr>
          <a:xfrm>
            <a:off x="717550" y="196850"/>
            <a:ext cx="7848600" cy="609600"/>
          </a:xfrm>
          <a:prstGeom prst="rect">
            <a:avLst/>
          </a:prstGeom>
          <a:noFill/>
          <a:ln w="9525">
            <a:noFill/>
          </a:ln>
        </p:spPr>
        <p:txBody>
          <a:bodyPr vert="horz" wrap="square" lIns="91440" tIns="45720" rIns="91440" bIns="45720" anchor="ctr" anchorCtr="0"/>
          <a:lstStyle>
            <a:lvl1pPr algn="l" rtl="0" eaLnBrk="0" fontAlgn="base" hangingPunct="0">
              <a:spcBef>
                <a:spcPct val="0"/>
              </a:spcBef>
              <a:spcAft>
                <a:spcPct val="0"/>
              </a:spcAft>
              <a:defRPr sz="3600" b="1" kern="1200">
                <a:solidFill>
                  <a:schemeClr val="hlink"/>
                </a:solidFill>
                <a:latin typeface="+mj-lt"/>
                <a:ea typeface="+mj-ea"/>
                <a:cs typeface="+mj-cs"/>
              </a:defRPr>
            </a:lvl1pPr>
            <a:lvl2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9pPr>
          </a:lstStyle>
          <a:p>
            <a:r>
              <a:rPr lang="en-US" altLang="zh-CN" sz="2800" dirty="0">
                <a:solidFill>
                  <a:srgbClr val="000000"/>
                </a:solidFill>
                <a:latin typeface="Times New Roman" panose="02020603050405020304" pitchFamily="18" charset="0"/>
                <a:ea typeface="黑体" panose="02010609060101010101" pitchFamily="49" charset="-122"/>
                <a:sym typeface="+mn-ea"/>
              </a:rPr>
              <a:t>1.5.2 </a:t>
            </a:r>
            <a:r>
              <a:rPr lang="zh-CN" altLang="en-US" sz="2800" dirty="0">
                <a:solidFill>
                  <a:srgbClr val="000000"/>
                </a:solidFill>
                <a:latin typeface="Times New Roman" panose="02020603050405020304" pitchFamily="18" charset="0"/>
                <a:ea typeface="黑体" panose="02010609060101010101" pitchFamily="49" charset="-122"/>
                <a:sym typeface="+mn-ea"/>
              </a:rPr>
              <a:t>计算机系统结构的并行性</a:t>
            </a:r>
            <a:r>
              <a:rPr lang="en-US" altLang="zh-CN" sz="2800" dirty="0">
                <a:solidFill>
                  <a:srgbClr val="000000"/>
                </a:solidFill>
                <a:latin typeface="Times New Roman" panose="02020603050405020304" pitchFamily="18" charset="0"/>
                <a:ea typeface="黑体" panose="02010609060101010101" pitchFamily="49" charset="-122"/>
                <a:sym typeface="+mn-ea"/>
              </a:rPr>
              <a:t>——</a:t>
            </a:r>
            <a:r>
              <a:rPr lang="zh-CN" altLang="en-US" sz="2800" dirty="0">
                <a:solidFill>
                  <a:srgbClr val="000000"/>
                </a:solidFill>
                <a:latin typeface="Times New Roman" panose="02020603050405020304" pitchFamily="18" charset="0"/>
                <a:ea typeface="黑体" panose="02010609060101010101" pitchFamily="49" charset="-122"/>
              </a:rPr>
              <a:t>开发途径</a:t>
            </a:r>
            <a:r>
              <a:rPr lang="zh-CN" altLang="en-US" sz="2800" dirty="0"/>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17091" name="Rectangle 3"/>
          <p:cNvSpPr>
            <a:spLocks noGrp="1"/>
          </p:cNvSpPr>
          <p:nvPr>
            <p:ph idx="1" hasCustomPrompt="1"/>
          </p:nvPr>
        </p:nvSpPr>
        <p:spPr/>
        <p:txBody>
          <a:bodyPr vert="horz" wrap="square" lIns="91440" tIns="45720" rIns="91440" bIns="45720" anchor="t" anchorCtr="0"/>
          <a:lstStyle/>
          <a:p>
            <a:endParaRPr lang="zh-CN" altLang="en-US" dirty="0">
              <a:latin typeface="楷体_GB2312" pitchFamily="49" charset="-122"/>
              <a:ea typeface="楷体_GB2312" pitchFamily="49" charset="-122"/>
            </a:endParaRPr>
          </a:p>
        </p:txBody>
      </p:sp>
      <p:pic>
        <p:nvPicPr>
          <p:cNvPr id="217092" name="图片 2"/>
          <p:cNvPicPr>
            <a:picLocks noChangeAspect="1"/>
          </p:cNvPicPr>
          <p:nvPr/>
        </p:nvPicPr>
        <p:blipFill>
          <a:blip r:embed="rId2"/>
          <a:stretch>
            <a:fillRect/>
          </a:stretch>
        </p:blipFill>
        <p:spPr>
          <a:xfrm>
            <a:off x="1185863" y="2003425"/>
            <a:ext cx="6657975" cy="3409950"/>
          </a:xfrm>
          <a:prstGeom prst="rect">
            <a:avLst/>
          </a:prstGeom>
          <a:noFill/>
          <a:ln w="9525">
            <a:noFill/>
          </a:ln>
        </p:spPr>
      </p:pic>
      <p:sp>
        <p:nvSpPr>
          <p:cNvPr id="2" name="标题 1"/>
          <p:cNvSpPr>
            <a:spLocks noGrp="1"/>
          </p:cNvSpPr>
          <p:nvPr>
            <p:ph type="title"/>
          </p:nvPr>
        </p:nvSpPr>
        <p:spPr/>
        <p:txBody>
          <a:bodyPr/>
          <a:lstStyle/>
          <a:p>
            <a:endParaRPr lang="zh-CN" altLang="en-US"/>
          </a:p>
        </p:txBody>
      </p:sp>
      <p:sp>
        <p:nvSpPr>
          <p:cNvPr id="209922" name="Rectangle 2"/>
          <p:cNvSpPr>
            <a:spLocks noGrp="1"/>
          </p:cNvSpPr>
          <p:nvPr/>
        </p:nvSpPr>
        <p:spPr>
          <a:xfrm>
            <a:off x="717550" y="196850"/>
            <a:ext cx="7848600" cy="609600"/>
          </a:xfrm>
          <a:prstGeom prst="rect">
            <a:avLst/>
          </a:prstGeom>
          <a:noFill/>
          <a:ln w="9525">
            <a:noFill/>
          </a:ln>
        </p:spPr>
        <p:txBody>
          <a:bodyPr vert="horz" wrap="square" lIns="91440" tIns="45720" rIns="91440" bIns="45720" anchor="ctr" anchorCtr="0"/>
          <a:lstStyle>
            <a:lvl1pPr algn="l" rtl="0" eaLnBrk="0" fontAlgn="base" hangingPunct="0">
              <a:spcBef>
                <a:spcPct val="0"/>
              </a:spcBef>
              <a:spcAft>
                <a:spcPct val="0"/>
              </a:spcAft>
              <a:defRPr sz="3600" b="1" kern="1200">
                <a:solidFill>
                  <a:schemeClr val="hlink"/>
                </a:solidFill>
                <a:latin typeface="+mj-lt"/>
                <a:ea typeface="+mj-ea"/>
                <a:cs typeface="+mj-cs"/>
              </a:defRPr>
            </a:lvl1pPr>
            <a:lvl2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9pPr>
          </a:lstStyle>
          <a:p>
            <a:r>
              <a:rPr lang="en-US" altLang="zh-CN" sz="2800" dirty="0">
                <a:solidFill>
                  <a:srgbClr val="000000"/>
                </a:solidFill>
                <a:latin typeface="Times New Roman" panose="02020603050405020304" pitchFamily="18" charset="0"/>
                <a:ea typeface="黑体" panose="02010609060101010101" pitchFamily="49" charset="-122"/>
                <a:sym typeface="+mn-ea"/>
              </a:rPr>
              <a:t>1.5.2 </a:t>
            </a:r>
            <a:r>
              <a:rPr lang="zh-CN" altLang="en-US" sz="2800" dirty="0">
                <a:solidFill>
                  <a:srgbClr val="000000"/>
                </a:solidFill>
                <a:latin typeface="Times New Roman" panose="02020603050405020304" pitchFamily="18" charset="0"/>
                <a:ea typeface="黑体" panose="02010609060101010101" pitchFamily="49" charset="-122"/>
                <a:sym typeface="+mn-ea"/>
              </a:rPr>
              <a:t>计算机系统结构的并行性</a:t>
            </a:r>
            <a:r>
              <a:rPr lang="en-US" altLang="zh-CN" sz="2800" dirty="0">
                <a:solidFill>
                  <a:srgbClr val="000000"/>
                </a:solidFill>
                <a:latin typeface="Times New Roman" panose="02020603050405020304" pitchFamily="18" charset="0"/>
                <a:ea typeface="黑体" panose="02010609060101010101" pitchFamily="49" charset="-122"/>
                <a:sym typeface="+mn-ea"/>
              </a:rPr>
              <a:t>——</a:t>
            </a:r>
            <a:r>
              <a:rPr lang="zh-CN" altLang="en-US" sz="2800" dirty="0">
                <a:solidFill>
                  <a:srgbClr val="000000"/>
                </a:solidFill>
                <a:latin typeface="Times New Roman" panose="02020603050405020304" pitchFamily="18" charset="0"/>
                <a:ea typeface="黑体" panose="02010609060101010101" pitchFamily="49" charset="-122"/>
              </a:rPr>
              <a:t>开发途径</a:t>
            </a:r>
            <a:r>
              <a:rPr lang="zh-CN" altLang="en-US" sz="2800" dirty="0"/>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131075" name="Rectangle 3"/>
          <p:cNvSpPr>
            <a:spLocks noGrp="1" noChangeArrowheads="1"/>
          </p:cNvSpPr>
          <p:nvPr>
            <p:ph idx="1" hasCustomPrompt="1"/>
          </p:nvPr>
        </p:nvSpPr>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zh-CN" altLang="en-US" sz="2400" b="1" i="0" u="none" strike="noStrike" kern="120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cs typeface="+mn-cs"/>
              </a:rPr>
              <a:t>并行处理的计算机系统</a:t>
            </a:r>
            <a:endParaRPr kumimoji="0" lang="en-US" altLang="zh-CN" sz="2400" b="1" i="0" u="none" strike="noStrike" kern="120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endParaRPr kumimoji="0" lang="en-US" altLang="zh-CN" sz="24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流水线计算机</a:t>
            </a:r>
            <a:r>
              <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：主要通过</a:t>
            </a:r>
            <a:r>
              <a:rPr kumimoji="0" lang="zh-CN" altLang="en-US" sz="2400" b="1" i="0" u="none" strike="noStrike" kern="1200" cap="none" spc="0" normalizeH="0" baseline="0" noProof="0" dirty="0">
                <a:ln>
                  <a:noFill/>
                </a:ln>
                <a:solidFill>
                  <a:srgbClr val="006600"/>
                </a:solidFill>
                <a:effectLst/>
                <a:uLnTx/>
                <a:uFillTx/>
                <a:latin typeface="华文仿宋" panose="02010600040101010101" pitchFamily="2" charset="-122"/>
                <a:ea typeface="华文仿宋" panose="02010600040101010101" pitchFamily="2" charset="-122"/>
                <a:cs typeface="+mn-cs"/>
              </a:rPr>
              <a:t>时间重叠</a:t>
            </a:r>
            <a:r>
              <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，让多个部件在时间上交错重叠地并行执行运算和处理，以实现时间上的并行。</a:t>
            </a:r>
            <a:endParaRPr kumimoji="0" lang="en-US" altLang="zh-CN"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阵列处理机</a:t>
            </a:r>
            <a:r>
              <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：主要通过</a:t>
            </a:r>
            <a:r>
              <a:rPr kumimoji="0" lang="zh-CN" altLang="en-US" sz="2400" b="1" i="0" u="none" strike="noStrike" kern="1200" cap="none" spc="0" normalizeH="0" baseline="0" noProof="0" dirty="0">
                <a:ln>
                  <a:noFill/>
                </a:ln>
                <a:solidFill>
                  <a:srgbClr val="006600"/>
                </a:solidFill>
                <a:effectLst/>
                <a:uLnTx/>
                <a:uFillTx/>
                <a:latin typeface="华文仿宋" panose="02010600040101010101" pitchFamily="2" charset="-122"/>
                <a:ea typeface="华文仿宋" panose="02010600040101010101" pitchFamily="2" charset="-122"/>
                <a:cs typeface="+mn-cs"/>
              </a:rPr>
              <a:t>资源重复</a:t>
            </a:r>
            <a:r>
              <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，设置大量算术逻辑单元，在同一控制部件作用下同时运算和处理，以实现空间上的并行。</a:t>
            </a:r>
            <a:endParaRPr kumimoji="0" lang="en-US" altLang="zh-CN"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多机系统</a:t>
            </a:r>
            <a:r>
              <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：主要通过</a:t>
            </a:r>
            <a:r>
              <a:rPr kumimoji="0" lang="zh-CN" altLang="en-US" sz="2400" b="1" i="0" u="none" strike="noStrike" kern="1200" cap="none" spc="0" normalizeH="0" baseline="0" noProof="0" dirty="0">
                <a:ln>
                  <a:noFill/>
                </a:ln>
                <a:solidFill>
                  <a:srgbClr val="006600"/>
                </a:solidFill>
                <a:effectLst/>
                <a:uLnTx/>
                <a:uFillTx/>
                <a:latin typeface="华文仿宋" panose="02010600040101010101" pitchFamily="2" charset="-122"/>
                <a:ea typeface="华文仿宋" panose="02010600040101010101" pitchFamily="2" charset="-122"/>
                <a:cs typeface="+mn-cs"/>
              </a:rPr>
              <a:t>资源共享</a:t>
            </a:r>
            <a:r>
              <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，让共享输入</a:t>
            </a:r>
            <a:r>
              <a:rPr kumimoji="0" lang="en-US" altLang="zh-CN"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a:t>
            </a:r>
            <a:r>
              <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输出子系统、数据库资源及共享或不共享贮存的一组处理机在统一的操作系统全盘控制下，实现软件和硬件各级上相互作用，达到时间和空间上的异步并行。</a:t>
            </a:r>
          </a:p>
        </p:txBody>
      </p:sp>
      <p:sp>
        <p:nvSpPr>
          <p:cNvPr id="30724" name="Rectangle 2"/>
          <p:cNvSpPr>
            <a:spLocks noGrp="1"/>
          </p:cNvSpPr>
          <p:nvPr>
            <p:ph type="title"/>
          </p:nvPr>
        </p:nvSpPr>
        <p:spPr>
          <a:xfrm>
            <a:off x="41275" y="100013"/>
            <a:ext cx="9086850" cy="609600"/>
          </a:xfrm>
        </p:spPr>
        <p:txBody>
          <a:bodyPr vert="horz" wrap="square" lIns="91440" tIns="45720" rIns="91440" bIns="45720" anchor="ctr" anchorCtr="0"/>
          <a:lstStyle/>
          <a:p>
            <a:pPr eaLnBrk="1" hangingPunct="1"/>
            <a:r>
              <a:rPr lang="en-US" altLang="zh-CN" dirty="0">
                <a:solidFill>
                  <a:srgbClr val="000000"/>
                </a:solidFill>
                <a:latin typeface="Times New Roman" panose="02020603050405020304" pitchFamily="18" charset="0"/>
                <a:ea typeface="黑体" panose="02010609060101010101" pitchFamily="49" charset="-122"/>
              </a:rPr>
              <a:t>1.5.3 </a:t>
            </a:r>
            <a:r>
              <a:rPr lang="zh-CN" altLang="en-US" dirty="0">
                <a:solidFill>
                  <a:srgbClr val="000000"/>
                </a:solidFill>
                <a:latin typeface="Times New Roman" panose="02020603050405020304" pitchFamily="18" charset="0"/>
                <a:ea typeface="黑体" panose="02010609060101010101" pitchFamily="49" charset="-122"/>
              </a:rPr>
              <a:t>计算机系统结构向并行处理系统的发展</a:t>
            </a:r>
            <a:endParaRPr lang="zh-CN" altLang="en-US" dirty="0"/>
          </a:p>
        </p:txBody>
      </p:sp>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146</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132099" name="Rectangle 3"/>
          <p:cNvSpPr>
            <a:spLocks noGrp="1" noChangeArrowheads="1"/>
          </p:cNvSpPr>
          <p:nvPr>
            <p:ph idx="1" hasCustomPrompt="1"/>
          </p:nvPr>
        </p:nvSpPr>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zh-CN" altLang="en-US" sz="2400" b="1" i="0" u="none" strike="noStrike" kern="1200" cap="none" spc="0" normalizeH="0" baseline="0" noProof="0" dirty="0">
                <a:ln>
                  <a:noFill/>
                </a:ln>
                <a:solidFill>
                  <a:srgbClr val="0070C0"/>
                </a:solidFill>
                <a:effectLst/>
                <a:uLnTx/>
                <a:uFillTx/>
                <a:latin typeface="华文仿宋" panose="02010600040101010101" pitchFamily="2" charset="-122"/>
                <a:ea typeface="华文仿宋" panose="02010600040101010101" pitchFamily="2" charset="-122"/>
                <a:cs typeface="+mn-cs"/>
              </a:rPr>
              <a:t>并行处理的计算机系统</a:t>
            </a: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在三种技术途径提高计算机系统的并行性中，还应从二个不同的方面加以考虑。</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在</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华文仿宋" panose="02010600040101010101" pitchFamily="2" charset="-122"/>
                <a:cs typeface="+mn-cs"/>
              </a:rPr>
              <a:t>单处理机</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范围内通过这些技术途径提高并行性，其主要技术只能局限于</a:t>
            </a:r>
            <a:r>
              <a:rPr kumimoji="0" lang="zh-CN" altLang="en-US" sz="2400" b="1" i="0" u="none" strike="noStrike" kern="1200" cap="none" spc="0" normalizeH="0" baseline="0" noProof="0" dirty="0">
                <a:ln>
                  <a:noFill/>
                </a:ln>
                <a:solidFill>
                  <a:srgbClr val="000066"/>
                </a:solidFill>
                <a:effectLst/>
                <a:uLnTx/>
                <a:uFillTx/>
                <a:latin typeface="Times New Roman" panose="02020603050405020304" pitchFamily="18" charset="0"/>
                <a:ea typeface="华文仿宋" panose="02010600040101010101" pitchFamily="2" charset="-122"/>
                <a:cs typeface="+mn-cs"/>
              </a:rPr>
              <a:t>功能部件</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一级，并行性的发展有限；</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要摆脱单处理机的束缚，发展并行性计算机结构的</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华文仿宋" panose="02010600040101010101" pitchFamily="2" charset="-122"/>
                <a:cs typeface="+mn-cs"/>
              </a:rPr>
              <a:t>多计算机系统</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，即从多计算机系统的方面提高系统的并行处理水平。</a:t>
            </a:r>
          </a:p>
        </p:txBody>
      </p:sp>
      <p:sp>
        <p:nvSpPr>
          <p:cNvPr id="31748" name="Rectangle 2"/>
          <p:cNvSpPr>
            <a:spLocks noGrp="1"/>
          </p:cNvSpPr>
          <p:nvPr>
            <p:ph type="title"/>
          </p:nvPr>
        </p:nvSpPr>
        <p:spPr>
          <a:xfrm>
            <a:off x="41275" y="100013"/>
            <a:ext cx="9086850" cy="609600"/>
          </a:xfrm>
        </p:spPr>
        <p:txBody>
          <a:bodyPr vert="horz" wrap="square" lIns="91440" tIns="45720" rIns="91440" bIns="45720" anchor="ctr" anchorCtr="0"/>
          <a:lstStyle/>
          <a:p>
            <a:pPr eaLnBrk="1" hangingPunct="1"/>
            <a:r>
              <a:rPr lang="en-US" altLang="zh-CN" dirty="0">
                <a:solidFill>
                  <a:srgbClr val="000000"/>
                </a:solidFill>
                <a:latin typeface="Times New Roman" panose="02020603050405020304" pitchFamily="18" charset="0"/>
                <a:ea typeface="黑体" panose="02010609060101010101" pitchFamily="49" charset="-122"/>
              </a:rPr>
              <a:t>1.5.3 </a:t>
            </a:r>
            <a:r>
              <a:rPr lang="zh-CN" altLang="en-US" dirty="0">
                <a:solidFill>
                  <a:srgbClr val="000000"/>
                </a:solidFill>
                <a:latin typeface="Times New Roman" panose="02020603050405020304" pitchFamily="18" charset="0"/>
                <a:ea typeface="黑体" panose="02010609060101010101" pitchFamily="49" charset="-122"/>
              </a:rPr>
              <a:t>计算机系统结构向并行处理系统的发展</a:t>
            </a:r>
            <a:endParaRPr lang="zh-CN" altLang="en-US" dirty="0"/>
          </a:p>
        </p:txBody>
      </p:sp>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147</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32771" name="Rectangle 2"/>
          <p:cNvSpPr>
            <a:spLocks noGrp="1"/>
          </p:cNvSpPr>
          <p:nvPr>
            <p:ph type="title"/>
          </p:nvPr>
        </p:nvSpPr>
        <p:spPr>
          <a:xfrm>
            <a:off x="41275" y="100013"/>
            <a:ext cx="9086850" cy="609600"/>
          </a:xfrm>
        </p:spPr>
        <p:txBody>
          <a:bodyPr vert="horz" wrap="square" lIns="91440" tIns="45720" rIns="91440" bIns="45720" anchor="ctr" anchorCtr="0"/>
          <a:lstStyle/>
          <a:p>
            <a:pPr eaLnBrk="1" hangingPunct="1"/>
            <a:r>
              <a:rPr lang="en-US" altLang="zh-CN" dirty="0">
                <a:solidFill>
                  <a:srgbClr val="000000"/>
                </a:solidFill>
                <a:latin typeface="Times New Roman" panose="02020603050405020304" pitchFamily="18" charset="0"/>
                <a:ea typeface="黑体" panose="02010609060101010101" pitchFamily="49" charset="-122"/>
              </a:rPr>
              <a:t>1.5.3 </a:t>
            </a:r>
            <a:r>
              <a:rPr lang="zh-CN" altLang="en-US" dirty="0">
                <a:solidFill>
                  <a:srgbClr val="000000"/>
                </a:solidFill>
                <a:latin typeface="Times New Roman" panose="02020603050405020304" pitchFamily="18" charset="0"/>
                <a:ea typeface="黑体" panose="02010609060101010101" pitchFamily="49" charset="-122"/>
              </a:rPr>
              <a:t>计算机系统结构向并行处理系统的发展</a:t>
            </a:r>
            <a:endParaRPr lang="zh-CN" altLang="en-US" dirty="0"/>
          </a:p>
        </p:txBody>
      </p:sp>
      <p:sp>
        <p:nvSpPr>
          <p:cNvPr id="32772" name="内容占位符 1"/>
          <p:cNvSpPr>
            <a:spLocks noGrp="1"/>
          </p:cNvSpPr>
          <p:nvPr>
            <p:ph idx="1" hasCustomPrompt="1"/>
          </p:nvPr>
        </p:nvSpPr>
        <p:spPr>
          <a:xfrm>
            <a:off x="255588" y="985838"/>
            <a:ext cx="8872537" cy="525462"/>
          </a:xfrm>
        </p:spPr>
        <p:txBody>
          <a:bodyPr vert="horz" wrap="square" lIns="91440" tIns="45720" rIns="91440" bIns="45720" anchor="t" anchorCtr="0"/>
          <a:lstStyle/>
          <a:p>
            <a:pPr marL="0" indent="0" eaLnBrk="1" hangingPunct="1">
              <a:buNone/>
            </a:pPr>
            <a:r>
              <a:rPr lang="zh-CN" altLang="en-US" dirty="0"/>
              <a:t>从单处理机和计算机系统两级向并行处理发展的趋势图</a:t>
            </a:r>
          </a:p>
        </p:txBody>
      </p:sp>
      <p:pic>
        <p:nvPicPr>
          <p:cNvPr id="32773" name="图片 5"/>
          <p:cNvPicPr>
            <a:picLocks noChangeAspect="1"/>
          </p:cNvPicPr>
          <p:nvPr/>
        </p:nvPicPr>
        <p:blipFill>
          <a:blip r:embed="rId2"/>
          <a:srcRect b="8244"/>
          <a:stretch>
            <a:fillRect/>
          </a:stretch>
        </p:blipFill>
        <p:spPr>
          <a:xfrm>
            <a:off x="739775" y="1522413"/>
            <a:ext cx="7543800" cy="4992687"/>
          </a:xfrm>
          <a:prstGeom prst="rect">
            <a:avLst/>
          </a:prstGeom>
          <a:noFill/>
          <a:ln w="9525">
            <a:noFill/>
          </a:ln>
        </p:spPr>
      </p:pic>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148</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34819" name="Rectangle 3"/>
          <p:cNvSpPr>
            <a:spLocks noGrp="1"/>
          </p:cNvSpPr>
          <p:nvPr>
            <p:ph idx="1" hasCustomPrompt="1"/>
          </p:nvPr>
        </p:nvSpPr>
        <p:spPr/>
        <p:txBody>
          <a:bodyPr vert="horz" wrap="square" lIns="91440" tIns="45720" rIns="91440" bIns="45720" anchor="t" anchorCtr="0"/>
          <a:lstStyle/>
          <a:p>
            <a:pPr eaLnBrk="1" hangingPunct="1"/>
            <a:r>
              <a:rPr lang="zh-CN" altLang="en-US" sz="2400" dirty="0">
                <a:solidFill>
                  <a:srgbClr val="000000"/>
                </a:solidFill>
                <a:latin typeface="Times New Roman" panose="02020603050405020304" pitchFamily="18" charset="0"/>
                <a:ea typeface="华文仿宋" panose="02010600040101010101" pitchFamily="2" charset="-122"/>
              </a:rPr>
              <a:t>指的是多处理机系统和多计算机系统</a:t>
            </a:r>
            <a:r>
              <a:rPr lang="zh-CN" altLang="en-US" sz="2400" dirty="0"/>
              <a:t> </a:t>
            </a:r>
          </a:p>
          <a:p>
            <a:pPr eaLnBrk="1" hangingPunct="1"/>
            <a:r>
              <a:rPr lang="zh-CN" altLang="en-US" sz="2400" dirty="0">
                <a:solidFill>
                  <a:srgbClr val="FF0000"/>
                </a:solidFill>
                <a:latin typeface="Times New Roman" panose="02020603050405020304" pitchFamily="18" charset="0"/>
                <a:ea typeface="华文仿宋" panose="02010600040101010101" pitchFamily="2" charset="-122"/>
              </a:rPr>
              <a:t>多处理机系统</a:t>
            </a:r>
            <a:endParaRPr lang="zh-CN" altLang="en-US" sz="2400" dirty="0">
              <a:latin typeface="Times New Roman" panose="02020603050405020304" pitchFamily="18" charset="0"/>
              <a:ea typeface="华文仿宋" panose="02010600040101010101" pitchFamily="2" charset="-122"/>
            </a:endParaRPr>
          </a:p>
          <a:p>
            <a:pPr lvl="1" eaLnBrk="1" hangingPunct="1"/>
            <a:r>
              <a:rPr lang="zh-CN" altLang="en-US" sz="2000" b="1" dirty="0">
                <a:latin typeface="楷体_GB2312"/>
                <a:ea typeface="楷体_GB2312"/>
              </a:rPr>
              <a:t>是由多台处理机组成的单一计算机系统，各处理机都可有自己的控制部件，可带自己的局部存储器，能执行各自的程序；</a:t>
            </a:r>
          </a:p>
          <a:p>
            <a:pPr lvl="1" eaLnBrk="1" hangingPunct="1"/>
            <a:r>
              <a:rPr lang="zh-CN" altLang="en-US" sz="2000" b="1" dirty="0">
                <a:solidFill>
                  <a:srgbClr val="FF0000"/>
                </a:solidFill>
                <a:latin typeface="楷体_GB2312"/>
                <a:ea typeface="楷体_GB2312"/>
              </a:rPr>
              <a:t>在逻辑上受统一的操作系统控制</a:t>
            </a:r>
            <a:r>
              <a:rPr lang="zh-CN" altLang="en-US" sz="2000" b="1" dirty="0">
                <a:latin typeface="楷体_GB2312"/>
                <a:ea typeface="楷体_GB2312"/>
              </a:rPr>
              <a:t>，体系结构可以是共享存储器，也可以是分布式存储器。</a:t>
            </a:r>
          </a:p>
          <a:p>
            <a:pPr lvl="1" eaLnBrk="1" hangingPunct="1"/>
            <a:endParaRPr lang="zh-CN" altLang="en-US" sz="2000" b="1" dirty="0">
              <a:latin typeface="楷体_GB2312"/>
              <a:ea typeface="楷体_GB2312"/>
            </a:endParaRPr>
          </a:p>
          <a:p>
            <a:pPr eaLnBrk="1" hangingPunct="1"/>
            <a:r>
              <a:rPr lang="zh-CN" altLang="en-US" sz="2400" dirty="0">
                <a:solidFill>
                  <a:srgbClr val="FF0000"/>
                </a:solidFill>
                <a:latin typeface="Times New Roman" panose="02020603050405020304" pitchFamily="18" charset="0"/>
                <a:ea typeface="华文仿宋" panose="02010600040101010101" pitchFamily="2" charset="-122"/>
              </a:rPr>
              <a:t>多计算机系统</a:t>
            </a:r>
            <a:endParaRPr lang="zh-CN" altLang="en-US" sz="2400" dirty="0">
              <a:latin typeface="Times New Roman" panose="02020603050405020304" pitchFamily="18" charset="0"/>
              <a:ea typeface="华文仿宋" panose="02010600040101010101" pitchFamily="2" charset="-122"/>
            </a:endParaRPr>
          </a:p>
          <a:p>
            <a:pPr lvl="1" eaLnBrk="1" hangingPunct="1"/>
            <a:r>
              <a:rPr lang="zh-CN" altLang="en-US" sz="2000" b="1" dirty="0">
                <a:latin typeface="楷体_GB2312"/>
                <a:ea typeface="楷体_GB2312"/>
              </a:rPr>
              <a:t>是由多台独立的计算机组成的系统，</a:t>
            </a:r>
            <a:r>
              <a:rPr lang="zh-CN" altLang="en-US" sz="2000" b="1" dirty="0">
                <a:solidFill>
                  <a:srgbClr val="FF0000"/>
                </a:solidFill>
                <a:latin typeface="楷体_GB2312"/>
                <a:ea typeface="楷体_GB2312"/>
              </a:rPr>
              <a:t>各计算机分别在逻辑上独立的操作系统控制下运行</a:t>
            </a:r>
            <a:r>
              <a:rPr lang="zh-CN" altLang="en-US" sz="2000" b="1" dirty="0">
                <a:latin typeface="楷体_GB2312"/>
                <a:ea typeface="楷体_GB2312"/>
              </a:rPr>
              <a:t>，机间可以互不通信，即使通信也只是经通道或通信线路以文件或数据集形式进行，实现多个作业的并行</a:t>
            </a:r>
          </a:p>
          <a:p>
            <a:pPr lvl="1" eaLnBrk="1" hangingPunct="1"/>
            <a:r>
              <a:rPr lang="zh-CN" altLang="en-US" sz="2000" b="1" dirty="0">
                <a:latin typeface="楷体_GB2312"/>
                <a:ea typeface="楷体_GB2312"/>
              </a:rPr>
              <a:t>一般指分布式存储结构</a:t>
            </a:r>
          </a:p>
          <a:p>
            <a:pPr lvl="1" eaLnBrk="1" hangingPunct="1"/>
            <a:r>
              <a:rPr lang="zh-CN" altLang="en-US" sz="2000" b="1" dirty="0">
                <a:latin typeface="楷体_GB2312"/>
                <a:ea typeface="楷体_GB2312"/>
              </a:rPr>
              <a:t>集群系统和大规模并行处理机</a:t>
            </a:r>
            <a:r>
              <a:rPr lang="en-US" altLang="zh-CN" sz="2000" b="1" dirty="0">
                <a:latin typeface="楷体_GB2312"/>
                <a:ea typeface="楷体_GB2312"/>
              </a:rPr>
              <a:t>MPP</a:t>
            </a:r>
            <a:r>
              <a:rPr lang="zh-CN" altLang="en-US" sz="2000" b="1" dirty="0">
                <a:latin typeface="楷体_GB2312"/>
                <a:ea typeface="楷体_GB2312"/>
              </a:rPr>
              <a:t>都是多计算机系统</a:t>
            </a:r>
          </a:p>
        </p:txBody>
      </p:sp>
      <p:sp>
        <p:nvSpPr>
          <p:cNvPr id="34820" name="Rectangle 2"/>
          <p:cNvSpPr>
            <a:spLocks noGrp="1"/>
          </p:cNvSpPr>
          <p:nvPr>
            <p:ph type="title"/>
          </p:nvPr>
        </p:nvSpPr>
        <p:spPr>
          <a:xfrm>
            <a:off x="41275" y="100013"/>
            <a:ext cx="9086850" cy="609600"/>
          </a:xfrm>
        </p:spPr>
        <p:txBody>
          <a:bodyPr vert="horz" wrap="square" lIns="91440" tIns="45720" rIns="91440" bIns="45720" anchor="ctr" anchorCtr="0"/>
          <a:lstStyle/>
          <a:p>
            <a:pPr eaLnBrk="1" hangingPunct="1"/>
            <a:r>
              <a:rPr lang="en-US" altLang="zh-CN" dirty="0">
                <a:solidFill>
                  <a:srgbClr val="000000"/>
                </a:solidFill>
                <a:latin typeface="Times New Roman" panose="02020603050405020304" pitchFamily="18" charset="0"/>
                <a:ea typeface="黑体" panose="02010609060101010101" pitchFamily="49" charset="-122"/>
              </a:rPr>
              <a:t>1.5.4 </a:t>
            </a:r>
            <a:r>
              <a:rPr lang="zh-CN" altLang="en-US" dirty="0">
                <a:solidFill>
                  <a:srgbClr val="000000"/>
                </a:solidFill>
                <a:latin typeface="Times New Roman" panose="02020603050405020304" pitchFamily="18" charset="0"/>
                <a:ea typeface="黑体" panose="02010609060101010101" pitchFamily="49" charset="-122"/>
              </a:rPr>
              <a:t>多机系统</a:t>
            </a:r>
            <a:r>
              <a:rPr lang="en-US" altLang="zh-CN" dirty="0">
                <a:solidFill>
                  <a:srgbClr val="000000"/>
                </a:solidFill>
                <a:latin typeface="Times New Roman" panose="02020603050405020304" pitchFamily="18" charset="0"/>
                <a:ea typeface="黑体" panose="02010609060101010101" pitchFamily="49" charset="-122"/>
              </a:rPr>
              <a:t>——</a:t>
            </a:r>
            <a:r>
              <a:rPr lang="zh-CN" altLang="en-US" dirty="0">
                <a:solidFill>
                  <a:srgbClr val="000000"/>
                </a:solidFill>
                <a:latin typeface="Times New Roman" panose="02020603050405020304" pitchFamily="18" charset="0"/>
                <a:ea typeface="黑体" panose="02010609060101010101" pitchFamily="49" charset="-122"/>
              </a:rPr>
              <a:t>概念</a:t>
            </a:r>
            <a:endParaRPr lang="zh-CN" altLang="en-US" dirty="0"/>
          </a:p>
        </p:txBody>
      </p:sp>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149</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9D031274-A7CB-4D41-A60A-D60BCFC1694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2969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1.1</a:t>
            </a:r>
            <a:r>
              <a:rPr lang="zh-CN" altLang="en-US" sz="3200" dirty="0">
                <a:solidFill>
                  <a:srgbClr val="000000"/>
                </a:solidFill>
                <a:latin typeface="黑体" panose="02010609060101010101" pitchFamily="49" charset="-122"/>
                <a:ea typeface="黑体" panose="02010609060101010101" pitchFamily="49" charset="-122"/>
              </a:rPr>
              <a:t>计算机系统中的层次概念</a:t>
            </a:r>
          </a:p>
        </p:txBody>
      </p:sp>
      <p:sp>
        <p:nvSpPr>
          <p:cNvPr id="29700" name="Rectangle 3"/>
          <p:cNvSpPr>
            <a:spLocks noGrp="1"/>
          </p:cNvSpPr>
          <p:nvPr>
            <p:ph idx="1" hasCustomPrompt="1"/>
          </p:nvPr>
        </p:nvSpPr>
        <p:spPr>
          <a:xfrm>
            <a:off x="469900" y="1022350"/>
            <a:ext cx="8431213" cy="5402263"/>
          </a:xfrm>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多层系统结构的意义和作用</a:t>
            </a:r>
          </a:p>
          <a:p>
            <a:pPr lvl="1" eaLnBrk="1" hangingPunct="1"/>
            <a:r>
              <a:rPr lang="zh-CN" altLang="en-US" sz="2800" b="1" dirty="0">
                <a:latin typeface="仿宋_GB2312" pitchFamily="49" charset="-122"/>
                <a:ea typeface="仿宋_GB2312" pitchFamily="49" charset="-122"/>
              </a:rPr>
              <a:t>推动了计算机系统结构的发展</a:t>
            </a:r>
          </a:p>
          <a:p>
            <a:pPr lvl="2" eaLnBrk="1" hangingPunct="1"/>
            <a:r>
              <a:rPr lang="zh-CN" altLang="en-US" b="1" dirty="0">
                <a:solidFill>
                  <a:srgbClr val="C91103"/>
                </a:solidFill>
                <a:latin typeface="仿宋_GB2312" pitchFamily="49" charset="-122"/>
                <a:ea typeface="仿宋_GB2312" pitchFamily="49" charset="-122"/>
              </a:rPr>
              <a:t>有利于正确理解软件、硬件和固件在系统结构中的地位和作用</a:t>
            </a:r>
          </a:p>
          <a:p>
            <a:pPr lvl="1" eaLnBrk="1" hangingPunct="1"/>
            <a:r>
              <a:rPr lang="zh-CN" altLang="en-US" sz="2800" b="1" dirty="0">
                <a:latin typeface="仿宋_GB2312" pitchFamily="49" charset="-122"/>
                <a:ea typeface="仿宋_GB2312" pitchFamily="49" charset="-122"/>
              </a:rPr>
              <a:t>发展了多处理机系统、分布处理系统、计算机网络系统等系统结构</a:t>
            </a:r>
          </a:p>
          <a:p>
            <a:pPr lvl="2" eaLnBrk="1" hangingPunct="1"/>
            <a:r>
              <a:rPr lang="zh-CN" altLang="en-US" b="1" dirty="0">
                <a:solidFill>
                  <a:srgbClr val="C91103"/>
                </a:solidFill>
                <a:latin typeface="仿宋_GB2312" pitchFamily="49" charset="-122"/>
                <a:ea typeface="仿宋_GB2312" pitchFamily="49" charset="-122"/>
              </a:rPr>
              <a:t>每级有各自的用户、实现方法和指令集，摆脱各级功能在一台机器实现</a:t>
            </a:r>
          </a:p>
          <a:p>
            <a:pPr lvl="1" eaLnBrk="1" hangingPunct="1"/>
            <a:r>
              <a:rPr lang="zh-CN" altLang="en-US" sz="2800" b="1" dirty="0">
                <a:latin typeface="仿宋_GB2312" pitchFamily="49" charset="-122"/>
                <a:ea typeface="仿宋_GB2312" pitchFamily="49" charset="-122"/>
              </a:rPr>
              <a:t>推动自虚拟机、多种操作系统共行等技术</a:t>
            </a:r>
          </a:p>
          <a:p>
            <a:pPr lvl="2" eaLnBrk="1" hangingPunct="1"/>
            <a:endParaRPr lang="zh-CN" altLang="en-US" b="1" dirty="0">
              <a:solidFill>
                <a:srgbClr val="C91103"/>
              </a:solidFill>
              <a:latin typeface="仿宋_GB2312" pitchFamily="49" charset="-122"/>
              <a:ea typeface="仿宋_GB2312" pitchFamily="49"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35843" name="Rectangle 3"/>
          <p:cNvSpPr>
            <a:spLocks noGrp="1"/>
          </p:cNvSpPr>
          <p:nvPr>
            <p:ph idx="1" hasCustomPrompt="1"/>
          </p:nvPr>
        </p:nvSpPr>
        <p:spPr>
          <a:xfrm>
            <a:off x="469900" y="1022350"/>
            <a:ext cx="8229600" cy="5260975"/>
          </a:xfrm>
        </p:spPr>
        <p:txBody>
          <a:bodyPr vert="horz" wrap="square" lIns="91440" tIns="45720" rIns="91440" bIns="45720" anchor="t" anchorCtr="0"/>
          <a:lstStyle/>
          <a:p>
            <a:pPr eaLnBrk="1" hangingPunct="1">
              <a:lnSpc>
                <a:spcPct val="90000"/>
              </a:lnSpc>
              <a:buNone/>
            </a:pPr>
            <a:r>
              <a:rPr lang="zh-CN" altLang="en-US" dirty="0">
                <a:latin typeface="Times New Roman" panose="02020603050405020304" pitchFamily="18" charset="0"/>
              </a:rPr>
              <a:t>          </a:t>
            </a:r>
            <a:r>
              <a:rPr lang="zh-CN" altLang="en-US" sz="2400" dirty="0">
                <a:solidFill>
                  <a:srgbClr val="000000"/>
                </a:solidFill>
                <a:latin typeface="Times New Roman" panose="02020603050405020304" pitchFamily="18" charset="0"/>
                <a:ea typeface="华文仿宋" panose="02010600040101010101" pitchFamily="2" charset="-122"/>
              </a:rPr>
              <a:t>为了反映多机系统中各机器之间物理连接的紧密程度和交叉作用能力的强弱</a:t>
            </a:r>
          </a:p>
          <a:p>
            <a:pPr lvl="1" eaLnBrk="1" hangingPunct="1">
              <a:lnSpc>
                <a:spcPct val="90000"/>
              </a:lnSpc>
            </a:pPr>
            <a:r>
              <a:rPr lang="zh-CN" altLang="en-US" b="1" dirty="0">
                <a:solidFill>
                  <a:srgbClr val="FF0000"/>
                </a:solidFill>
                <a:latin typeface="楷体_GB2312"/>
                <a:ea typeface="楷体_GB2312"/>
              </a:rPr>
              <a:t>最低耦合系统</a:t>
            </a:r>
            <a:r>
              <a:rPr lang="zh-CN" altLang="en-US" b="1" dirty="0">
                <a:latin typeface="楷体_GB2312"/>
                <a:ea typeface="楷体_GB2312"/>
              </a:rPr>
              <a:t>（</a:t>
            </a:r>
            <a:r>
              <a:rPr lang="en-US" altLang="zh-CN" b="1" dirty="0">
                <a:latin typeface="楷体_GB2312"/>
                <a:ea typeface="楷体_GB2312"/>
              </a:rPr>
              <a:t>Least Coupled System</a:t>
            </a:r>
            <a:r>
              <a:rPr lang="zh-CN" altLang="en-US" b="1" dirty="0">
                <a:latin typeface="楷体_GB2312"/>
                <a:ea typeface="楷体_GB2312"/>
              </a:rPr>
              <a:t>）：各种脱机系统</a:t>
            </a:r>
            <a:r>
              <a:rPr lang="en-US" altLang="zh-CN" b="1" dirty="0">
                <a:latin typeface="楷体_GB2312"/>
                <a:ea typeface="楷体_GB2312"/>
              </a:rPr>
              <a:t>;</a:t>
            </a:r>
            <a:r>
              <a:rPr lang="zh-CN" altLang="en-US" b="1" dirty="0">
                <a:latin typeface="楷体_GB2312"/>
                <a:ea typeface="楷体_GB2312"/>
              </a:rPr>
              <a:t> </a:t>
            </a:r>
            <a:endParaRPr lang="en-US" altLang="zh-CN" b="1" dirty="0">
              <a:latin typeface="楷体_GB2312"/>
              <a:ea typeface="楷体_GB2312"/>
            </a:endParaRPr>
          </a:p>
          <a:p>
            <a:pPr lvl="1" eaLnBrk="1" hangingPunct="1">
              <a:lnSpc>
                <a:spcPct val="90000"/>
              </a:lnSpc>
            </a:pPr>
            <a:endParaRPr lang="zh-CN" altLang="en-US" b="1" dirty="0">
              <a:latin typeface="楷体_GB2312"/>
              <a:ea typeface="楷体_GB2312"/>
            </a:endParaRPr>
          </a:p>
          <a:p>
            <a:pPr lvl="1" eaLnBrk="1" hangingPunct="1">
              <a:lnSpc>
                <a:spcPct val="90000"/>
              </a:lnSpc>
            </a:pPr>
            <a:r>
              <a:rPr lang="zh-CN" altLang="en-US" b="1" dirty="0">
                <a:solidFill>
                  <a:srgbClr val="FF0000"/>
                </a:solidFill>
                <a:latin typeface="楷体_GB2312"/>
                <a:ea typeface="楷体_GB2312"/>
              </a:rPr>
              <a:t>松散耦和系统</a:t>
            </a:r>
            <a:r>
              <a:rPr lang="zh-CN" altLang="en-US" b="1" dirty="0">
                <a:latin typeface="楷体_GB2312"/>
                <a:ea typeface="楷体_GB2312"/>
              </a:rPr>
              <a:t>（</a:t>
            </a:r>
            <a:r>
              <a:rPr lang="en-US" altLang="zh-CN" b="1" dirty="0">
                <a:latin typeface="楷体_GB2312"/>
                <a:ea typeface="楷体_GB2312"/>
              </a:rPr>
              <a:t>Loosely Coupled System</a:t>
            </a:r>
            <a:r>
              <a:rPr lang="zh-CN" altLang="en-US" b="1" dirty="0">
                <a:latin typeface="楷体_GB2312"/>
                <a:ea typeface="楷体_GB2312"/>
              </a:rPr>
              <a:t>）：如果多台计算机通过通道或通信线路实现互连，共享某些磁带、磁盘等外围设备，以较低频带在文件或数据集一级相互作用</a:t>
            </a:r>
            <a:r>
              <a:rPr lang="en-US" altLang="zh-CN" b="1" dirty="0">
                <a:latin typeface="楷体_GB2312"/>
                <a:ea typeface="楷体_GB2312"/>
              </a:rPr>
              <a:t>,</a:t>
            </a:r>
            <a:r>
              <a:rPr lang="zh-CN" altLang="en-US" b="1" dirty="0">
                <a:latin typeface="楷体_GB2312"/>
                <a:ea typeface="楷体_GB2312"/>
              </a:rPr>
              <a:t>又称间接耦合系统</a:t>
            </a:r>
            <a:r>
              <a:rPr lang="en-US" altLang="zh-CN" b="1" dirty="0">
                <a:latin typeface="楷体_GB2312"/>
                <a:ea typeface="楷体_GB2312"/>
              </a:rPr>
              <a:t>;</a:t>
            </a:r>
          </a:p>
          <a:p>
            <a:pPr lvl="1" eaLnBrk="1" hangingPunct="1">
              <a:lnSpc>
                <a:spcPct val="90000"/>
              </a:lnSpc>
            </a:pPr>
            <a:endParaRPr lang="zh-CN" altLang="en-US" b="1" dirty="0">
              <a:latin typeface="楷体_GB2312"/>
              <a:ea typeface="楷体_GB2312"/>
            </a:endParaRPr>
          </a:p>
          <a:p>
            <a:pPr lvl="1" eaLnBrk="1" hangingPunct="1">
              <a:lnSpc>
                <a:spcPct val="90000"/>
              </a:lnSpc>
            </a:pPr>
            <a:r>
              <a:rPr lang="zh-CN" altLang="en-US" b="1" dirty="0">
                <a:solidFill>
                  <a:srgbClr val="FF0000"/>
                </a:solidFill>
                <a:latin typeface="楷体_GB2312"/>
                <a:ea typeface="楷体_GB2312"/>
              </a:rPr>
              <a:t>紧密耦合系统</a:t>
            </a:r>
            <a:r>
              <a:rPr lang="zh-CN" altLang="en-US" b="1" dirty="0">
                <a:latin typeface="楷体_GB2312"/>
                <a:ea typeface="楷体_GB2312"/>
              </a:rPr>
              <a:t>（</a:t>
            </a:r>
            <a:r>
              <a:rPr lang="en-US" altLang="zh-CN" b="1" dirty="0">
                <a:latin typeface="楷体_GB2312"/>
                <a:ea typeface="楷体_GB2312"/>
              </a:rPr>
              <a:t>Tightly Coupled System</a:t>
            </a:r>
            <a:r>
              <a:rPr lang="zh-CN" altLang="en-US" b="1" dirty="0">
                <a:latin typeface="楷体_GB2312"/>
                <a:ea typeface="楷体_GB2312"/>
              </a:rPr>
              <a:t>）：如果多台机器之间通过总线或高速开关互连，</a:t>
            </a:r>
            <a:r>
              <a:rPr lang="zh-CN" altLang="en-US" b="1" dirty="0">
                <a:solidFill>
                  <a:srgbClr val="FF0000"/>
                </a:solidFill>
                <a:latin typeface="楷体_GB2312"/>
                <a:ea typeface="楷体_GB2312"/>
              </a:rPr>
              <a:t>共享主存</a:t>
            </a:r>
            <a:r>
              <a:rPr lang="zh-CN" altLang="en-US" b="1" dirty="0">
                <a:latin typeface="楷体_GB2312"/>
                <a:ea typeface="楷体_GB2312"/>
              </a:rPr>
              <a:t>，并有较高的信息传输速度，可以实现数据集一级、任务级、作业级的并行</a:t>
            </a:r>
            <a:r>
              <a:rPr lang="en-US" altLang="zh-CN" b="1" dirty="0">
                <a:latin typeface="楷体_GB2312"/>
                <a:ea typeface="楷体_GB2312"/>
              </a:rPr>
              <a:t>,</a:t>
            </a:r>
            <a:r>
              <a:rPr lang="zh-CN" altLang="en-US" b="1" dirty="0">
                <a:latin typeface="楷体_GB2312"/>
                <a:ea typeface="楷体_GB2312"/>
              </a:rPr>
              <a:t>又称直接耦合系统</a:t>
            </a:r>
            <a:r>
              <a:rPr lang="en-US" altLang="zh-CN" b="1" dirty="0">
                <a:latin typeface="楷体_GB2312"/>
                <a:ea typeface="楷体_GB2312"/>
              </a:rPr>
              <a:t>;</a:t>
            </a:r>
            <a:r>
              <a:rPr lang="zh-CN" altLang="en-US" sz="1800" b="1" dirty="0"/>
              <a:t> </a:t>
            </a:r>
          </a:p>
        </p:txBody>
      </p:sp>
      <p:sp>
        <p:nvSpPr>
          <p:cNvPr id="35844" name="Rectangle 2"/>
          <p:cNvSpPr>
            <a:spLocks noGrp="1"/>
          </p:cNvSpPr>
          <p:nvPr>
            <p:ph type="title"/>
          </p:nvPr>
        </p:nvSpPr>
        <p:spPr>
          <a:xfrm>
            <a:off x="41275" y="100013"/>
            <a:ext cx="9086850" cy="609600"/>
          </a:xfrm>
        </p:spPr>
        <p:txBody>
          <a:bodyPr vert="horz" wrap="square" lIns="91440" tIns="45720" rIns="91440" bIns="45720" anchor="ctr" anchorCtr="0"/>
          <a:lstStyle/>
          <a:p>
            <a:pPr eaLnBrk="1" hangingPunct="1"/>
            <a:r>
              <a:rPr lang="en-US" altLang="zh-CN" dirty="0">
                <a:solidFill>
                  <a:srgbClr val="000000"/>
                </a:solidFill>
                <a:latin typeface="Times New Roman" panose="02020603050405020304" pitchFamily="18" charset="0"/>
                <a:ea typeface="黑体" panose="02010609060101010101" pitchFamily="49" charset="-122"/>
              </a:rPr>
              <a:t>1.5.4 </a:t>
            </a:r>
            <a:r>
              <a:rPr lang="zh-CN" altLang="en-US" dirty="0">
                <a:solidFill>
                  <a:srgbClr val="000000"/>
                </a:solidFill>
                <a:latin typeface="Times New Roman" panose="02020603050405020304" pitchFamily="18" charset="0"/>
                <a:ea typeface="黑体" panose="02010609060101010101" pitchFamily="49" charset="-122"/>
              </a:rPr>
              <a:t>多机系统</a:t>
            </a:r>
            <a:r>
              <a:rPr lang="en-US" altLang="zh-CN" dirty="0">
                <a:solidFill>
                  <a:srgbClr val="000000"/>
                </a:solidFill>
                <a:latin typeface="Times New Roman" panose="02020603050405020304" pitchFamily="18" charset="0"/>
                <a:ea typeface="黑体" panose="02010609060101010101" pitchFamily="49" charset="-122"/>
              </a:rPr>
              <a:t>——</a:t>
            </a:r>
            <a:r>
              <a:rPr lang="zh-CN" altLang="en-US" dirty="0">
                <a:solidFill>
                  <a:srgbClr val="000000"/>
                </a:solidFill>
                <a:latin typeface="Times New Roman" panose="02020603050405020304" pitchFamily="18" charset="0"/>
                <a:ea typeface="黑体" panose="02010609060101010101" pitchFamily="49" charset="-122"/>
              </a:rPr>
              <a:t>耦合度</a:t>
            </a:r>
            <a:endParaRPr lang="zh-CN" altLang="en-US" dirty="0"/>
          </a:p>
        </p:txBody>
      </p:sp>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150</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20162" name="Rectangle 2"/>
          <p:cNvSpPr>
            <a:spLocks noGrp="1"/>
          </p:cNvSpPr>
          <p:nvPr>
            <p:ph type="title"/>
          </p:nvPr>
        </p:nvSpPr>
        <p:spPr/>
        <p:txBody>
          <a:bodyPr vert="horz" wrap="square" lIns="91440" tIns="45720" rIns="91440" bIns="45720" anchor="ctr" anchorCtr="0"/>
          <a:lstStyle/>
          <a:p>
            <a:r>
              <a:rPr lang="en-US" altLang="zh-CN" sz="3200" dirty="0">
                <a:solidFill>
                  <a:srgbClr val="000000"/>
                </a:solidFill>
                <a:latin typeface="Times New Roman" panose="02020603050405020304" pitchFamily="18" charset="0"/>
                <a:ea typeface="黑体" panose="02010609060101010101" pitchFamily="49" charset="-122"/>
                <a:sym typeface="+mn-ea"/>
              </a:rPr>
              <a:t>1.5.4 </a:t>
            </a:r>
            <a:r>
              <a:rPr lang="zh-CN" altLang="en-US" sz="3200" dirty="0">
                <a:solidFill>
                  <a:srgbClr val="000000"/>
                </a:solidFill>
                <a:latin typeface="Times New Roman" panose="02020603050405020304" pitchFamily="18" charset="0"/>
                <a:ea typeface="黑体" panose="02010609060101010101" pitchFamily="49" charset="-122"/>
              </a:rPr>
              <a:t>多机系统</a:t>
            </a:r>
            <a:r>
              <a:rPr lang="en-US" altLang="zh-CN" sz="3200" dirty="0">
                <a:solidFill>
                  <a:srgbClr val="000000"/>
                </a:solidFill>
                <a:latin typeface="Times New Roman" panose="02020603050405020304" pitchFamily="18" charset="0"/>
                <a:ea typeface="黑体" panose="02010609060101010101" pitchFamily="49" charset="-122"/>
              </a:rPr>
              <a:t>-</a:t>
            </a:r>
            <a:r>
              <a:rPr lang="zh-CN" altLang="en-US" sz="3200" dirty="0">
                <a:solidFill>
                  <a:srgbClr val="000000"/>
                </a:solidFill>
                <a:latin typeface="Times New Roman" panose="02020603050405020304" pitchFamily="18" charset="0"/>
                <a:ea typeface="黑体" panose="02010609060101010101" pitchFamily="49" charset="-122"/>
              </a:rPr>
              <a:t>耦合度</a:t>
            </a:r>
            <a:r>
              <a:rPr lang="zh-CN" altLang="en-US" dirty="0"/>
              <a:t> </a:t>
            </a:r>
          </a:p>
        </p:txBody>
      </p:sp>
      <p:sp>
        <p:nvSpPr>
          <p:cNvPr id="220163" name="Rectangle 3"/>
          <p:cNvSpPr>
            <a:spLocks noGrp="1"/>
          </p:cNvSpPr>
          <p:nvPr>
            <p:ph idx="1" hasCustomPrompt="1"/>
          </p:nvPr>
        </p:nvSpPr>
        <p:spPr/>
        <p:txBody>
          <a:bodyPr vert="horz" wrap="square" lIns="91440" tIns="45720" rIns="91440" bIns="45720" anchor="t" anchorCtr="0"/>
          <a:lstStyle/>
          <a:p>
            <a:pPr>
              <a:lnSpc>
                <a:spcPct val="90000"/>
              </a:lnSpc>
              <a:buNone/>
            </a:pPr>
            <a:r>
              <a:rPr lang="zh-CN" altLang="en-US" dirty="0">
                <a:latin typeface="Times New Roman" panose="02020603050405020304" pitchFamily="18" charset="0"/>
              </a:rPr>
              <a:t>          </a:t>
            </a:r>
            <a:endParaRPr lang="zh-CN" altLang="en-US" sz="1800" dirty="0"/>
          </a:p>
        </p:txBody>
      </p:sp>
      <p:pic>
        <p:nvPicPr>
          <p:cNvPr id="220164" name="图片 1"/>
          <p:cNvPicPr>
            <a:picLocks noChangeAspect="1"/>
          </p:cNvPicPr>
          <p:nvPr/>
        </p:nvPicPr>
        <p:blipFill>
          <a:blip r:embed="rId2"/>
          <a:stretch>
            <a:fillRect/>
          </a:stretch>
        </p:blipFill>
        <p:spPr>
          <a:xfrm>
            <a:off x="915670" y="1370965"/>
            <a:ext cx="7197725" cy="3743325"/>
          </a:xfrm>
          <a:prstGeom prst="rect">
            <a:avLst/>
          </a:prstGeom>
          <a:noFill/>
          <a:ln w="9525">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21186" name="Rectangle 2"/>
          <p:cNvSpPr>
            <a:spLocks noGrp="1"/>
          </p:cNvSpPr>
          <p:nvPr>
            <p:ph type="title"/>
          </p:nvPr>
        </p:nvSpPr>
        <p:spPr/>
        <p:txBody>
          <a:bodyPr vert="horz" wrap="square" lIns="91440" tIns="45720" rIns="91440" bIns="45720" anchor="ctr" anchorCtr="0"/>
          <a:lstStyle/>
          <a:p>
            <a:r>
              <a:rPr lang="en-US" altLang="zh-CN" sz="3200" dirty="0">
                <a:solidFill>
                  <a:srgbClr val="000000"/>
                </a:solidFill>
                <a:latin typeface="Times New Roman" panose="02020603050405020304" pitchFamily="18" charset="0"/>
                <a:ea typeface="黑体" panose="02010609060101010101" pitchFamily="49" charset="-122"/>
              </a:rPr>
              <a:t>1.5.5</a:t>
            </a:r>
            <a:r>
              <a:rPr lang="zh-CN" altLang="en-US" sz="3200" dirty="0">
                <a:solidFill>
                  <a:srgbClr val="000000"/>
                </a:solidFill>
                <a:latin typeface="Times New Roman" panose="02020603050405020304" pitchFamily="18" charset="0"/>
                <a:ea typeface="黑体" panose="02010609060101010101" pitchFamily="49" charset="-122"/>
              </a:rPr>
              <a:t>计算机系统的分类</a:t>
            </a:r>
            <a:r>
              <a:rPr lang="zh-CN" altLang="en-US" dirty="0"/>
              <a:t> </a:t>
            </a:r>
          </a:p>
        </p:txBody>
      </p:sp>
      <p:sp>
        <p:nvSpPr>
          <p:cNvPr id="137219" name="Rectangle 3"/>
          <p:cNvSpPr>
            <a:spLocks noGrp="1"/>
          </p:cNvSpPr>
          <p:nvPr>
            <p:ph idx="1" hasCustomPrompt="1"/>
          </p:nvPr>
        </p:nvSpPr>
        <p:spPr/>
        <p:txBody>
          <a:bodyPr vert="horz" wrap="square" lIns="91440" tIns="45720" rIns="91440" bIns="45720" anchor="t" anchorCtr="0"/>
          <a:lstStyle/>
          <a:p>
            <a:pPr>
              <a:lnSpc>
                <a:spcPct val="90000"/>
              </a:lnSpc>
            </a:pPr>
            <a:r>
              <a:rPr lang="zh-CN" altLang="en-US" dirty="0">
                <a:solidFill>
                  <a:srgbClr val="000000"/>
                </a:solidFill>
                <a:latin typeface="Times New Roman" panose="02020603050405020304" pitchFamily="18" charset="0"/>
                <a:ea typeface="华文仿宋" panose="02010600040101010101" pitchFamily="2" charset="-122"/>
              </a:rPr>
              <a:t>典型分类方法</a:t>
            </a:r>
          </a:p>
          <a:p>
            <a:pPr lvl="1" latinLnBrk="0">
              <a:lnSpc>
                <a:spcPct val="190000"/>
              </a:lnSpc>
              <a:spcBef>
                <a:spcPts val="0"/>
              </a:spcBef>
            </a:pPr>
            <a:r>
              <a:rPr lang="en-US" altLang="zh-CN" b="1" dirty="0">
                <a:solidFill>
                  <a:srgbClr val="FF0000"/>
                </a:solidFill>
                <a:latin typeface="楷体_GB2312" pitchFamily="49" charset="-122"/>
                <a:ea typeface="楷体_GB2312" pitchFamily="49" charset="-122"/>
              </a:rPr>
              <a:t>1966</a:t>
            </a:r>
            <a:r>
              <a:rPr lang="zh-CN" altLang="en-US" b="1" dirty="0">
                <a:solidFill>
                  <a:srgbClr val="FF0000"/>
                </a:solidFill>
                <a:latin typeface="楷体_GB2312" pitchFamily="49" charset="-122"/>
                <a:ea typeface="楷体_GB2312" pitchFamily="49" charset="-122"/>
              </a:rPr>
              <a:t>年</a:t>
            </a:r>
            <a:r>
              <a:rPr lang="en-US" altLang="zh-CN" b="1" dirty="0">
                <a:solidFill>
                  <a:srgbClr val="FF0000"/>
                </a:solidFill>
                <a:latin typeface="楷体_GB2312" pitchFamily="49" charset="-122"/>
                <a:ea typeface="楷体_GB2312" pitchFamily="49" charset="-122"/>
              </a:rPr>
              <a:t>Michael J,Flynn</a:t>
            </a:r>
            <a:r>
              <a:rPr lang="zh-CN" altLang="en-US" b="1" dirty="0">
                <a:latin typeface="楷体_GB2312" pitchFamily="49" charset="-122"/>
                <a:ea typeface="楷体_GB2312" pitchFamily="49" charset="-122"/>
              </a:rPr>
              <a:t>：用</a:t>
            </a:r>
            <a:r>
              <a:rPr lang="zh-CN" altLang="en-US" b="1" dirty="0">
                <a:solidFill>
                  <a:srgbClr val="FF0000"/>
                </a:solidFill>
                <a:latin typeface="楷体_GB2312" pitchFamily="49" charset="-122"/>
                <a:ea typeface="楷体_GB2312" pitchFamily="49" charset="-122"/>
              </a:rPr>
              <a:t>指令流和数据流</a:t>
            </a:r>
            <a:r>
              <a:rPr lang="zh-CN" altLang="en-US" b="1" dirty="0">
                <a:latin typeface="楷体_GB2312" pitchFamily="49" charset="-122"/>
                <a:ea typeface="楷体_GB2312" pitchFamily="49" charset="-122"/>
              </a:rPr>
              <a:t>的多倍性对计算系统分类 </a:t>
            </a:r>
          </a:p>
          <a:p>
            <a:pPr lvl="1" latinLnBrk="0">
              <a:lnSpc>
                <a:spcPct val="190000"/>
              </a:lnSpc>
              <a:spcBef>
                <a:spcPts val="0"/>
              </a:spcBef>
            </a:pPr>
            <a:r>
              <a:rPr lang="en-US" altLang="zh-CN" b="1" dirty="0">
                <a:solidFill>
                  <a:srgbClr val="FF0000"/>
                </a:solidFill>
                <a:latin typeface="楷体_GB2312" pitchFamily="49" charset="-122"/>
                <a:ea typeface="楷体_GB2312" pitchFamily="49" charset="-122"/>
              </a:rPr>
              <a:t>1978</a:t>
            </a:r>
            <a:r>
              <a:rPr lang="zh-CN" altLang="en-US" b="1" dirty="0">
                <a:solidFill>
                  <a:srgbClr val="FF0000"/>
                </a:solidFill>
                <a:latin typeface="楷体_GB2312" pitchFamily="49" charset="-122"/>
                <a:ea typeface="楷体_GB2312" pitchFamily="49" charset="-122"/>
              </a:rPr>
              <a:t>年</a:t>
            </a:r>
            <a:r>
              <a:rPr lang="en-US" altLang="zh-CN" b="1" dirty="0">
                <a:solidFill>
                  <a:srgbClr val="FF0000"/>
                </a:solidFill>
                <a:latin typeface="楷体_GB2312" pitchFamily="49" charset="-122"/>
                <a:ea typeface="楷体_GB2312" pitchFamily="49" charset="-122"/>
              </a:rPr>
              <a:t>David J.Kuck</a:t>
            </a:r>
            <a:r>
              <a:rPr lang="zh-CN" altLang="en-US" b="1" dirty="0">
                <a:latin typeface="楷体_GB2312" pitchFamily="49" charset="-122"/>
                <a:ea typeface="楷体_GB2312" pitchFamily="49" charset="-122"/>
              </a:rPr>
              <a:t>：用</a:t>
            </a:r>
            <a:r>
              <a:rPr lang="zh-CN" altLang="en-US" b="1" dirty="0">
                <a:solidFill>
                  <a:srgbClr val="FF0000"/>
                </a:solidFill>
                <a:latin typeface="楷体_GB2312" pitchFamily="49" charset="-122"/>
                <a:ea typeface="楷体_GB2312" pitchFamily="49" charset="-122"/>
              </a:rPr>
              <a:t>指令流和执行流</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Execution Stream</a:t>
            </a:r>
            <a:r>
              <a:rPr lang="zh-CN" altLang="en-US" b="1" dirty="0">
                <a:latin typeface="楷体_GB2312" pitchFamily="49" charset="-122"/>
                <a:ea typeface="楷体_GB2312" pitchFamily="49" charset="-122"/>
              </a:rPr>
              <a:t>）及其多倍性来描述计算机系统总控制器的结构特征 </a:t>
            </a:r>
          </a:p>
          <a:p>
            <a:pPr lvl="1" latinLnBrk="0">
              <a:lnSpc>
                <a:spcPct val="190000"/>
              </a:lnSpc>
              <a:spcBef>
                <a:spcPts val="0"/>
              </a:spcBef>
            </a:pPr>
            <a:r>
              <a:rPr lang="en-US" altLang="zh-CN" b="1" dirty="0">
                <a:solidFill>
                  <a:srgbClr val="FF0000"/>
                </a:solidFill>
                <a:latin typeface="楷体_GB2312" pitchFamily="49" charset="-122"/>
                <a:ea typeface="楷体_GB2312" pitchFamily="49" charset="-122"/>
              </a:rPr>
              <a:t>1972</a:t>
            </a:r>
            <a:r>
              <a:rPr lang="zh-CN" altLang="en-US" b="1" dirty="0">
                <a:solidFill>
                  <a:srgbClr val="FF0000"/>
                </a:solidFill>
                <a:latin typeface="楷体_GB2312" pitchFamily="49" charset="-122"/>
                <a:ea typeface="楷体_GB2312" pitchFamily="49" charset="-122"/>
              </a:rPr>
              <a:t>年冯泽云</a:t>
            </a:r>
            <a:r>
              <a:rPr lang="zh-CN" altLang="en-US" b="1" dirty="0">
                <a:latin typeface="楷体_GB2312" pitchFamily="49" charset="-122"/>
                <a:ea typeface="楷体_GB2312" pitchFamily="49" charset="-122"/>
              </a:rPr>
              <a:t>：提出用数据处理的并行度来定量地描述各种计算机系统特性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7219">
                                            <p:txEl>
                                              <p:pRg st="1" end="1"/>
                                            </p:txEl>
                                          </p:spTgt>
                                        </p:tgtEl>
                                        <p:attrNameLst>
                                          <p:attrName>style.visibility</p:attrName>
                                        </p:attrNameLst>
                                      </p:cBhvr>
                                      <p:to>
                                        <p:strVal val="visible"/>
                                      </p:to>
                                    </p:set>
                                    <p:animEffect transition="in" filter="blinds(horizontal)">
                                      <p:cBhvr>
                                        <p:cTn id="7" dur="500"/>
                                        <p:tgtEl>
                                          <p:spTgt spid="137219">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7219">
                                            <p:txEl>
                                              <p:pRg st="2" end="2"/>
                                            </p:txEl>
                                          </p:spTgt>
                                        </p:tgtEl>
                                        <p:attrNameLst>
                                          <p:attrName>style.visibility</p:attrName>
                                        </p:attrNameLst>
                                      </p:cBhvr>
                                      <p:to>
                                        <p:strVal val="visible"/>
                                      </p:to>
                                    </p:set>
                                    <p:animEffect transition="in" filter="blinds(horizontal)">
                                      <p:cBhvr>
                                        <p:cTn id="10" dur="500"/>
                                        <p:tgtEl>
                                          <p:spTgt spid="137219">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37219">
                                            <p:txEl>
                                              <p:pRg st="3" end="3"/>
                                            </p:txEl>
                                          </p:spTgt>
                                        </p:tgtEl>
                                        <p:attrNameLst>
                                          <p:attrName>style.visibility</p:attrName>
                                        </p:attrNameLst>
                                      </p:cBhvr>
                                      <p:to>
                                        <p:strVal val="visible"/>
                                      </p:to>
                                    </p:set>
                                    <p:animEffect transition="in" filter="blinds(horizontal)">
                                      <p:cBhvr>
                                        <p:cTn id="13" dur="500"/>
                                        <p:tgtEl>
                                          <p:spTgt spid="1372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23234" name="Rectangle 2"/>
          <p:cNvSpPr>
            <a:spLocks noGrp="1"/>
          </p:cNvSpPr>
          <p:nvPr>
            <p:ph type="title"/>
          </p:nvPr>
        </p:nvSpPr>
        <p:spPr/>
        <p:txBody>
          <a:bodyPr vert="horz" wrap="square" lIns="91440" tIns="45720" rIns="91440" bIns="45720" anchor="ctr" anchorCtr="0"/>
          <a:lstStyle/>
          <a:p>
            <a:r>
              <a:rPr lang="en-US" altLang="zh-CN" sz="3200" dirty="0">
                <a:solidFill>
                  <a:srgbClr val="000000"/>
                </a:solidFill>
                <a:latin typeface="黑体" panose="02010609060101010101" pitchFamily="49" charset="-122"/>
                <a:ea typeface="黑体" panose="02010609060101010101" pitchFamily="49" charset="-122"/>
              </a:rPr>
              <a:t>Michael J,Flynn</a:t>
            </a:r>
            <a:r>
              <a:rPr lang="zh-CN" altLang="en-US" sz="3200" dirty="0">
                <a:solidFill>
                  <a:srgbClr val="000000"/>
                </a:solidFill>
                <a:latin typeface="黑体" panose="02010609060101010101" pitchFamily="49" charset="-122"/>
                <a:ea typeface="黑体" panose="02010609060101010101" pitchFamily="49" charset="-122"/>
              </a:rPr>
              <a:t>分类</a:t>
            </a:r>
          </a:p>
        </p:txBody>
      </p:sp>
      <p:sp>
        <p:nvSpPr>
          <p:cNvPr id="223235" name="Rectangle 3"/>
          <p:cNvSpPr>
            <a:spLocks noGrp="1"/>
          </p:cNvSpPr>
          <p:nvPr>
            <p:ph idx="1" hasCustomPrompt="1"/>
          </p:nvPr>
        </p:nvSpPr>
        <p:spPr/>
        <p:txBody>
          <a:bodyPr vert="horz" wrap="square" lIns="91440" tIns="45720" rIns="91440" bIns="45720" anchor="t" anchorCtr="0"/>
          <a:lstStyle/>
          <a:p>
            <a:r>
              <a:rPr lang="zh-CN" altLang="en-US" sz="2400" dirty="0">
                <a:solidFill>
                  <a:srgbClr val="FF0000"/>
                </a:solidFill>
                <a:latin typeface="华文仿宋" panose="02010600040101010101" pitchFamily="2" charset="-122"/>
                <a:ea typeface="华文仿宋" panose="02010600040101010101" pitchFamily="2" charset="-122"/>
              </a:rPr>
              <a:t>指令流</a:t>
            </a:r>
            <a:r>
              <a:rPr lang="zh-CN" altLang="en-US" sz="2400" dirty="0">
                <a:solidFill>
                  <a:srgbClr val="000000"/>
                </a:solidFill>
                <a:latin typeface="华文仿宋" panose="02010600040101010101" pitchFamily="2" charset="-122"/>
                <a:ea typeface="华文仿宋" panose="02010600040101010101" pitchFamily="2" charset="-122"/>
              </a:rPr>
              <a:t>：是指机器执行的</a:t>
            </a:r>
            <a:r>
              <a:rPr lang="zh-CN" altLang="en-US" sz="2400" dirty="0">
                <a:solidFill>
                  <a:srgbClr val="FF0000"/>
                </a:solidFill>
                <a:latin typeface="华文仿宋" panose="02010600040101010101" pitchFamily="2" charset="-122"/>
                <a:ea typeface="华文仿宋" panose="02010600040101010101" pitchFamily="2" charset="-122"/>
              </a:rPr>
              <a:t>指令序列；</a:t>
            </a:r>
          </a:p>
          <a:p>
            <a:r>
              <a:rPr lang="zh-CN" altLang="en-US" sz="2400" dirty="0">
                <a:solidFill>
                  <a:srgbClr val="FF0000"/>
                </a:solidFill>
                <a:latin typeface="华文仿宋" panose="02010600040101010101" pitchFamily="2" charset="-122"/>
                <a:ea typeface="华文仿宋" panose="02010600040101010101" pitchFamily="2" charset="-122"/>
              </a:rPr>
              <a:t>数据流</a:t>
            </a:r>
            <a:r>
              <a:rPr lang="zh-CN" altLang="en-US" sz="2400" dirty="0">
                <a:solidFill>
                  <a:srgbClr val="000000"/>
                </a:solidFill>
                <a:latin typeface="华文仿宋" panose="02010600040101010101" pitchFamily="2" charset="-122"/>
                <a:ea typeface="华文仿宋" panose="02010600040101010101" pitchFamily="2" charset="-122"/>
              </a:rPr>
              <a:t>：是指指令流调用的</a:t>
            </a:r>
            <a:r>
              <a:rPr lang="zh-CN" altLang="en-US" sz="2400" dirty="0">
                <a:solidFill>
                  <a:srgbClr val="FF0000"/>
                </a:solidFill>
                <a:latin typeface="华文仿宋" panose="02010600040101010101" pitchFamily="2" charset="-122"/>
                <a:ea typeface="华文仿宋" panose="02010600040101010101" pitchFamily="2" charset="-122"/>
              </a:rPr>
              <a:t>数据序列</a:t>
            </a:r>
            <a:r>
              <a:rPr lang="zh-CN" altLang="en-US" sz="2400" dirty="0">
                <a:solidFill>
                  <a:srgbClr val="000000"/>
                </a:solidFill>
                <a:latin typeface="华文仿宋" panose="02010600040101010101" pitchFamily="2" charset="-122"/>
                <a:ea typeface="华文仿宋" panose="02010600040101010101" pitchFamily="2" charset="-122"/>
              </a:rPr>
              <a:t>，包括输入数据和中间结果；</a:t>
            </a:r>
          </a:p>
          <a:p>
            <a:r>
              <a:rPr lang="zh-CN" altLang="en-US" sz="2400" dirty="0">
                <a:solidFill>
                  <a:srgbClr val="FF0000"/>
                </a:solidFill>
                <a:latin typeface="华文仿宋" panose="02010600040101010101" pitchFamily="2" charset="-122"/>
                <a:ea typeface="华文仿宋" panose="02010600040101010101" pitchFamily="2" charset="-122"/>
              </a:rPr>
              <a:t>多倍性</a:t>
            </a:r>
            <a:r>
              <a:rPr lang="zh-CN" altLang="en-US" sz="2400" dirty="0">
                <a:solidFill>
                  <a:srgbClr val="000000"/>
                </a:solidFill>
                <a:latin typeface="华文仿宋" panose="02010600040101010101" pitchFamily="2" charset="-122"/>
                <a:ea typeface="华文仿宋" panose="02010600040101010101" pitchFamily="2" charset="-122"/>
              </a:rPr>
              <a:t>：是指在系统性能瓶颈部件上处于</a:t>
            </a:r>
            <a:r>
              <a:rPr lang="zh-CN" altLang="en-US" sz="2400" dirty="0">
                <a:solidFill>
                  <a:srgbClr val="FF0000"/>
                </a:solidFill>
                <a:latin typeface="华文仿宋" panose="02010600040101010101" pitchFamily="2" charset="-122"/>
                <a:ea typeface="华文仿宋" panose="02010600040101010101" pitchFamily="2" charset="-122"/>
              </a:rPr>
              <a:t>同一执行阶段</a:t>
            </a:r>
            <a:r>
              <a:rPr lang="zh-CN" altLang="en-US" sz="2400" dirty="0">
                <a:solidFill>
                  <a:srgbClr val="000000"/>
                </a:solidFill>
                <a:latin typeface="华文仿宋" panose="02010600040101010101" pitchFamily="2" charset="-122"/>
                <a:ea typeface="华文仿宋" panose="02010600040101010101" pitchFamily="2" charset="-122"/>
              </a:rPr>
              <a:t>的指令或数据的最大可能个数。</a:t>
            </a:r>
          </a:p>
        </p:txBody>
      </p:sp>
      <p:sp>
        <p:nvSpPr>
          <p:cNvPr id="223236" name="Rectangle 5"/>
          <p:cNvSpPr/>
          <p:nvPr/>
        </p:nvSpPr>
        <p:spPr>
          <a:xfrm>
            <a:off x="0" y="2524125"/>
            <a:ext cx="9144000" cy="0"/>
          </a:xfrm>
          <a:prstGeom prst="rect">
            <a:avLst/>
          </a:prstGeom>
          <a:noFill/>
          <a:ln w="9525">
            <a:noFill/>
          </a:ln>
        </p:spPr>
        <p:txBody>
          <a:bodyPr wrap="none" anchor="ctr" anchorCtr="0">
            <a:spAutoFit/>
          </a:bodyPr>
          <a:lstStyle/>
          <a:p>
            <a:pPr eaLnBrk="0" hangingPunct="0"/>
            <a:endParaRPr lang="zh-CN" altLang="en-US" dirty="0">
              <a:latin typeface="黑体" panose="02010609060101010101" pitchFamily="49" charset="-122"/>
            </a:endParaRPr>
          </a:p>
        </p:txBody>
      </p:sp>
      <p:graphicFrame>
        <p:nvGraphicFramePr>
          <p:cNvPr id="223237" name="Object 4"/>
          <p:cNvGraphicFramePr>
            <a:graphicFrameLocks noChangeAspect="1"/>
          </p:cNvGraphicFramePr>
          <p:nvPr/>
        </p:nvGraphicFramePr>
        <p:xfrm>
          <a:off x="1784350" y="3260725"/>
          <a:ext cx="4826000" cy="2728913"/>
        </p:xfrm>
        <a:graphic>
          <a:graphicData uri="http://schemas.openxmlformats.org/presentationml/2006/ole">
            <mc:AlternateContent xmlns:mc="http://schemas.openxmlformats.org/markup-compatibility/2006">
              <mc:Choice xmlns:v="urn:schemas-microsoft-com:vml" Requires="v">
                <p:oleObj spid="_x0000_s16390" r:id="rId3" imgW="3804285" imgH="2156460" progId="Visio.Drawing.11">
                  <p:embed/>
                </p:oleObj>
              </mc:Choice>
              <mc:Fallback>
                <p:oleObj r:id="rId3" imgW="3804285" imgH="2156460" progId="Visio.Drawing.11">
                  <p:embed/>
                  <p:pic>
                    <p:nvPicPr>
                      <p:cNvPr id="0" name="图片 3098"/>
                      <p:cNvPicPr/>
                      <p:nvPr/>
                    </p:nvPicPr>
                    <p:blipFill>
                      <a:blip r:embed="rId4"/>
                      <a:stretch>
                        <a:fillRect/>
                      </a:stretch>
                    </p:blipFill>
                    <p:spPr>
                      <a:xfrm>
                        <a:off x="1784350" y="3260725"/>
                        <a:ext cx="4826000" cy="2728913"/>
                      </a:xfrm>
                      <a:prstGeom prst="rect">
                        <a:avLst/>
                      </a:prstGeom>
                      <a:noFill/>
                      <a:ln w="38100">
                        <a:noFill/>
                        <a:miter/>
                      </a:ln>
                    </p:spPr>
                  </p:pic>
                </p:oleObj>
              </mc:Fallback>
            </mc:AlternateContent>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页脚占位符 2"/>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grpSp>
        <p:nvGrpSpPr>
          <p:cNvPr id="224258" name="Group 2"/>
          <p:cNvGrpSpPr/>
          <p:nvPr/>
        </p:nvGrpSpPr>
        <p:grpSpPr>
          <a:xfrm>
            <a:off x="533400" y="1752600"/>
            <a:ext cx="3581400" cy="2547938"/>
            <a:chOff x="336" y="1200"/>
            <a:chExt cx="2256" cy="1605"/>
          </a:xfrm>
        </p:grpSpPr>
        <p:grpSp>
          <p:nvGrpSpPr>
            <p:cNvPr id="224259" name="Group 3"/>
            <p:cNvGrpSpPr/>
            <p:nvPr/>
          </p:nvGrpSpPr>
          <p:grpSpPr>
            <a:xfrm>
              <a:off x="336" y="1200"/>
              <a:ext cx="2256" cy="797"/>
              <a:chOff x="240" y="2016"/>
              <a:chExt cx="2256" cy="797"/>
            </a:xfrm>
          </p:grpSpPr>
          <p:sp>
            <p:nvSpPr>
              <p:cNvPr id="224260" name="Rectangle 4"/>
              <p:cNvSpPr/>
              <p:nvPr/>
            </p:nvSpPr>
            <p:spPr>
              <a:xfrm>
                <a:off x="240" y="2525"/>
                <a:ext cx="528"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CU</a:t>
                </a:r>
              </a:p>
            </p:txBody>
          </p:sp>
          <p:sp>
            <p:nvSpPr>
              <p:cNvPr id="224261" name="Rectangle 5"/>
              <p:cNvSpPr/>
              <p:nvPr/>
            </p:nvSpPr>
            <p:spPr>
              <a:xfrm>
                <a:off x="1104" y="2525"/>
                <a:ext cx="528"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PU</a:t>
                </a:r>
              </a:p>
            </p:txBody>
          </p:sp>
          <p:sp>
            <p:nvSpPr>
              <p:cNvPr id="224262" name="Rectangle 6"/>
              <p:cNvSpPr/>
              <p:nvPr/>
            </p:nvSpPr>
            <p:spPr>
              <a:xfrm>
                <a:off x="1968" y="2525"/>
                <a:ext cx="528"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MM</a:t>
                </a:r>
              </a:p>
            </p:txBody>
          </p:sp>
          <p:sp>
            <p:nvSpPr>
              <p:cNvPr id="224263" name="Line 7"/>
              <p:cNvSpPr/>
              <p:nvPr/>
            </p:nvSpPr>
            <p:spPr>
              <a:xfrm>
                <a:off x="768" y="2669"/>
                <a:ext cx="336" cy="0"/>
              </a:xfrm>
              <a:prstGeom prst="line">
                <a:avLst/>
              </a:prstGeom>
              <a:ln w="38100" cap="flat" cmpd="sng">
                <a:solidFill>
                  <a:schemeClr val="tx1"/>
                </a:solidFill>
                <a:prstDash val="solid"/>
                <a:round/>
                <a:headEnd type="none" w="med" len="med"/>
                <a:tailEnd type="triangle" w="med" len="med"/>
              </a:ln>
            </p:spPr>
          </p:sp>
          <p:sp>
            <p:nvSpPr>
              <p:cNvPr id="224264" name="Line 8"/>
              <p:cNvSpPr/>
              <p:nvPr/>
            </p:nvSpPr>
            <p:spPr>
              <a:xfrm>
                <a:off x="1632" y="2669"/>
                <a:ext cx="336" cy="0"/>
              </a:xfrm>
              <a:prstGeom prst="line">
                <a:avLst/>
              </a:prstGeom>
              <a:ln w="38100" cap="flat" cmpd="sng">
                <a:solidFill>
                  <a:schemeClr val="tx1"/>
                </a:solidFill>
                <a:prstDash val="solid"/>
                <a:round/>
                <a:headEnd type="triangle" w="med" len="med"/>
                <a:tailEnd type="triangle" w="med" len="med"/>
              </a:ln>
            </p:spPr>
          </p:sp>
          <p:sp>
            <p:nvSpPr>
              <p:cNvPr id="224265" name="Line 9"/>
              <p:cNvSpPr/>
              <p:nvPr/>
            </p:nvSpPr>
            <p:spPr>
              <a:xfrm flipV="1">
                <a:off x="2256" y="2333"/>
                <a:ext cx="0" cy="192"/>
              </a:xfrm>
              <a:prstGeom prst="line">
                <a:avLst/>
              </a:prstGeom>
              <a:ln w="38100" cap="flat" cmpd="sng">
                <a:solidFill>
                  <a:schemeClr val="tx1"/>
                </a:solidFill>
                <a:prstDash val="solid"/>
                <a:round/>
                <a:headEnd type="none" w="med" len="med"/>
                <a:tailEnd type="none" w="med" len="med"/>
              </a:ln>
            </p:spPr>
          </p:sp>
          <p:sp>
            <p:nvSpPr>
              <p:cNvPr id="224266" name="Line 10"/>
              <p:cNvSpPr/>
              <p:nvPr/>
            </p:nvSpPr>
            <p:spPr>
              <a:xfrm flipH="1">
                <a:off x="528" y="2333"/>
                <a:ext cx="1728" cy="0"/>
              </a:xfrm>
              <a:prstGeom prst="line">
                <a:avLst/>
              </a:prstGeom>
              <a:ln w="38100" cap="flat" cmpd="sng">
                <a:solidFill>
                  <a:schemeClr val="tx1"/>
                </a:solidFill>
                <a:prstDash val="solid"/>
                <a:round/>
                <a:headEnd type="none" w="med" len="med"/>
                <a:tailEnd type="none" w="med" len="med"/>
              </a:ln>
            </p:spPr>
          </p:sp>
          <p:sp>
            <p:nvSpPr>
              <p:cNvPr id="224267" name="Line 11"/>
              <p:cNvSpPr/>
              <p:nvPr/>
            </p:nvSpPr>
            <p:spPr>
              <a:xfrm>
                <a:off x="528" y="2333"/>
                <a:ext cx="0" cy="192"/>
              </a:xfrm>
              <a:prstGeom prst="line">
                <a:avLst/>
              </a:prstGeom>
              <a:ln w="38100" cap="flat" cmpd="sng">
                <a:solidFill>
                  <a:schemeClr val="tx1"/>
                </a:solidFill>
                <a:prstDash val="solid"/>
                <a:round/>
                <a:headEnd type="none" w="med" len="med"/>
                <a:tailEnd type="triangle" w="med" len="med"/>
              </a:ln>
            </p:spPr>
          </p:sp>
          <p:sp>
            <p:nvSpPr>
              <p:cNvPr id="224268" name="Text Box 12"/>
              <p:cNvSpPr txBox="1"/>
              <p:nvPr/>
            </p:nvSpPr>
            <p:spPr>
              <a:xfrm>
                <a:off x="768" y="2381"/>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CS</a:t>
                </a:r>
              </a:p>
            </p:txBody>
          </p:sp>
          <p:sp>
            <p:nvSpPr>
              <p:cNvPr id="224269" name="Text Box 13"/>
              <p:cNvSpPr txBox="1"/>
              <p:nvPr/>
            </p:nvSpPr>
            <p:spPr>
              <a:xfrm>
                <a:off x="1632" y="2381"/>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DS</a:t>
                </a:r>
              </a:p>
            </p:txBody>
          </p:sp>
          <p:sp>
            <p:nvSpPr>
              <p:cNvPr id="224270" name="Text Box 14"/>
              <p:cNvSpPr txBox="1"/>
              <p:nvPr/>
            </p:nvSpPr>
            <p:spPr>
              <a:xfrm>
                <a:off x="1152" y="2016"/>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IS</a:t>
                </a:r>
              </a:p>
            </p:txBody>
          </p:sp>
        </p:grpSp>
        <p:sp>
          <p:nvSpPr>
            <p:cNvPr id="224271" name="Text Box 15"/>
            <p:cNvSpPr txBox="1"/>
            <p:nvPr/>
          </p:nvSpPr>
          <p:spPr>
            <a:xfrm>
              <a:off x="887" y="2517"/>
              <a:ext cx="532" cy="288"/>
            </a:xfrm>
            <a:prstGeom prst="rect">
              <a:avLst/>
            </a:prstGeom>
            <a:noFill/>
            <a:ln w="9525">
              <a:noFill/>
            </a:ln>
          </p:spPr>
          <p:txBody>
            <a:bodyPr wrap="none" anchor="t" anchorCtr="0">
              <a:spAutoFit/>
            </a:bodyPr>
            <a:lstStyle/>
            <a:p>
              <a:pPr algn="ctr"/>
              <a:r>
                <a:rPr lang="en-US" altLang="zh-CN" dirty="0">
                  <a:solidFill>
                    <a:srgbClr val="000000"/>
                  </a:solidFill>
                  <a:latin typeface="Tahoma" panose="020B0604030504040204" pitchFamily="34" charset="0"/>
                  <a:ea typeface="宋体" panose="02010600030101010101" pitchFamily="2" charset="-122"/>
                </a:rPr>
                <a:t>SISD</a:t>
              </a:r>
            </a:p>
          </p:txBody>
        </p:sp>
      </p:grpSp>
      <p:sp>
        <p:nvSpPr>
          <p:cNvPr id="224272" name="Text Box 16"/>
          <p:cNvSpPr txBox="1"/>
          <p:nvPr/>
        </p:nvSpPr>
        <p:spPr>
          <a:xfrm>
            <a:off x="1357313" y="5637213"/>
            <a:ext cx="6429375" cy="641350"/>
          </a:xfrm>
          <a:prstGeom prst="rect">
            <a:avLst/>
          </a:prstGeom>
          <a:noFill/>
          <a:ln w="9525">
            <a:noFill/>
          </a:ln>
        </p:spPr>
        <p:txBody>
          <a:bodyPr wrap="none" anchor="t" anchorCtr="0">
            <a:spAutoFit/>
          </a:bodyPr>
          <a:lstStyle/>
          <a:p>
            <a:pPr algn="ctr"/>
            <a:r>
              <a:rPr lang="en-US" altLang="zh-CN" dirty="0">
                <a:solidFill>
                  <a:srgbClr val="000000"/>
                </a:solidFill>
                <a:latin typeface="Tahoma" panose="020B0604030504040204" pitchFamily="34" charset="0"/>
                <a:ea typeface="宋体" panose="02010600030101010101" pitchFamily="2" charset="-122"/>
              </a:rPr>
              <a:t>CU</a:t>
            </a:r>
            <a:r>
              <a:rPr lang="zh-CN" altLang="en-US" dirty="0">
                <a:solidFill>
                  <a:srgbClr val="000000"/>
                </a:solidFill>
                <a:latin typeface="Tahoma" panose="020B0604030504040204" pitchFamily="34" charset="0"/>
                <a:ea typeface="宋体" panose="02010600030101010101" pitchFamily="2" charset="-122"/>
              </a:rPr>
              <a:t>：控制部件，</a:t>
            </a:r>
            <a:r>
              <a:rPr lang="en-US" altLang="zh-CN" dirty="0">
                <a:solidFill>
                  <a:srgbClr val="000000"/>
                </a:solidFill>
                <a:latin typeface="Tahoma" panose="020B0604030504040204" pitchFamily="34" charset="0"/>
                <a:ea typeface="宋体" panose="02010600030101010101" pitchFamily="2" charset="-122"/>
              </a:rPr>
              <a:t>PU</a:t>
            </a:r>
            <a:r>
              <a:rPr lang="zh-CN" altLang="en-US" dirty="0">
                <a:solidFill>
                  <a:srgbClr val="000000"/>
                </a:solidFill>
                <a:latin typeface="Tahoma" panose="020B0604030504040204" pitchFamily="34" charset="0"/>
                <a:ea typeface="宋体" panose="02010600030101010101" pitchFamily="2" charset="-122"/>
              </a:rPr>
              <a:t>：处理机，</a:t>
            </a:r>
            <a:r>
              <a:rPr lang="en-US" altLang="zh-CN" dirty="0">
                <a:solidFill>
                  <a:srgbClr val="000000"/>
                </a:solidFill>
                <a:latin typeface="Tahoma" panose="020B0604030504040204" pitchFamily="34" charset="0"/>
                <a:ea typeface="宋体" panose="02010600030101010101" pitchFamily="2" charset="-122"/>
              </a:rPr>
              <a:t>MM</a:t>
            </a:r>
            <a:r>
              <a:rPr lang="zh-CN" altLang="en-US" dirty="0">
                <a:solidFill>
                  <a:srgbClr val="000000"/>
                </a:solidFill>
                <a:latin typeface="Tahoma" panose="020B0604030504040204" pitchFamily="34" charset="0"/>
                <a:ea typeface="宋体" panose="02010600030101010101" pitchFamily="2" charset="-122"/>
              </a:rPr>
              <a:t>：贮存模块，</a:t>
            </a:r>
            <a:r>
              <a:rPr lang="en-US" altLang="zh-CN" dirty="0">
                <a:solidFill>
                  <a:srgbClr val="000000"/>
                </a:solidFill>
                <a:latin typeface="Tahoma" panose="020B0604030504040204" pitchFamily="34" charset="0"/>
                <a:ea typeface="宋体" panose="02010600030101010101" pitchFamily="2" charset="-122"/>
              </a:rPr>
              <a:t>SM</a:t>
            </a:r>
            <a:r>
              <a:rPr lang="zh-CN" altLang="en-US" dirty="0">
                <a:solidFill>
                  <a:srgbClr val="000000"/>
                </a:solidFill>
                <a:latin typeface="Tahoma" panose="020B0604030504040204" pitchFamily="34" charset="0"/>
                <a:ea typeface="宋体" panose="02010600030101010101" pitchFamily="2" charset="-122"/>
              </a:rPr>
              <a:t>：共享主存</a:t>
            </a:r>
          </a:p>
          <a:p>
            <a:pPr algn="ctr"/>
            <a:r>
              <a:rPr lang="en-US" altLang="zh-CN" dirty="0">
                <a:solidFill>
                  <a:srgbClr val="000000"/>
                </a:solidFill>
                <a:latin typeface="Tahoma" panose="020B0604030504040204" pitchFamily="34" charset="0"/>
                <a:ea typeface="宋体" panose="02010600030101010101" pitchFamily="2" charset="-122"/>
              </a:rPr>
              <a:t>IS</a:t>
            </a:r>
            <a:r>
              <a:rPr lang="zh-CN" altLang="en-US" dirty="0">
                <a:solidFill>
                  <a:srgbClr val="000000"/>
                </a:solidFill>
                <a:latin typeface="Tahoma" panose="020B0604030504040204" pitchFamily="34" charset="0"/>
                <a:ea typeface="宋体" panose="02010600030101010101" pitchFamily="2" charset="-122"/>
              </a:rPr>
              <a:t>：指令流，</a:t>
            </a:r>
            <a:r>
              <a:rPr lang="en-US" altLang="zh-CN" dirty="0">
                <a:solidFill>
                  <a:srgbClr val="000000"/>
                </a:solidFill>
                <a:latin typeface="Tahoma" panose="020B0604030504040204" pitchFamily="34" charset="0"/>
                <a:ea typeface="宋体" panose="02010600030101010101" pitchFamily="2" charset="-122"/>
              </a:rPr>
              <a:t>CS</a:t>
            </a:r>
            <a:r>
              <a:rPr lang="zh-CN" altLang="en-US" dirty="0">
                <a:solidFill>
                  <a:srgbClr val="000000"/>
                </a:solidFill>
                <a:latin typeface="Tahoma" panose="020B0604030504040204" pitchFamily="34" charset="0"/>
                <a:ea typeface="宋体" panose="02010600030101010101" pitchFamily="2" charset="-122"/>
              </a:rPr>
              <a:t>：控制流，</a:t>
            </a:r>
            <a:r>
              <a:rPr lang="en-US" altLang="zh-CN" dirty="0">
                <a:solidFill>
                  <a:srgbClr val="000000"/>
                </a:solidFill>
                <a:latin typeface="Tahoma" panose="020B0604030504040204" pitchFamily="34" charset="0"/>
                <a:ea typeface="宋体" panose="02010600030101010101" pitchFamily="2" charset="-122"/>
              </a:rPr>
              <a:t>DS</a:t>
            </a:r>
            <a:r>
              <a:rPr lang="zh-CN" altLang="en-US" dirty="0">
                <a:solidFill>
                  <a:srgbClr val="000000"/>
                </a:solidFill>
                <a:latin typeface="Tahoma" panose="020B0604030504040204" pitchFamily="34" charset="0"/>
                <a:ea typeface="宋体" panose="02010600030101010101" pitchFamily="2" charset="-122"/>
              </a:rPr>
              <a:t>：数据流</a:t>
            </a:r>
          </a:p>
        </p:txBody>
      </p:sp>
      <p:sp>
        <p:nvSpPr>
          <p:cNvPr id="224273" name="Rectangle 18"/>
          <p:cNvSpPr/>
          <p:nvPr/>
        </p:nvSpPr>
        <p:spPr>
          <a:xfrm>
            <a:off x="4572000" y="2546350"/>
            <a:ext cx="838200" cy="4921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CU</a:t>
            </a:r>
          </a:p>
        </p:txBody>
      </p:sp>
      <p:sp>
        <p:nvSpPr>
          <p:cNvPr id="224274" name="Text Box 42"/>
          <p:cNvSpPr txBox="1"/>
          <p:nvPr/>
        </p:nvSpPr>
        <p:spPr>
          <a:xfrm>
            <a:off x="6215063" y="5172075"/>
            <a:ext cx="909637" cy="457200"/>
          </a:xfrm>
          <a:prstGeom prst="rect">
            <a:avLst/>
          </a:prstGeom>
          <a:noFill/>
          <a:ln w="9525">
            <a:noFill/>
          </a:ln>
        </p:spPr>
        <p:txBody>
          <a:bodyPr wrap="none" anchor="t" anchorCtr="0">
            <a:spAutoFit/>
          </a:bodyPr>
          <a:lstStyle/>
          <a:p>
            <a:pPr algn="ctr"/>
            <a:r>
              <a:rPr lang="en-US" altLang="zh-CN" dirty="0">
                <a:solidFill>
                  <a:srgbClr val="000000"/>
                </a:solidFill>
                <a:latin typeface="Tahoma" panose="020B0604030504040204" pitchFamily="34" charset="0"/>
                <a:ea typeface="宋体" panose="02010600030101010101" pitchFamily="2" charset="-122"/>
              </a:rPr>
              <a:t>SIMD</a:t>
            </a:r>
          </a:p>
        </p:txBody>
      </p:sp>
      <p:grpSp>
        <p:nvGrpSpPr>
          <p:cNvPr id="224275" name="Group 45"/>
          <p:cNvGrpSpPr/>
          <p:nvPr/>
        </p:nvGrpSpPr>
        <p:grpSpPr>
          <a:xfrm>
            <a:off x="4876800" y="523875"/>
            <a:ext cx="3962400" cy="4557713"/>
            <a:chOff x="3072" y="330"/>
            <a:chExt cx="2496" cy="2871"/>
          </a:xfrm>
        </p:grpSpPr>
        <p:sp>
          <p:nvSpPr>
            <p:cNvPr id="224276" name="Rectangle 19"/>
            <p:cNvSpPr/>
            <p:nvPr/>
          </p:nvSpPr>
          <p:spPr>
            <a:xfrm>
              <a:off x="3696" y="884"/>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PU1</a:t>
              </a:r>
            </a:p>
          </p:txBody>
        </p:sp>
        <p:sp>
          <p:nvSpPr>
            <p:cNvPr id="224277" name="Rectangle 20"/>
            <p:cNvSpPr/>
            <p:nvPr/>
          </p:nvSpPr>
          <p:spPr>
            <a:xfrm>
              <a:off x="3696" y="1412"/>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PU2</a:t>
              </a:r>
            </a:p>
          </p:txBody>
        </p:sp>
        <p:sp>
          <p:nvSpPr>
            <p:cNvPr id="224278" name="Rectangle 21"/>
            <p:cNvSpPr/>
            <p:nvPr/>
          </p:nvSpPr>
          <p:spPr>
            <a:xfrm>
              <a:off x="3696" y="2276"/>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PUn</a:t>
              </a:r>
            </a:p>
          </p:txBody>
        </p:sp>
        <p:sp>
          <p:nvSpPr>
            <p:cNvPr id="224279" name="Rectangle 22"/>
            <p:cNvSpPr/>
            <p:nvPr/>
          </p:nvSpPr>
          <p:spPr>
            <a:xfrm>
              <a:off x="4752" y="884"/>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MM1</a:t>
              </a:r>
            </a:p>
          </p:txBody>
        </p:sp>
        <p:sp>
          <p:nvSpPr>
            <p:cNvPr id="224280" name="Rectangle 23"/>
            <p:cNvSpPr/>
            <p:nvPr/>
          </p:nvSpPr>
          <p:spPr>
            <a:xfrm>
              <a:off x="4752" y="1412"/>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MM2</a:t>
              </a:r>
            </a:p>
          </p:txBody>
        </p:sp>
        <p:sp>
          <p:nvSpPr>
            <p:cNvPr id="224281" name="Rectangle 24"/>
            <p:cNvSpPr/>
            <p:nvPr/>
          </p:nvSpPr>
          <p:spPr>
            <a:xfrm>
              <a:off x="4752" y="2276"/>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MMm</a:t>
              </a:r>
            </a:p>
          </p:txBody>
        </p:sp>
        <p:sp>
          <p:nvSpPr>
            <p:cNvPr id="224282" name="Rectangle 25"/>
            <p:cNvSpPr/>
            <p:nvPr/>
          </p:nvSpPr>
          <p:spPr>
            <a:xfrm>
              <a:off x="4464" y="612"/>
              <a:ext cx="1104" cy="2118"/>
            </a:xfrm>
            <a:prstGeom prst="rect">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黑体" panose="02010609060101010101" pitchFamily="49" charset="-122"/>
              </a:endParaRPr>
            </a:p>
          </p:txBody>
        </p:sp>
        <p:sp>
          <p:nvSpPr>
            <p:cNvPr id="224283" name="Line 26"/>
            <p:cNvSpPr/>
            <p:nvPr/>
          </p:nvSpPr>
          <p:spPr>
            <a:xfrm>
              <a:off x="3408" y="1770"/>
              <a:ext cx="144" cy="1"/>
            </a:xfrm>
            <a:prstGeom prst="line">
              <a:avLst/>
            </a:prstGeom>
            <a:ln w="38100" cap="flat" cmpd="sng">
              <a:solidFill>
                <a:schemeClr val="tx1"/>
              </a:solidFill>
              <a:prstDash val="solid"/>
              <a:round/>
              <a:headEnd type="none" w="med" len="med"/>
              <a:tailEnd type="triangle" w="med" len="med"/>
            </a:ln>
          </p:spPr>
        </p:sp>
        <p:sp>
          <p:nvSpPr>
            <p:cNvPr id="224284" name="Line 27"/>
            <p:cNvSpPr/>
            <p:nvPr/>
          </p:nvSpPr>
          <p:spPr>
            <a:xfrm flipH="1" flipV="1">
              <a:off x="3504" y="1098"/>
              <a:ext cx="1" cy="1344"/>
            </a:xfrm>
            <a:prstGeom prst="line">
              <a:avLst/>
            </a:prstGeom>
            <a:ln w="38100" cap="flat" cmpd="sng">
              <a:solidFill>
                <a:schemeClr val="tx1"/>
              </a:solidFill>
              <a:prstDash val="solid"/>
              <a:round/>
              <a:headEnd type="none" w="med" len="med"/>
              <a:tailEnd type="none" w="med" len="med"/>
            </a:ln>
          </p:spPr>
        </p:sp>
        <p:sp>
          <p:nvSpPr>
            <p:cNvPr id="224285" name="Line 28"/>
            <p:cNvSpPr/>
            <p:nvPr/>
          </p:nvSpPr>
          <p:spPr>
            <a:xfrm>
              <a:off x="3504" y="1098"/>
              <a:ext cx="192" cy="1"/>
            </a:xfrm>
            <a:prstGeom prst="line">
              <a:avLst/>
            </a:prstGeom>
            <a:ln w="38100" cap="flat" cmpd="sng">
              <a:solidFill>
                <a:schemeClr val="tx1"/>
              </a:solidFill>
              <a:prstDash val="solid"/>
              <a:round/>
              <a:headEnd type="none" w="med" len="med"/>
              <a:tailEnd type="triangle" w="med" len="med"/>
            </a:ln>
          </p:spPr>
        </p:sp>
        <p:sp>
          <p:nvSpPr>
            <p:cNvPr id="224286" name="Line 29"/>
            <p:cNvSpPr/>
            <p:nvPr/>
          </p:nvSpPr>
          <p:spPr>
            <a:xfrm>
              <a:off x="3504" y="1626"/>
              <a:ext cx="192" cy="1"/>
            </a:xfrm>
            <a:prstGeom prst="line">
              <a:avLst/>
            </a:prstGeom>
            <a:ln w="38100" cap="flat" cmpd="sng">
              <a:solidFill>
                <a:schemeClr val="tx1"/>
              </a:solidFill>
              <a:prstDash val="solid"/>
              <a:round/>
              <a:headEnd type="none" w="med" len="med"/>
              <a:tailEnd type="triangle" w="med" len="med"/>
            </a:ln>
          </p:spPr>
        </p:sp>
        <p:sp>
          <p:nvSpPr>
            <p:cNvPr id="224287" name="Line 30"/>
            <p:cNvSpPr/>
            <p:nvPr/>
          </p:nvSpPr>
          <p:spPr>
            <a:xfrm>
              <a:off x="3504" y="2442"/>
              <a:ext cx="192" cy="1"/>
            </a:xfrm>
            <a:prstGeom prst="line">
              <a:avLst/>
            </a:prstGeom>
            <a:ln w="38100" cap="flat" cmpd="sng">
              <a:solidFill>
                <a:schemeClr val="tx1"/>
              </a:solidFill>
              <a:prstDash val="solid"/>
              <a:round/>
              <a:headEnd type="none" w="med" len="med"/>
              <a:tailEnd type="triangle" w="med" len="med"/>
            </a:ln>
          </p:spPr>
        </p:sp>
        <p:sp>
          <p:nvSpPr>
            <p:cNvPr id="224288" name="Line 31"/>
            <p:cNvSpPr/>
            <p:nvPr/>
          </p:nvSpPr>
          <p:spPr>
            <a:xfrm>
              <a:off x="4224" y="1578"/>
              <a:ext cx="240" cy="1"/>
            </a:xfrm>
            <a:prstGeom prst="line">
              <a:avLst/>
            </a:prstGeom>
            <a:ln w="38100" cap="flat" cmpd="sng">
              <a:solidFill>
                <a:schemeClr val="tx1"/>
              </a:solidFill>
              <a:prstDash val="solid"/>
              <a:round/>
              <a:headEnd type="triangle" w="med" len="med"/>
              <a:tailEnd type="triangle" w="med" len="med"/>
            </a:ln>
          </p:spPr>
        </p:sp>
        <p:sp>
          <p:nvSpPr>
            <p:cNvPr id="224289" name="Line 32"/>
            <p:cNvSpPr/>
            <p:nvPr/>
          </p:nvSpPr>
          <p:spPr>
            <a:xfrm>
              <a:off x="4224" y="1050"/>
              <a:ext cx="240" cy="1"/>
            </a:xfrm>
            <a:prstGeom prst="line">
              <a:avLst/>
            </a:prstGeom>
            <a:ln w="38100" cap="flat" cmpd="sng">
              <a:solidFill>
                <a:schemeClr val="tx1"/>
              </a:solidFill>
              <a:prstDash val="solid"/>
              <a:round/>
              <a:headEnd type="triangle" w="med" len="med"/>
              <a:tailEnd type="triangle" w="med" len="med"/>
            </a:ln>
          </p:spPr>
        </p:sp>
        <p:sp>
          <p:nvSpPr>
            <p:cNvPr id="224290" name="Line 33"/>
            <p:cNvSpPr/>
            <p:nvPr/>
          </p:nvSpPr>
          <p:spPr>
            <a:xfrm>
              <a:off x="4224" y="2442"/>
              <a:ext cx="240" cy="1"/>
            </a:xfrm>
            <a:prstGeom prst="line">
              <a:avLst/>
            </a:prstGeom>
            <a:ln w="38100" cap="flat" cmpd="sng">
              <a:solidFill>
                <a:schemeClr val="tx1"/>
              </a:solidFill>
              <a:prstDash val="solid"/>
              <a:round/>
              <a:headEnd type="triangle" w="med" len="med"/>
              <a:tailEnd type="triangle" w="med" len="med"/>
            </a:ln>
          </p:spPr>
        </p:sp>
        <p:sp>
          <p:nvSpPr>
            <p:cNvPr id="224291" name="Line 34"/>
            <p:cNvSpPr/>
            <p:nvPr/>
          </p:nvSpPr>
          <p:spPr>
            <a:xfrm flipH="1" flipV="1">
              <a:off x="5036" y="2741"/>
              <a:ext cx="4" cy="196"/>
            </a:xfrm>
            <a:prstGeom prst="line">
              <a:avLst/>
            </a:prstGeom>
            <a:ln w="38100" cap="flat" cmpd="sng">
              <a:solidFill>
                <a:schemeClr val="tx1"/>
              </a:solidFill>
              <a:prstDash val="solid"/>
              <a:round/>
              <a:headEnd type="none" w="med" len="med"/>
              <a:tailEnd type="none" w="med" len="med"/>
            </a:ln>
          </p:spPr>
        </p:sp>
        <p:sp>
          <p:nvSpPr>
            <p:cNvPr id="224292" name="Line 35"/>
            <p:cNvSpPr/>
            <p:nvPr/>
          </p:nvSpPr>
          <p:spPr>
            <a:xfrm flipH="1">
              <a:off x="3120" y="2922"/>
              <a:ext cx="1920" cy="1"/>
            </a:xfrm>
            <a:prstGeom prst="line">
              <a:avLst/>
            </a:prstGeom>
            <a:ln w="38100" cap="flat" cmpd="sng">
              <a:solidFill>
                <a:schemeClr val="tx1"/>
              </a:solidFill>
              <a:prstDash val="solid"/>
              <a:round/>
              <a:headEnd type="none" w="med" len="med"/>
              <a:tailEnd type="none" w="med" len="med"/>
            </a:ln>
          </p:spPr>
        </p:sp>
        <p:sp>
          <p:nvSpPr>
            <p:cNvPr id="224293" name="Line 36"/>
            <p:cNvSpPr/>
            <p:nvPr/>
          </p:nvSpPr>
          <p:spPr>
            <a:xfrm flipV="1">
              <a:off x="3120" y="1887"/>
              <a:ext cx="1" cy="1047"/>
            </a:xfrm>
            <a:prstGeom prst="line">
              <a:avLst/>
            </a:prstGeom>
            <a:ln w="38100" cap="flat" cmpd="sng">
              <a:solidFill>
                <a:schemeClr val="tx1"/>
              </a:solidFill>
              <a:prstDash val="solid"/>
              <a:round/>
              <a:headEnd type="none" w="med" len="med"/>
              <a:tailEnd type="triangle" w="med" len="med"/>
            </a:ln>
          </p:spPr>
        </p:sp>
        <p:sp>
          <p:nvSpPr>
            <p:cNvPr id="224294" name="Text Box 37"/>
            <p:cNvSpPr txBox="1"/>
            <p:nvPr/>
          </p:nvSpPr>
          <p:spPr>
            <a:xfrm>
              <a:off x="3936" y="1165"/>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DS1</a:t>
              </a:r>
            </a:p>
          </p:txBody>
        </p:sp>
        <p:sp>
          <p:nvSpPr>
            <p:cNvPr id="224295" name="Text Box 38"/>
            <p:cNvSpPr txBox="1"/>
            <p:nvPr/>
          </p:nvSpPr>
          <p:spPr>
            <a:xfrm>
              <a:off x="3936" y="1751"/>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DS2</a:t>
              </a:r>
            </a:p>
          </p:txBody>
        </p:sp>
        <p:sp>
          <p:nvSpPr>
            <p:cNvPr id="224296" name="Text Box 39"/>
            <p:cNvSpPr txBox="1"/>
            <p:nvPr/>
          </p:nvSpPr>
          <p:spPr>
            <a:xfrm>
              <a:off x="3936" y="2615"/>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DSn</a:t>
              </a:r>
            </a:p>
          </p:txBody>
        </p:sp>
        <p:sp>
          <p:nvSpPr>
            <p:cNvPr id="224297" name="Text Box 40"/>
            <p:cNvSpPr txBox="1"/>
            <p:nvPr/>
          </p:nvSpPr>
          <p:spPr>
            <a:xfrm>
              <a:off x="3072" y="1290"/>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CS</a:t>
              </a:r>
            </a:p>
          </p:txBody>
        </p:sp>
        <p:sp>
          <p:nvSpPr>
            <p:cNvPr id="224298" name="Text Box 41"/>
            <p:cNvSpPr txBox="1"/>
            <p:nvPr/>
          </p:nvSpPr>
          <p:spPr>
            <a:xfrm>
              <a:off x="3936" y="2951"/>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IS</a:t>
              </a:r>
            </a:p>
          </p:txBody>
        </p:sp>
        <p:sp>
          <p:nvSpPr>
            <p:cNvPr id="224299" name="Text Box 43"/>
            <p:cNvSpPr txBox="1"/>
            <p:nvPr/>
          </p:nvSpPr>
          <p:spPr>
            <a:xfrm>
              <a:off x="4800" y="330"/>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SM</a:t>
              </a:r>
            </a:p>
          </p:txBody>
        </p:sp>
      </p:grpSp>
      <p:sp>
        <p:nvSpPr>
          <p:cNvPr id="224300" name="Rectangle 44"/>
          <p:cNvSpPr/>
          <p:nvPr/>
        </p:nvSpPr>
        <p:spPr>
          <a:xfrm>
            <a:off x="288925" y="198438"/>
            <a:ext cx="4071938" cy="579437"/>
          </a:xfrm>
          <a:prstGeom prst="rect">
            <a:avLst/>
          </a:prstGeom>
          <a:noFill/>
          <a:ln w="9525">
            <a:noFill/>
          </a:ln>
        </p:spPr>
        <p:txBody>
          <a:bodyPr wrap="none" anchor="t" anchorCtr="0">
            <a:spAutoFit/>
          </a:bodyPr>
          <a:lstStyle/>
          <a:p>
            <a:pPr eaLnBrk="0" hangingPunct="0"/>
            <a:r>
              <a:rPr lang="en-US" altLang="zh-CN" sz="3200" b="1" dirty="0">
                <a:solidFill>
                  <a:srgbClr val="000000"/>
                </a:solidFill>
                <a:latin typeface="黑体" panose="02010609060101010101" pitchFamily="49" charset="-122"/>
              </a:rPr>
              <a:t>Michael J,Flynn</a:t>
            </a:r>
            <a:r>
              <a:rPr lang="zh-CN" altLang="en-US" sz="3200" b="1" dirty="0">
                <a:solidFill>
                  <a:srgbClr val="000000"/>
                </a:solidFill>
                <a:latin typeface="黑体" panose="02010609060101010101" pitchFamily="49" charset="-122"/>
              </a:rPr>
              <a:t>分类</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页脚占位符 2"/>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grpSp>
        <p:nvGrpSpPr>
          <p:cNvPr id="225282" name="Group 2"/>
          <p:cNvGrpSpPr/>
          <p:nvPr/>
        </p:nvGrpSpPr>
        <p:grpSpPr>
          <a:xfrm>
            <a:off x="685800" y="1009650"/>
            <a:ext cx="8207375" cy="4495800"/>
            <a:chOff x="432" y="480"/>
            <a:chExt cx="5170" cy="2832"/>
          </a:xfrm>
        </p:grpSpPr>
        <p:sp>
          <p:nvSpPr>
            <p:cNvPr id="225283" name="Rectangle 3"/>
            <p:cNvSpPr/>
            <p:nvPr/>
          </p:nvSpPr>
          <p:spPr>
            <a:xfrm>
              <a:off x="912" y="720"/>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CU1</a:t>
              </a:r>
            </a:p>
          </p:txBody>
        </p:sp>
        <p:sp>
          <p:nvSpPr>
            <p:cNvPr id="225284" name="Rectangle 4"/>
            <p:cNvSpPr/>
            <p:nvPr/>
          </p:nvSpPr>
          <p:spPr>
            <a:xfrm>
              <a:off x="1968" y="720"/>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PU1</a:t>
              </a:r>
            </a:p>
          </p:txBody>
        </p:sp>
        <p:sp>
          <p:nvSpPr>
            <p:cNvPr id="225285" name="Rectangle 5"/>
            <p:cNvSpPr/>
            <p:nvPr/>
          </p:nvSpPr>
          <p:spPr>
            <a:xfrm>
              <a:off x="1968" y="1178"/>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PU2</a:t>
              </a:r>
            </a:p>
          </p:txBody>
        </p:sp>
        <p:sp>
          <p:nvSpPr>
            <p:cNvPr id="225286" name="Rectangle 6"/>
            <p:cNvSpPr/>
            <p:nvPr/>
          </p:nvSpPr>
          <p:spPr>
            <a:xfrm>
              <a:off x="1968" y="1968"/>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PUn</a:t>
              </a:r>
            </a:p>
          </p:txBody>
        </p:sp>
        <p:sp>
          <p:nvSpPr>
            <p:cNvPr id="225287" name="Rectangle 7"/>
            <p:cNvSpPr/>
            <p:nvPr/>
          </p:nvSpPr>
          <p:spPr>
            <a:xfrm>
              <a:off x="3120" y="1333"/>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MM1</a:t>
              </a:r>
            </a:p>
          </p:txBody>
        </p:sp>
        <p:sp>
          <p:nvSpPr>
            <p:cNvPr id="225288" name="Rectangle 8"/>
            <p:cNvSpPr/>
            <p:nvPr/>
          </p:nvSpPr>
          <p:spPr>
            <a:xfrm>
              <a:off x="3792" y="1333"/>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MM2</a:t>
              </a:r>
            </a:p>
          </p:txBody>
        </p:sp>
        <p:sp>
          <p:nvSpPr>
            <p:cNvPr id="225289" name="Rectangle 9"/>
            <p:cNvSpPr/>
            <p:nvPr/>
          </p:nvSpPr>
          <p:spPr>
            <a:xfrm>
              <a:off x="4704" y="1333"/>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MMm</a:t>
              </a:r>
            </a:p>
          </p:txBody>
        </p:sp>
        <p:sp>
          <p:nvSpPr>
            <p:cNvPr id="225290" name="Rectangle 10"/>
            <p:cNvSpPr/>
            <p:nvPr/>
          </p:nvSpPr>
          <p:spPr>
            <a:xfrm>
              <a:off x="2976" y="1056"/>
              <a:ext cx="2400" cy="816"/>
            </a:xfrm>
            <a:prstGeom prst="rect">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黑体" panose="02010609060101010101" pitchFamily="49" charset="-122"/>
              </a:endParaRPr>
            </a:p>
          </p:txBody>
        </p:sp>
        <p:sp>
          <p:nvSpPr>
            <p:cNvPr id="225291" name="Line 11"/>
            <p:cNvSpPr/>
            <p:nvPr/>
          </p:nvSpPr>
          <p:spPr>
            <a:xfrm>
              <a:off x="1440" y="2160"/>
              <a:ext cx="528" cy="0"/>
            </a:xfrm>
            <a:prstGeom prst="line">
              <a:avLst/>
            </a:prstGeom>
            <a:ln w="38100" cap="flat" cmpd="sng">
              <a:solidFill>
                <a:schemeClr val="tx1"/>
              </a:solidFill>
              <a:prstDash val="solid"/>
              <a:round/>
              <a:headEnd type="none" w="med" len="med"/>
              <a:tailEnd type="triangle" w="med" len="med"/>
            </a:ln>
          </p:spPr>
        </p:sp>
        <p:sp>
          <p:nvSpPr>
            <p:cNvPr id="225292" name="Line 12"/>
            <p:cNvSpPr/>
            <p:nvPr/>
          </p:nvSpPr>
          <p:spPr>
            <a:xfrm>
              <a:off x="1440" y="1344"/>
              <a:ext cx="528" cy="0"/>
            </a:xfrm>
            <a:prstGeom prst="line">
              <a:avLst/>
            </a:prstGeom>
            <a:ln w="38100" cap="flat" cmpd="sng">
              <a:solidFill>
                <a:schemeClr val="tx1"/>
              </a:solidFill>
              <a:prstDash val="solid"/>
              <a:round/>
              <a:headEnd type="none" w="med" len="med"/>
              <a:tailEnd type="triangle" w="med" len="med"/>
            </a:ln>
          </p:spPr>
        </p:sp>
        <p:sp>
          <p:nvSpPr>
            <p:cNvPr id="225293" name="Line 13"/>
            <p:cNvSpPr/>
            <p:nvPr/>
          </p:nvSpPr>
          <p:spPr>
            <a:xfrm>
              <a:off x="1440" y="864"/>
              <a:ext cx="528" cy="0"/>
            </a:xfrm>
            <a:prstGeom prst="line">
              <a:avLst/>
            </a:prstGeom>
            <a:ln w="38100" cap="flat" cmpd="sng">
              <a:solidFill>
                <a:schemeClr val="tx1"/>
              </a:solidFill>
              <a:prstDash val="solid"/>
              <a:round/>
              <a:headEnd type="none" w="med" len="med"/>
              <a:tailEnd type="triangle" w="med" len="med"/>
            </a:ln>
          </p:spPr>
        </p:sp>
        <p:sp>
          <p:nvSpPr>
            <p:cNvPr id="225294" name="Text Box 14"/>
            <p:cNvSpPr txBox="1"/>
            <p:nvPr/>
          </p:nvSpPr>
          <p:spPr>
            <a:xfrm>
              <a:off x="2863" y="672"/>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DS</a:t>
              </a:r>
            </a:p>
          </p:txBody>
        </p:sp>
        <p:sp>
          <p:nvSpPr>
            <p:cNvPr id="225295" name="Text Box 15"/>
            <p:cNvSpPr txBox="1"/>
            <p:nvPr/>
          </p:nvSpPr>
          <p:spPr>
            <a:xfrm>
              <a:off x="2863" y="2064"/>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DS</a:t>
              </a:r>
            </a:p>
          </p:txBody>
        </p:sp>
        <p:sp>
          <p:nvSpPr>
            <p:cNvPr id="225296" name="Text Box 16"/>
            <p:cNvSpPr txBox="1"/>
            <p:nvPr/>
          </p:nvSpPr>
          <p:spPr>
            <a:xfrm>
              <a:off x="1440" y="576"/>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CS1</a:t>
              </a:r>
            </a:p>
          </p:txBody>
        </p:sp>
        <p:sp>
          <p:nvSpPr>
            <p:cNvPr id="225297" name="Text Box 17"/>
            <p:cNvSpPr txBox="1"/>
            <p:nvPr/>
          </p:nvSpPr>
          <p:spPr>
            <a:xfrm>
              <a:off x="3888" y="1968"/>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ISn</a:t>
              </a:r>
            </a:p>
          </p:txBody>
        </p:sp>
        <p:sp>
          <p:nvSpPr>
            <p:cNvPr id="225298" name="Text Box 18"/>
            <p:cNvSpPr txBox="1"/>
            <p:nvPr/>
          </p:nvSpPr>
          <p:spPr>
            <a:xfrm>
              <a:off x="2547" y="3024"/>
              <a:ext cx="573" cy="288"/>
            </a:xfrm>
            <a:prstGeom prst="rect">
              <a:avLst/>
            </a:prstGeom>
            <a:noFill/>
            <a:ln w="9525">
              <a:noFill/>
            </a:ln>
          </p:spPr>
          <p:txBody>
            <a:bodyPr anchor="t" anchorCtr="0">
              <a:spAutoFit/>
            </a:bodyPr>
            <a:lstStyle/>
            <a:p>
              <a:pPr algn="ctr"/>
              <a:r>
                <a:rPr lang="en-US" altLang="zh-CN" dirty="0">
                  <a:solidFill>
                    <a:srgbClr val="000000"/>
                  </a:solidFill>
                  <a:latin typeface="Tahoma" panose="020B0604030504040204" pitchFamily="34" charset="0"/>
                  <a:ea typeface="宋体" panose="02010600030101010101" pitchFamily="2" charset="-122"/>
                </a:rPr>
                <a:t>MISD</a:t>
              </a:r>
            </a:p>
          </p:txBody>
        </p:sp>
        <p:sp>
          <p:nvSpPr>
            <p:cNvPr id="225299" name="Text Box 19"/>
            <p:cNvSpPr txBox="1"/>
            <p:nvPr/>
          </p:nvSpPr>
          <p:spPr>
            <a:xfrm>
              <a:off x="5232" y="768"/>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SM</a:t>
              </a:r>
            </a:p>
          </p:txBody>
        </p:sp>
        <p:sp>
          <p:nvSpPr>
            <p:cNvPr id="225300" name="Rectangle 20"/>
            <p:cNvSpPr/>
            <p:nvPr/>
          </p:nvSpPr>
          <p:spPr>
            <a:xfrm>
              <a:off x="912" y="1178"/>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CU2</a:t>
              </a:r>
            </a:p>
          </p:txBody>
        </p:sp>
        <p:sp>
          <p:nvSpPr>
            <p:cNvPr id="225301" name="Rectangle 21"/>
            <p:cNvSpPr/>
            <p:nvPr/>
          </p:nvSpPr>
          <p:spPr>
            <a:xfrm>
              <a:off x="912" y="1968"/>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CUn</a:t>
              </a:r>
            </a:p>
          </p:txBody>
        </p:sp>
        <p:sp>
          <p:nvSpPr>
            <p:cNvPr id="225302" name="Text Box 22"/>
            <p:cNvSpPr txBox="1"/>
            <p:nvPr/>
          </p:nvSpPr>
          <p:spPr>
            <a:xfrm>
              <a:off x="1440" y="1056"/>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CS2</a:t>
              </a:r>
            </a:p>
          </p:txBody>
        </p:sp>
        <p:sp>
          <p:nvSpPr>
            <p:cNvPr id="225303" name="Text Box 23"/>
            <p:cNvSpPr txBox="1"/>
            <p:nvPr/>
          </p:nvSpPr>
          <p:spPr>
            <a:xfrm>
              <a:off x="1440" y="1872"/>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CSn</a:t>
              </a:r>
            </a:p>
          </p:txBody>
        </p:sp>
        <p:sp>
          <p:nvSpPr>
            <p:cNvPr id="225304" name="Line 24"/>
            <p:cNvSpPr/>
            <p:nvPr/>
          </p:nvSpPr>
          <p:spPr>
            <a:xfrm flipV="1">
              <a:off x="3360" y="480"/>
              <a:ext cx="0" cy="576"/>
            </a:xfrm>
            <a:prstGeom prst="line">
              <a:avLst/>
            </a:prstGeom>
            <a:ln w="38100" cap="flat" cmpd="sng">
              <a:solidFill>
                <a:schemeClr val="tx1"/>
              </a:solidFill>
              <a:prstDash val="solid"/>
              <a:round/>
              <a:headEnd type="none" w="med" len="med"/>
              <a:tailEnd type="none" w="med" len="med"/>
            </a:ln>
          </p:spPr>
        </p:sp>
        <p:sp>
          <p:nvSpPr>
            <p:cNvPr id="225305" name="Line 25"/>
            <p:cNvSpPr/>
            <p:nvPr/>
          </p:nvSpPr>
          <p:spPr>
            <a:xfrm>
              <a:off x="2208" y="480"/>
              <a:ext cx="1161" cy="0"/>
            </a:xfrm>
            <a:prstGeom prst="line">
              <a:avLst/>
            </a:prstGeom>
            <a:ln w="38100" cap="flat" cmpd="sng">
              <a:solidFill>
                <a:schemeClr val="tx1"/>
              </a:solidFill>
              <a:prstDash val="solid"/>
              <a:round/>
              <a:headEnd type="none" w="med" len="med"/>
              <a:tailEnd type="none" w="med" len="med"/>
            </a:ln>
          </p:spPr>
        </p:sp>
        <p:sp>
          <p:nvSpPr>
            <p:cNvPr id="225306" name="Line 26"/>
            <p:cNvSpPr/>
            <p:nvPr/>
          </p:nvSpPr>
          <p:spPr>
            <a:xfrm>
              <a:off x="2208" y="480"/>
              <a:ext cx="0" cy="240"/>
            </a:xfrm>
            <a:prstGeom prst="line">
              <a:avLst/>
            </a:prstGeom>
            <a:ln w="38100" cap="flat" cmpd="sng">
              <a:solidFill>
                <a:schemeClr val="tx1"/>
              </a:solidFill>
              <a:prstDash val="solid"/>
              <a:round/>
              <a:headEnd type="none" w="med" len="med"/>
              <a:tailEnd type="triangle" w="med" len="med"/>
            </a:ln>
          </p:spPr>
        </p:sp>
        <p:sp>
          <p:nvSpPr>
            <p:cNvPr id="225307" name="Line 27"/>
            <p:cNvSpPr/>
            <p:nvPr/>
          </p:nvSpPr>
          <p:spPr>
            <a:xfrm flipH="1">
              <a:off x="2208" y="1008"/>
              <a:ext cx="0" cy="192"/>
            </a:xfrm>
            <a:prstGeom prst="line">
              <a:avLst/>
            </a:prstGeom>
            <a:ln w="38100" cap="flat" cmpd="sng">
              <a:solidFill>
                <a:schemeClr val="tx1"/>
              </a:solidFill>
              <a:prstDash val="solid"/>
              <a:round/>
              <a:headEnd type="none" w="med" len="med"/>
              <a:tailEnd type="triangle" w="med" len="med"/>
            </a:ln>
          </p:spPr>
        </p:sp>
        <p:sp>
          <p:nvSpPr>
            <p:cNvPr id="225308" name="Line 28"/>
            <p:cNvSpPr/>
            <p:nvPr/>
          </p:nvSpPr>
          <p:spPr>
            <a:xfrm>
              <a:off x="2208" y="1488"/>
              <a:ext cx="0" cy="480"/>
            </a:xfrm>
            <a:prstGeom prst="line">
              <a:avLst/>
            </a:prstGeom>
            <a:ln w="38100" cap="flat" cmpd="sng">
              <a:solidFill>
                <a:schemeClr val="tx1"/>
              </a:solidFill>
              <a:prstDash val="solid"/>
              <a:round/>
              <a:headEnd type="none" w="med" len="med"/>
              <a:tailEnd type="triangle" w="med" len="med"/>
            </a:ln>
          </p:spPr>
        </p:sp>
        <p:sp>
          <p:nvSpPr>
            <p:cNvPr id="225309" name="Line 29"/>
            <p:cNvSpPr/>
            <p:nvPr/>
          </p:nvSpPr>
          <p:spPr>
            <a:xfrm flipH="1">
              <a:off x="2208" y="2304"/>
              <a:ext cx="0" cy="192"/>
            </a:xfrm>
            <a:prstGeom prst="line">
              <a:avLst/>
            </a:prstGeom>
            <a:ln w="38100" cap="flat" cmpd="sng">
              <a:solidFill>
                <a:schemeClr val="tx1"/>
              </a:solidFill>
              <a:prstDash val="solid"/>
              <a:round/>
              <a:headEnd type="none" w="med" len="med"/>
              <a:tailEnd type="triangle" w="med" len="med"/>
            </a:ln>
          </p:spPr>
        </p:sp>
        <p:sp>
          <p:nvSpPr>
            <p:cNvPr id="225310" name="Line 30"/>
            <p:cNvSpPr/>
            <p:nvPr/>
          </p:nvSpPr>
          <p:spPr>
            <a:xfrm>
              <a:off x="2208" y="2496"/>
              <a:ext cx="1161" cy="0"/>
            </a:xfrm>
            <a:prstGeom prst="line">
              <a:avLst/>
            </a:prstGeom>
            <a:ln w="38100" cap="flat" cmpd="sng">
              <a:solidFill>
                <a:schemeClr val="tx1"/>
              </a:solidFill>
              <a:prstDash val="solid"/>
              <a:round/>
              <a:headEnd type="none" w="med" len="med"/>
              <a:tailEnd type="none" w="med" len="med"/>
            </a:ln>
          </p:spPr>
        </p:sp>
        <p:sp>
          <p:nvSpPr>
            <p:cNvPr id="225311" name="Line 31"/>
            <p:cNvSpPr/>
            <p:nvPr/>
          </p:nvSpPr>
          <p:spPr>
            <a:xfrm flipV="1">
              <a:off x="3360" y="1872"/>
              <a:ext cx="0" cy="624"/>
            </a:xfrm>
            <a:prstGeom prst="line">
              <a:avLst/>
            </a:prstGeom>
            <a:ln w="38100" cap="flat" cmpd="sng">
              <a:solidFill>
                <a:schemeClr val="tx1"/>
              </a:solidFill>
              <a:prstDash val="solid"/>
              <a:round/>
              <a:headEnd type="none" w="med" len="med"/>
              <a:tailEnd type="triangle" w="med" len="med"/>
            </a:ln>
          </p:spPr>
        </p:sp>
        <p:sp>
          <p:nvSpPr>
            <p:cNvPr id="225312" name="Line 32"/>
            <p:cNvSpPr/>
            <p:nvPr/>
          </p:nvSpPr>
          <p:spPr>
            <a:xfrm flipV="1">
              <a:off x="3840" y="1872"/>
              <a:ext cx="0" cy="720"/>
            </a:xfrm>
            <a:prstGeom prst="line">
              <a:avLst/>
            </a:prstGeom>
            <a:ln w="38100" cap="flat" cmpd="sng">
              <a:solidFill>
                <a:schemeClr val="tx1"/>
              </a:solidFill>
              <a:prstDash val="solid"/>
              <a:round/>
              <a:headEnd type="none" w="med" len="med"/>
              <a:tailEnd type="none" w="med" len="med"/>
            </a:ln>
          </p:spPr>
        </p:sp>
        <p:sp>
          <p:nvSpPr>
            <p:cNvPr id="225313" name="Line 33"/>
            <p:cNvSpPr/>
            <p:nvPr/>
          </p:nvSpPr>
          <p:spPr>
            <a:xfrm>
              <a:off x="768" y="2592"/>
              <a:ext cx="3087" cy="0"/>
            </a:xfrm>
            <a:prstGeom prst="line">
              <a:avLst/>
            </a:prstGeom>
            <a:ln w="38100" cap="flat" cmpd="sng">
              <a:solidFill>
                <a:schemeClr val="tx1"/>
              </a:solidFill>
              <a:prstDash val="solid"/>
              <a:round/>
              <a:headEnd type="none" w="med" len="med"/>
              <a:tailEnd type="none" w="med" len="med"/>
            </a:ln>
          </p:spPr>
        </p:sp>
        <p:sp>
          <p:nvSpPr>
            <p:cNvPr id="225314" name="Line 34"/>
            <p:cNvSpPr/>
            <p:nvPr/>
          </p:nvSpPr>
          <p:spPr>
            <a:xfrm flipV="1">
              <a:off x="768" y="2112"/>
              <a:ext cx="0" cy="480"/>
            </a:xfrm>
            <a:prstGeom prst="line">
              <a:avLst/>
            </a:prstGeom>
            <a:ln w="38100" cap="flat" cmpd="sng">
              <a:solidFill>
                <a:schemeClr val="tx1"/>
              </a:solidFill>
              <a:prstDash val="solid"/>
              <a:round/>
              <a:headEnd type="none" w="med" len="med"/>
              <a:tailEnd type="none" w="med" len="med"/>
            </a:ln>
          </p:spPr>
        </p:sp>
        <p:sp>
          <p:nvSpPr>
            <p:cNvPr id="225315" name="Line 35"/>
            <p:cNvSpPr/>
            <p:nvPr/>
          </p:nvSpPr>
          <p:spPr>
            <a:xfrm>
              <a:off x="768" y="2112"/>
              <a:ext cx="144" cy="0"/>
            </a:xfrm>
            <a:prstGeom prst="line">
              <a:avLst/>
            </a:prstGeom>
            <a:ln w="38100" cap="flat" cmpd="sng">
              <a:solidFill>
                <a:schemeClr val="tx1"/>
              </a:solidFill>
              <a:prstDash val="solid"/>
              <a:round/>
              <a:headEnd type="none" w="med" len="med"/>
              <a:tailEnd type="triangle" w="med" len="med"/>
            </a:ln>
          </p:spPr>
        </p:sp>
        <p:sp>
          <p:nvSpPr>
            <p:cNvPr id="225316" name="Line 36"/>
            <p:cNvSpPr/>
            <p:nvPr/>
          </p:nvSpPr>
          <p:spPr>
            <a:xfrm>
              <a:off x="624" y="1344"/>
              <a:ext cx="288" cy="0"/>
            </a:xfrm>
            <a:prstGeom prst="line">
              <a:avLst/>
            </a:prstGeom>
            <a:ln w="38100" cap="flat" cmpd="sng">
              <a:solidFill>
                <a:schemeClr val="tx1"/>
              </a:solidFill>
              <a:prstDash val="solid"/>
              <a:round/>
              <a:headEnd type="none" w="med" len="med"/>
              <a:tailEnd type="triangle" w="med" len="med"/>
            </a:ln>
          </p:spPr>
        </p:sp>
        <p:sp>
          <p:nvSpPr>
            <p:cNvPr id="225317" name="Line 37"/>
            <p:cNvSpPr/>
            <p:nvPr/>
          </p:nvSpPr>
          <p:spPr>
            <a:xfrm flipV="1">
              <a:off x="624" y="1353"/>
              <a:ext cx="0" cy="1383"/>
            </a:xfrm>
            <a:prstGeom prst="line">
              <a:avLst/>
            </a:prstGeom>
            <a:ln w="38100" cap="flat" cmpd="sng">
              <a:solidFill>
                <a:schemeClr val="tx1"/>
              </a:solidFill>
              <a:prstDash val="solid"/>
              <a:round/>
              <a:headEnd type="none" w="med" len="med"/>
              <a:tailEnd type="none" w="med" len="med"/>
            </a:ln>
          </p:spPr>
        </p:sp>
        <p:sp>
          <p:nvSpPr>
            <p:cNvPr id="225318" name="Line 38"/>
            <p:cNvSpPr/>
            <p:nvPr/>
          </p:nvSpPr>
          <p:spPr>
            <a:xfrm>
              <a:off x="624" y="2736"/>
              <a:ext cx="4224" cy="0"/>
            </a:xfrm>
            <a:prstGeom prst="line">
              <a:avLst/>
            </a:prstGeom>
            <a:ln w="38100" cap="flat" cmpd="sng">
              <a:solidFill>
                <a:schemeClr val="tx1"/>
              </a:solidFill>
              <a:prstDash val="solid"/>
              <a:round/>
              <a:headEnd type="none" w="med" len="med"/>
              <a:tailEnd type="none" w="med" len="med"/>
            </a:ln>
          </p:spPr>
        </p:sp>
        <p:sp>
          <p:nvSpPr>
            <p:cNvPr id="225319" name="Line 39"/>
            <p:cNvSpPr/>
            <p:nvPr/>
          </p:nvSpPr>
          <p:spPr>
            <a:xfrm flipV="1">
              <a:off x="4848" y="1872"/>
              <a:ext cx="0" cy="864"/>
            </a:xfrm>
            <a:prstGeom prst="line">
              <a:avLst/>
            </a:prstGeom>
            <a:ln w="38100" cap="flat" cmpd="sng">
              <a:solidFill>
                <a:schemeClr val="tx1"/>
              </a:solidFill>
              <a:prstDash val="solid"/>
              <a:round/>
              <a:headEnd type="none" w="med" len="med"/>
              <a:tailEnd type="none" w="med" len="med"/>
            </a:ln>
          </p:spPr>
        </p:sp>
        <p:sp>
          <p:nvSpPr>
            <p:cNvPr id="225320" name="Line 40"/>
            <p:cNvSpPr/>
            <p:nvPr/>
          </p:nvSpPr>
          <p:spPr>
            <a:xfrm flipV="1">
              <a:off x="5184" y="1872"/>
              <a:ext cx="0" cy="1104"/>
            </a:xfrm>
            <a:prstGeom prst="line">
              <a:avLst/>
            </a:prstGeom>
            <a:ln w="38100" cap="flat" cmpd="sng">
              <a:solidFill>
                <a:schemeClr val="tx1"/>
              </a:solidFill>
              <a:prstDash val="solid"/>
              <a:round/>
              <a:headEnd type="none" w="med" len="med"/>
              <a:tailEnd type="none" w="med" len="med"/>
            </a:ln>
          </p:spPr>
        </p:sp>
        <p:sp>
          <p:nvSpPr>
            <p:cNvPr id="225321" name="Line 41"/>
            <p:cNvSpPr/>
            <p:nvPr/>
          </p:nvSpPr>
          <p:spPr>
            <a:xfrm>
              <a:off x="432" y="2976"/>
              <a:ext cx="4752" cy="0"/>
            </a:xfrm>
            <a:prstGeom prst="line">
              <a:avLst/>
            </a:prstGeom>
            <a:ln w="38100" cap="flat" cmpd="sng">
              <a:solidFill>
                <a:schemeClr val="tx1"/>
              </a:solidFill>
              <a:prstDash val="solid"/>
              <a:round/>
              <a:headEnd type="none" w="med" len="med"/>
              <a:tailEnd type="none" w="med" len="med"/>
            </a:ln>
          </p:spPr>
        </p:sp>
        <p:sp>
          <p:nvSpPr>
            <p:cNvPr id="225322" name="Line 42"/>
            <p:cNvSpPr/>
            <p:nvPr/>
          </p:nvSpPr>
          <p:spPr>
            <a:xfrm flipV="1">
              <a:off x="432" y="912"/>
              <a:ext cx="0" cy="2055"/>
            </a:xfrm>
            <a:prstGeom prst="line">
              <a:avLst/>
            </a:prstGeom>
            <a:ln w="38100" cap="flat" cmpd="sng">
              <a:solidFill>
                <a:schemeClr val="tx1"/>
              </a:solidFill>
              <a:prstDash val="solid"/>
              <a:round/>
              <a:headEnd type="none" w="med" len="med"/>
              <a:tailEnd type="none" w="med" len="med"/>
            </a:ln>
          </p:spPr>
        </p:sp>
        <p:sp>
          <p:nvSpPr>
            <p:cNvPr id="225323" name="Line 43"/>
            <p:cNvSpPr/>
            <p:nvPr/>
          </p:nvSpPr>
          <p:spPr>
            <a:xfrm>
              <a:off x="432" y="912"/>
              <a:ext cx="480" cy="0"/>
            </a:xfrm>
            <a:prstGeom prst="line">
              <a:avLst/>
            </a:prstGeom>
            <a:ln w="38100" cap="flat" cmpd="sng">
              <a:solidFill>
                <a:schemeClr val="tx1"/>
              </a:solidFill>
              <a:prstDash val="solid"/>
              <a:round/>
              <a:headEnd type="none" w="med" len="med"/>
              <a:tailEnd type="triangle" w="med" len="med"/>
            </a:ln>
          </p:spPr>
        </p:sp>
        <p:sp>
          <p:nvSpPr>
            <p:cNvPr id="225324" name="Text Box 44"/>
            <p:cNvSpPr txBox="1"/>
            <p:nvPr/>
          </p:nvSpPr>
          <p:spPr>
            <a:xfrm>
              <a:off x="4800" y="2160"/>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IS2</a:t>
              </a:r>
            </a:p>
          </p:txBody>
        </p:sp>
        <p:sp>
          <p:nvSpPr>
            <p:cNvPr id="225325" name="Text Box 45"/>
            <p:cNvSpPr txBox="1"/>
            <p:nvPr/>
          </p:nvSpPr>
          <p:spPr>
            <a:xfrm>
              <a:off x="5232" y="2016"/>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IS1</a:t>
              </a:r>
            </a:p>
          </p:txBody>
        </p:sp>
      </p:grpSp>
      <p:sp>
        <p:nvSpPr>
          <p:cNvPr id="225326" name="Text Box 46"/>
          <p:cNvSpPr txBox="1"/>
          <p:nvPr/>
        </p:nvSpPr>
        <p:spPr>
          <a:xfrm>
            <a:off x="1357313" y="5637213"/>
            <a:ext cx="6429375" cy="641350"/>
          </a:xfrm>
          <a:prstGeom prst="rect">
            <a:avLst/>
          </a:prstGeom>
          <a:noFill/>
          <a:ln w="9525">
            <a:noFill/>
          </a:ln>
        </p:spPr>
        <p:txBody>
          <a:bodyPr wrap="none" anchor="t" anchorCtr="0">
            <a:spAutoFit/>
          </a:bodyPr>
          <a:lstStyle/>
          <a:p>
            <a:pPr algn="ctr"/>
            <a:r>
              <a:rPr lang="en-US" altLang="zh-CN" dirty="0">
                <a:solidFill>
                  <a:srgbClr val="000000"/>
                </a:solidFill>
                <a:latin typeface="Tahoma" panose="020B0604030504040204" pitchFamily="34" charset="0"/>
                <a:ea typeface="宋体" panose="02010600030101010101" pitchFamily="2" charset="-122"/>
              </a:rPr>
              <a:t>CU</a:t>
            </a:r>
            <a:r>
              <a:rPr lang="zh-CN" altLang="en-US" dirty="0">
                <a:solidFill>
                  <a:srgbClr val="000000"/>
                </a:solidFill>
                <a:latin typeface="Tahoma" panose="020B0604030504040204" pitchFamily="34" charset="0"/>
                <a:ea typeface="宋体" panose="02010600030101010101" pitchFamily="2" charset="-122"/>
              </a:rPr>
              <a:t>：控制部件，</a:t>
            </a:r>
            <a:r>
              <a:rPr lang="en-US" altLang="zh-CN" dirty="0">
                <a:solidFill>
                  <a:srgbClr val="000000"/>
                </a:solidFill>
                <a:latin typeface="Tahoma" panose="020B0604030504040204" pitchFamily="34" charset="0"/>
                <a:ea typeface="宋体" panose="02010600030101010101" pitchFamily="2" charset="-122"/>
              </a:rPr>
              <a:t>PU</a:t>
            </a:r>
            <a:r>
              <a:rPr lang="zh-CN" altLang="en-US" dirty="0">
                <a:solidFill>
                  <a:srgbClr val="000000"/>
                </a:solidFill>
                <a:latin typeface="Tahoma" panose="020B0604030504040204" pitchFamily="34" charset="0"/>
                <a:ea typeface="宋体" panose="02010600030101010101" pitchFamily="2" charset="-122"/>
              </a:rPr>
              <a:t>：处理机，</a:t>
            </a:r>
            <a:r>
              <a:rPr lang="en-US" altLang="zh-CN" dirty="0">
                <a:solidFill>
                  <a:srgbClr val="000000"/>
                </a:solidFill>
                <a:latin typeface="Tahoma" panose="020B0604030504040204" pitchFamily="34" charset="0"/>
                <a:ea typeface="宋体" panose="02010600030101010101" pitchFamily="2" charset="-122"/>
              </a:rPr>
              <a:t>MM</a:t>
            </a:r>
            <a:r>
              <a:rPr lang="zh-CN" altLang="en-US" dirty="0">
                <a:solidFill>
                  <a:srgbClr val="000000"/>
                </a:solidFill>
                <a:latin typeface="Tahoma" panose="020B0604030504040204" pitchFamily="34" charset="0"/>
                <a:ea typeface="宋体" panose="02010600030101010101" pitchFamily="2" charset="-122"/>
              </a:rPr>
              <a:t>：贮存模块，</a:t>
            </a:r>
            <a:r>
              <a:rPr lang="en-US" altLang="zh-CN" dirty="0">
                <a:solidFill>
                  <a:srgbClr val="000000"/>
                </a:solidFill>
                <a:latin typeface="Tahoma" panose="020B0604030504040204" pitchFamily="34" charset="0"/>
                <a:ea typeface="宋体" panose="02010600030101010101" pitchFamily="2" charset="-122"/>
              </a:rPr>
              <a:t>SM</a:t>
            </a:r>
            <a:r>
              <a:rPr lang="zh-CN" altLang="en-US" dirty="0">
                <a:solidFill>
                  <a:srgbClr val="000000"/>
                </a:solidFill>
                <a:latin typeface="Tahoma" panose="020B0604030504040204" pitchFamily="34" charset="0"/>
                <a:ea typeface="宋体" panose="02010600030101010101" pitchFamily="2" charset="-122"/>
              </a:rPr>
              <a:t>：共享主存</a:t>
            </a:r>
          </a:p>
          <a:p>
            <a:pPr algn="ctr"/>
            <a:r>
              <a:rPr lang="en-US" altLang="zh-CN" dirty="0">
                <a:solidFill>
                  <a:srgbClr val="000000"/>
                </a:solidFill>
                <a:latin typeface="Tahoma" panose="020B0604030504040204" pitchFamily="34" charset="0"/>
                <a:ea typeface="宋体" panose="02010600030101010101" pitchFamily="2" charset="-122"/>
              </a:rPr>
              <a:t>IS</a:t>
            </a:r>
            <a:r>
              <a:rPr lang="zh-CN" altLang="en-US" dirty="0">
                <a:solidFill>
                  <a:srgbClr val="000000"/>
                </a:solidFill>
                <a:latin typeface="Tahoma" panose="020B0604030504040204" pitchFamily="34" charset="0"/>
                <a:ea typeface="宋体" panose="02010600030101010101" pitchFamily="2" charset="-122"/>
              </a:rPr>
              <a:t>：指令流，</a:t>
            </a:r>
            <a:r>
              <a:rPr lang="en-US" altLang="zh-CN" dirty="0">
                <a:solidFill>
                  <a:srgbClr val="000000"/>
                </a:solidFill>
                <a:latin typeface="Tahoma" panose="020B0604030504040204" pitchFamily="34" charset="0"/>
                <a:ea typeface="宋体" panose="02010600030101010101" pitchFamily="2" charset="-122"/>
              </a:rPr>
              <a:t>CS</a:t>
            </a:r>
            <a:r>
              <a:rPr lang="zh-CN" altLang="en-US" dirty="0">
                <a:solidFill>
                  <a:srgbClr val="000000"/>
                </a:solidFill>
                <a:latin typeface="Tahoma" panose="020B0604030504040204" pitchFamily="34" charset="0"/>
                <a:ea typeface="宋体" panose="02010600030101010101" pitchFamily="2" charset="-122"/>
              </a:rPr>
              <a:t>：控制流，</a:t>
            </a:r>
            <a:r>
              <a:rPr lang="en-US" altLang="zh-CN" dirty="0">
                <a:solidFill>
                  <a:srgbClr val="000000"/>
                </a:solidFill>
                <a:latin typeface="Tahoma" panose="020B0604030504040204" pitchFamily="34" charset="0"/>
                <a:ea typeface="宋体" panose="02010600030101010101" pitchFamily="2" charset="-122"/>
              </a:rPr>
              <a:t>DS</a:t>
            </a:r>
            <a:r>
              <a:rPr lang="zh-CN" altLang="en-US" dirty="0">
                <a:solidFill>
                  <a:srgbClr val="000000"/>
                </a:solidFill>
                <a:latin typeface="Tahoma" panose="020B0604030504040204" pitchFamily="34" charset="0"/>
                <a:ea typeface="宋体" panose="02010600030101010101" pitchFamily="2" charset="-122"/>
              </a:rPr>
              <a:t>：数据流</a:t>
            </a:r>
          </a:p>
        </p:txBody>
      </p:sp>
      <p:sp>
        <p:nvSpPr>
          <p:cNvPr id="225327" name="Rectangle 47"/>
          <p:cNvSpPr/>
          <p:nvPr/>
        </p:nvSpPr>
        <p:spPr>
          <a:xfrm>
            <a:off x="563563" y="96838"/>
            <a:ext cx="4071937" cy="579437"/>
          </a:xfrm>
          <a:prstGeom prst="rect">
            <a:avLst/>
          </a:prstGeom>
          <a:noFill/>
          <a:ln w="9525">
            <a:noFill/>
          </a:ln>
        </p:spPr>
        <p:txBody>
          <a:bodyPr wrap="none" anchor="t" anchorCtr="0">
            <a:spAutoFit/>
          </a:bodyPr>
          <a:lstStyle/>
          <a:p>
            <a:pPr eaLnBrk="0" hangingPunct="0"/>
            <a:r>
              <a:rPr lang="en-US" altLang="zh-CN" sz="3200" b="1" dirty="0">
                <a:solidFill>
                  <a:srgbClr val="000000"/>
                </a:solidFill>
                <a:latin typeface="黑体" panose="02010609060101010101" pitchFamily="49" charset="-122"/>
              </a:rPr>
              <a:t>Michael J,Flynn</a:t>
            </a:r>
            <a:r>
              <a:rPr lang="zh-CN" altLang="en-US" sz="3200" b="1" dirty="0">
                <a:solidFill>
                  <a:srgbClr val="000000"/>
                </a:solidFill>
                <a:latin typeface="黑体" panose="02010609060101010101" pitchFamily="49" charset="-122"/>
              </a:rPr>
              <a:t>分类</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页脚占位符 2"/>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grpSp>
        <p:nvGrpSpPr>
          <p:cNvPr id="227330" name="Group 2"/>
          <p:cNvGrpSpPr/>
          <p:nvPr/>
        </p:nvGrpSpPr>
        <p:grpSpPr>
          <a:xfrm>
            <a:off x="685800" y="914400"/>
            <a:ext cx="7543800" cy="4495800"/>
            <a:chOff x="432" y="576"/>
            <a:chExt cx="4752" cy="2832"/>
          </a:xfrm>
        </p:grpSpPr>
        <p:sp>
          <p:nvSpPr>
            <p:cNvPr id="227331" name="Rectangle 3"/>
            <p:cNvSpPr/>
            <p:nvPr/>
          </p:nvSpPr>
          <p:spPr>
            <a:xfrm>
              <a:off x="912" y="720"/>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CU1</a:t>
              </a:r>
            </a:p>
          </p:txBody>
        </p:sp>
        <p:sp>
          <p:nvSpPr>
            <p:cNvPr id="227332" name="Rectangle 4"/>
            <p:cNvSpPr/>
            <p:nvPr/>
          </p:nvSpPr>
          <p:spPr>
            <a:xfrm>
              <a:off x="1968" y="720"/>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PU1</a:t>
              </a:r>
            </a:p>
          </p:txBody>
        </p:sp>
        <p:sp>
          <p:nvSpPr>
            <p:cNvPr id="227333" name="Rectangle 5"/>
            <p:cNvSpPr/>
            <p:nvPr/>
          </p:nvSpPr>
          <p:spPr>
            <a:xfrm>
              <a:off x="1968" y="1178"/>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PU2</a:t>
              </a:r>
            </a:p>
          </p:txBody>
        </p:sp>
        <p:sp>
          <p:nvSpPr>
            <p:cNvPr id="227334" name="Rectangle 6"/>
            <p:cNvSpPr/>
            <p:nvPr/>
          </p:nvSpPr>
          <p:spPr>
            <a:xfrm>
              <a:off x="1968" y="1968"/>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PUn</a:t>
              </a:r>
            </a:p>
          </p:txBody>
        </p:sp>
        <p:sp>
          <p:nvSpPr>
            <p:cNvPr id="227335" name="Rectangle 7"/>
            <p:cNvSpPr/>
            <p:nvPr/>
          </p:nvSpPr>
          <p:spPr>
            <a:xfrm>
              <a:off x="3648" y="720"/>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MM1</a:t>
              </a:r>
            </a:p>
          </p:txBody>
        </p:sp>
        <p:sp>
          <p:nvSpPr>
            <p:cNvPr id="227336" name="Rectangle 8"/>
            <p:cNvSpPr/>
            <p:nvPr/>
          </p:nvSpPr>
          <p:spPr>
            <a:xfrm>
              <a:off x="3648" y="1200"/>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MM2</a:t>
              </a:r>
            </a:p>
          </p:txBody>
        </p:sp>
        <p:sp>
          <p:nvSpPr>
            <p:cNvPr id="227337" name="Rectangle 9"/>
            <p:cNvSpPr/>
            <p:nvPr/>
          </p:nvSpPr>
          <p:spPr>
            <a:xfrm>
              <a:off x="3648" y="2010"/>
              <a:ext cx="528" cy="299"/>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MMm</a:t>
              </a:r>
            </a:p>
          </p:txBody>
        </p:sp>
        <p:sp>
          <p:nvSpPr>
            <p:cNvPr id="227338" name="Rectangle 10"/>
            <p:cNvSpPr/>
            <p:nvPr/>
          </p:nvSpPr>
          <p:spPr>
            <a:xfrm>
              <a:off x="3360" y="624"/>
              <a:ext cx="1152" cy="1824"/>
            </a:xfrm>
            <a:prstGeom prst="rect">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黑体" panose="02010609060101010101" pitchFamily="49" charset="-122"/>
              </a:endParaRPr>
            </a:p>
          </p:txBody>
        </p:sp>
        <p:sp>
          <p:nvSpPr>
            <p:cNvPr id="227339" name="Line 11"/>
            <p:cNvSpPr/>
            <p:nvPr/>
          </p:nvSpPr>
          <p:spPr>
            <a:xfrm>
              <a:off x="1440" y="2160"/>
              <a:ext cx="528" cy="0"/>
            </a:xfrm>
            <a:prstGeom prst="line">
              <a:avLst/>
            </a:prstGeom>
            <a:ln w="38100" cap="flat" cmpd="sng">
              <a:solidFill>
                <a:schemeClr val="tx1"/>
              </a:solidFill>
              <a:prstDash val="solid"/>
              <a:round/>
              <a:headEnd type="none" w="med" len="med"/>
              <a:tailEnd type="triangle" w="med" len="med"/>
            </a:ln>
          </p:spPr>
        </p:sp>
        <p:sp>
          <p:nvSpPr>
            <p:cNvPr id="227340" name="Line 12"/>
            <p:cNvSpPr/>
            <p:nvPr/>
          </p:nvSpPr>
          <p:spPr>
            <a:xfrm>
              <a:off x="1440" y="1344"/>
              <a:ext cx="528" cy="0"/>
            </a:xfrm>
            <a:prstGeom prst="line">
              <a:avLst/>
            </a:prstGeom>
            <a:ln w="38100" cap="flat" cmpd="sng">
              <a:solidFill>
                <a:schemeClr val="tx1"/>
              </a:solidFill>
              <a:prstDash val="solid"/>
              <a:round/>
              <a:headEnd type="none" w="med" len="med"/>
              <a:tailEnd type="triangle" w="med" len="med"/>
            </a:ln>
          </p:spPr>
        </p:sp>
        <p:sp>
          <p:nvSpPr>
            <p:cNvPr id="227341" name="Line 13"/>
            <p:cNvSpPr/>
            <p:nvPr/>
          </p:nvSpPr>
          <p:spPr>
            <a:xfrm>
              <a:off x="1440" y="864"/>
              <a:ext cx="528" cy="0"/>
            </a:xfrm>
            <a:prstGeom prst="line">
              <a:avLst/>
            </a:prstGeom>
            <a:ln w="38100" cap="flat" cmpd="sng">
              <a:solidFill>
                <a:schemeClr val="tx1"/>
              </a:solidFill>
              <a:prstDash val="solid"/>
              <a:round/>
              <a:headEnd type="none" w="med" len="med"/>
              <a:tailEnd type="triangle" w="med" len="med"/>
            </a:ln>
          </p:spPr>
        </p:sp>
        <p:sp>
          <p:nvSpPr>
            <p:cNvPr id="227342" name="Text Box 14"/>
            <p:cNvSpPr txBox="1"/>
            <p:nvPr/>
          </p:nvSpPr>
          <p:spPr>
            <a:xfrm>
              <a:off x="2623" y="672"/>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DS1</a:t>
              </a:r>
            </a:p>
          </p:txBody>
        </p:sp>
        <p:sp>
          <p:nvSpPr>
            <p:cNvPr id="227343" name="Text Box 15"/>
            <p:cNvSpPr txBox="1"/>
            <p:nvPr/>
          </p:nvSpPr>
          <p:spPr>
            <a:xfrm>
              <a:off x="2623" y="1910"/>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DSn</a:t>
              </a:r>
            </a:p>
          </p:txBody>
        </p:sp>
        <p:sp>
          <p:nvSpPr>
            <p:cNvPr id="227344" name="Text Box 16"/>
            <p:cNvSpPr txBox="1"/>
            <p:nvPr/>
          </p:nvSpPr>
          <p:spPr>
            <a:xfrm>
              <a:off x="1440" y="576"/>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CS1</a:t>
              </a:r>
            </a:p>
          </p:txBody>
        </p:sp>
        <p:sp>
          <p:nvSpPr>
            <p:cNvPr id="227345" name="Text Box 17"/>
            <p:cNvSpPr txBox="1"/>
            <p:nvPr/>
          </p:nvSpPr>
          <p:spPr>
            <a:xfrm>
              <a:off x="864" y="2304"/>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ISn</a:t>
              </a:r>
            </a:p>
          </p:txBody>
        </p:sp>
        <p:sp>
          <p:nvSpPr>
            <p:cNvPr id="227346" name="Text Box 18"/>
            <p:cNvSpPr txBox="1"/>
            <p:nvPr/>
          </p:nvSpPr>
          <p:spPr>
            <a:xfrm>
              <a:off x="2497" y="3120"/>
              <a:ext cx="765" cy="288"/>
            </a:xfrm>
            <a:prstGeom prst="rect">
              <a:avLst/>
            </a:prstGeom>
            <a:noFill/>
            <a:ln w="9525">
              <a:noFill/>
            </a:ln>
          </p:spPr>
          <p:txBody>
            <a:bodyPr anchor="t" anchorCtr="0">
              <a:spAutoFit/>
            </a:bodyPr>
            <a:lstStyle/>
            <a:p>
              <a:pPr algn="ctr"/>
              <a:r>
                <a:rPr lang="en-US" altLang="zh-CN" dirty="0">
                  <a:solidFill>
                    <a:srgbClr val="000000"/>
                  </a:solidFill>
                  <a:latin typeface="Tahoma" panose="020B0604030504040204" pitchFamily="34" charset="0"/>
                  <a:ea typeface="宋体" panose="02010600030101010101" pitchFamily="2" charset="-122"/>
                </a:rPr>
                <a:t>MIMD</a:t>
              </a:r>
            </a:p>
          </p:txBody>
        </p:sp>
        <p:sp>
          <p:nvSpPr>
            <p:cNvPr id="227347" name="Rectangle 19"/>
            <p:cNvSpPr/>
            <p:nvPr/>
          </p:nvSpPr>
          <p:spPr>
            <a:xfrm>
              <a:off x="912" y="1178"/>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CU2</a:t>
              </a:r>
            </a:p>
          </p:txBody>
        </p:sp>
        <p:sp>
          <p:nvSpPr>
            <p:cNvPr id="227348" name="Rectangle 20"/>
            <p:cNvSpPr/>
            <p:nvPr/>
          </p:nvSpPr>
          <p:spPr>
            <a:xfrm>
              <a:off x="912" y="1968"/>
              <a:ext cx="528" cy="31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a:r>
                <a:rPr lang="en-US" altLang="zh-CN" dirty="0">
                  <a:solidFill>
                    <a:srgbClr val="000000"/>
                  </a:solidFill>
                  <a:latin typeface="Tahoma" panose="020B0604030504040204" pitchFamily="34" charset="0"/>
                  <a:ea typeface="宋体" panose="02010600030101010101" pitchFamily="2" charset="-122"/>
                </a:rPr>
                <a:t>CUn</a:t>
              </a:r>
            </a:p>
          </p:txBody>
        </p:sp>
        <p:sp>
          <p:nvSpPr>
            <p:cNvPr id="227349" name="Text Box 21"/>
            <p:cNvSpPr txBox="1"/>
            <p:nvPr/>
          </p:nvSpPr>
          <p:spPr>
            <a:xfrm>
              <a:off x="1440" y="1056"/>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CS2</a:t>
              </a:r>
            </a:p>
          </p:txBody>
        </p:sp>
        <p:sp>
          <p:nvSpPr>
            <p:cNvPr id="227350" name="Text Box 22"/>
            <p:cNvSpPr txBox="1"/>
            <p:nvPr/>
          </p:nvSpPr>
          <p:spPr>
            <a:xfrm>
              <a:off x="1440" y="1872"/>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CSn</a:t>
              </a:r>
            </a:p>
          </p:txBody>
        </p:sp>
        <p:sp>
          <p:nvSpPr>
            <p:cNvPr id="227351" name="Line 23"/>
            <p:cNvSpPr/>
            <p:nvPr/>
          </p:nvSpPr>
          <p:spPr>
            <a:xfrm>
              <a:off x="768" y="2592"/>
              <a:ext cx="3936" cy="0"/>
            </a:xfrm>
            <a:prstGeom prst="line">
              <a:avLst/>
            </a:prstGeom>
            <a:ln w="38100" cap="flat" cmpd="sng">
              <a:solidFill>
                <a:schemeClr val="tx1"/>
              </a:solidFill>
              <a:prstDash val="solid"/>
              <a:round/>
              <a:headEnd type="none" w="med" len="med"/>
              <a:tailEnd type="none" w="med" len="med"/>
            </a:ln>
          </p:spPr>
        </p:sp>
        <p:sp>
          <p:nvSpPr>
            <p:cNvPr id="227352" name="Line 24"/>
            <p:cNvSpPr/>
            <p:nvPr/>
          </p:nvSpPr>
          <p:spPr>
            <a:xfrm flipV="1">
              <a:off x="768" y="2112"/>
              <a:ext cx="0" cy="480"/>
            </a:xfrm>
            <a:prstGeom prst="line">
              <a:avLst/>
            </a:prstGeom>
            <a:ln w="38100" cap="flat" cmpd="sng">
              <a:solidFill>
                <a:schemeClr val="tx1"/>
              </a:solidFill>
              <a:prstDash val="solid"/>
              <a:round/>
              <a:headEnd type="none" w="med" len="med"/>
              <a:tailEnd type="none" w="med" len="med"/>
            </a:ln>
          </p:spPr>
        </p:sp>
        <p:sp>
          <p:nvSpPr>
            <p:cNvPr id="227353" name="Line 25"/>
            <p:cNvSpPr/>
            <p:nvPr/>
          </p:nvSpPr>
          <p:spPr>
            <a:xfrm>
              <a:off x="768" y="2112"/>
              <a:ext cx="144" cy="0"/>
            </a:xfrm>
            <a:prstGeom prst="line">
              <a:avLst/>
            </a:prstGeom>
            <a:ln w="38100" cap="flat" cmpd="sng">
              <a:solidFill>
                <a:schemeClr val="tx1"/>
              </a:solidFill>
              <a:prstDash val="solid"/>
              <a:round/>
              <a:headEnd type="none" w="med" len="med"/>
              <a:tailEnd type="triangle" w="med" len="med"/>
            </a:ln>
          </p:spPr>
        </p:sp>
        <p:sp>
          <p:nvSpPr>
            <p:cNvPr id="227354" name="Line 26"/>
            <p:cNvSpPr/>
            <p:nvPr/>
          </p:nvSpPr>
          <p:spPr>
            <a:xfrm>
              <a:off x="624" y="1344"/>
              <a:ext cx="288" cy="0"/>
            </a:xfrm>
            <a:prstGeom prst="line">
              <a:avLst/>
            </a:prstGeom>
            <a:ln w="38100" cap="flat" cmpd="sng">
              <a:solidFill>
                <a:schemeClr val="tx1"/>
              </a:solidFill>
              <a:prstDash val="solid"/>
              <a:round/>
              <a:headEnd type="none" w="med" len="med"/>
              <a:tailEnd type="triangle" w="med" len="med"/>
            </a:ln>
          </p:spPr>
        </p:sp>
        <p:sp>
          <p:nvSpPr>
            <p:cNvPr id="227355" name="Line 27"/>
            <p:cNvSpPr/>
            <p:nvPr/>
          </p:nvSpPr>
          <p:spPr>
            <a:xfrm flipV="1">
              <a:off x="624" y="1353"/>
              <a:ext cx="0" cy="1383"/>
            </a:xfrm>
            <a:prstGeom prst="line">
              <a:avLst/>
            </a:prstGeom>
            <a:ln w="38100" cap="flat" cmpd="sng">
              <a:solidFill>
                <a:schemeClr val="tx1"/>
              </a:solidFill>
              <a:prstDash val="solid"/>
              <a:round/>
              <a:headEnd type="none" w="med" len="med"/>
              <a:tailEnd type="none" w="med" len="med"/>
            </a:ln>
          </p:spPr>
        </p:sp>
        <p:sp>
          <p:nvSpPr>
            <p:cNvPr id="227356" name="Line 28"/>
            <p:cNvSpPr/>
            <p:nvPr/>
          </p:nvSpPr>
          <p:spPr>
            <a:xfrm flipV="1">
              <a:off x="624" y="2731"/>
              <a:ext cx="4291" cy="5"/>
            </a:xfrm>
            <a:prstGeom prst="line">
              <a:avLst/>
            </a:prstGeom>
            <a:ln w="38100" cap="flat" cmpd="sng">
              <a:solidFill>
                <a:schemeClr val="tx1"/>
              </a:solidFill>
              <a:prstDash val="solid"/>
              <a:round/>
              <a:headEnd type="none" w="med" len="med"/>
              <a:tailEnd type="none" w="med" len="med"/>
            </a:ln>
          </p:spPr>
        </p:sp>
        <p:sp>
          <p:nvSpPr>
            <p:cNvPr id="227357" name="Line 29"/>
            <p:cNvSpPr/>
            <p:nvPr/>
          </p:nvSpPr>
          <p:spPr>
            <a:xfrm>
              <a:off x="432" y="2976"/>
              <a:ext cx="4752" cy="0"/>
            </a:xfrm>
            <a:prstGeom prst="line">
              <a:avLst/>
            </a:prstGeom>
            <a:ln w="38100" cap="flat" cmpd="sng">
              <a:solidFill>
                <a:schemeClr val="tx1"/>
              </a:solidFill>
              <a:prstDash val="solid"/>
              <a:round/>
              <a:headEnd type="none" w="med" len="med"/>
              <a:tailEnd type="none" w="med" len="med"/>
            </a:ln>
          </p:spPr>
        </p:sp>
        <p:sp>
          <p:nvSpPr>
            <p:cNvPr id="227358" name="Line 30"/>
            <p:cNvSpPr/>
            <p:nvPr/>
          </p:nvSpPr>
          <p:spPr>
            <a:xfrm flipV="1">
              <a:off x="432" y="912"/>
              <a:ext cx="0" cy="2055"/>
            </a:xfrm>
            <a:prstGeom prst="line">
              <a:avLst/>
            </a:prstGeom>
            <a:ln w="38100" cap="flat" cmpd="sng">
              <a:solidFill>
                <a:schemeClr val="tx1"/>
              </a:solidFill>
              <a:prstDash val="solid"/>
              <a:round/>
              <a:headEnd type="none" w="med" len="med"/>
              <a:tailEnd type="none" w="med" len="med"/>
            </a:ln>
          </p:spPr>
        </p:sp>
        <p:sp>
          <p:nvSpPr>
            <p:cNvPr id="227359" name="Line 31"/>
            <p:cNvSpPr/>
            <p:nvPr/>
          </p:nvSpPr>
          <p:spPr>
            <a:xfrm>
              <a:off x="432" y="912"/>
              <a:ext cx="480" cy="0"/>
            </a:xfrm>
            <a:prstGeom prst="line">
              <a:avLst/>
            </a:prstGeom>
            <a:ln w="38100" cap="flat" cmpd="sng">
              <a:solidFill>
                <a:schemeClr val="tx1"/>
              </a:solidFill>
              <a:prstDash val="solid"/>
              <a:round/>
              <a:headEnd type="none" w="med" len="med"/>
              <a:tailEnd type="triangle" w="med" len="med"/>
            </a:ln>
          </p:spPr>
        </p:sp>
        <p:sp>
          <p:nvSpPr>
            <p:cNvPr id="227360" name="Text Box 32"/>
            <p:cNvSpPr txBox="1"/>
            <p:nvPr/>
          </p:nvSpPr>
          <p:spPr>
            <a:xfrm>
              <a:off x="720" y="1536"/>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IS2</a:t>
              </a:r>
            </a:p>
          </p:txBody>
        </p:sp>
        <p:sp>
          <p:nvSpPr>
            <p:cNvPr id="227361" name="Text Box 33"/>
            <p:cNvSpPr txBox="1"/>
            <p:nvPr/>
          </p:nvSpPr>
          <p:spPr>
            <a:xfrm>
              <a:off x="480" y="576"/>
              <a:ext cx="370"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IS1</a:t>
              </a:r>
            </a:p>
          </p:txBody>
        </p:sp>
        <p:sp>
          <p:nvSpPr>
            <p:cNvPr id="227362" name="Line 34"/>
            <p:cNvSpPr/>
            <p:nvPr/>
          </p:nvSpPr>
          <p:spPr>
            <a:xfrm>
              <a:off x="2496" y="1344"/>
              <a:ext cx="869" cy="3"/>
            </a:xfrm>
            <a:prstGeom prst="line">
              <a:avLst/>
            </a:prstGeom>
            <a:ln w="38100" cap="flat" cmpd="sng">
              <a:solidFill>
                <a:schemeClr val="tx1"/>
              </a:solidFill>
              <a:prstDash val="solid"/>
              <a:round/>
              <a:headEnd type="triangle" w="med" len="med"/>
              <a:tailEnd type="triangle" w="med" len="med"/>
            </a:ln>
          </p:spPr>
        </p:sp>
        <p:sp>
          <p:nvSpPr>
            <p:cNvPr id="227363" name="Line 35"/>
            <p:cNvSpPr/>
            <p:nvPr/>
          </p:nvSpPr>
          <p:spPr>
            <a:xfrm>
              <a:off x="2527" y="901"/>
              <a:ext cx="869" cy="3"/>
            </a:xfrm>
            <a:prstGeom prst="line">
              <a:avLst/>
            </a:prstGeom>
            <a:ln w="38100" cap="flat" cmpd="sng">
              <a:solidFill>
                <a:schemeClr val="tx1"/>
              </a:solidFill>
              <a:prstDash val="solid"/>
              <a:round/>
              <a:headEnd type="triangle" w="med" len="med"/>
              <a:tailEnd type="triangle" w="med" len="med"/>
            </a:ln>
          </p:spPr>
        </p:sp>
        <p:sp>
          <p:nvSpPr>
            <p:cNvPr id="227364" name="Line 36"/>
            <p:cNvSpPr/>
            <p:nvPr/>
          </p:nvSpPr>
          <p:spPr>
            <a:xfrm>
              <a:off x="2490" y="2165"/>
              <a:ext cx="869" cy="3"/>
            </a:xfrm>
            <a:prstGeom prst="line">
              <a:avLst/>
            </a:prstGeom>
            <a:ln w="38100" cap="flat" cmpd="sng">
              <a:solidFill>
                <a:schemeClr val="tx1"/>
              </a:solidFill>
              <a:prstDash val="solid"/>
              <a:round/>
              <a:headEnd type="triangle" w="med" len="med"/>
              <a:tailEnd type="triangle" w="med" len="med"/>
            </a:ln>
          </p:spPr>
        </p:sp>
        <p:sp>
          <p:nvSpPr>
            <p:cNvPr id="227365" name="Text Box 37"/>
            <p:cNvSpPr txBox="1"/>
            <p:nvPr/>
          </p:nvSpPr>
          <p:spPr>
            <a:xfrm>
              <a:off x="2623" y="1056"/>
              <a:ext cx="514" cy="250"/>
            </a:xfrm>
            <a:prstGeom prst="rect">
              <a:avLst/>
            </a:prstGeom>
            <a:noFill/>
            <a:ln w="9525">
              <a:noFill/>
            </a:ln>
          </p:spPr>
          <p:txBody>
            <a:bodyPr anchor="t" anchorCtr="0">
              <a:spAutoFit/>
            </a:bodyPr>
            <a:lstStyle/>
            <a:p>
              <a:pPr algn="ctr">
                <a:spcBef>
                  <a:spcPct val="50000"/>
                </a:spcBef>
              </a:pPr>
              <a:r>
                <a:rPr lang="en-US" altLang="zh-CN" sz="2000" dirty="0">
                  <a:solidFill>
                    <a:srgbClr val="000000"/>
                  </a:solidFill>
                  <a:latin typeface="Tahoma" panose="020B0604030504040204" pitchFamily="34" charset="0"/>
                  <a:ea typeface="宋体" panose="02010600030101010101" pitchFamily="2" charset="-122"/>
                </a:rPr>
                <a:t>DS2</a:t>
              </a:r>
            </a:p>
          </p:txBody>
        </p:sp>
        <p:sp>
          <p:nvSpPr>
            <p:cNvPr id="227366" name="Line 38"/>
            <p:cNvSpPr/>
            <p:nvPr/>
          </p:nvSpPr>
          <p:spPr>
            <a:xfrm flipV="1">
              <a:off x="4701" y="2115"/>
              <a:ext cx="0" cy="480"/>
            </a:xfrm>
            <a:prstGeom prst="line">
              <a:avLst/>
            </a:prstGeom>
            <a:ln w="38100" cap="flat" cmpd="sng">
              <a:solidFill>
                <a:schemeClr val="tx1"/>
              </a:solidFill>
              <a:prstDash val="solid"/>
              <a:round/>
              <a:headEnd type="none" w="med" len="med"/>
              <a:tailEnd type="none" w="med" len="med"/>
            </a:ln>
          </p:spPr>
        </p:sp>
        <p:sp>
          <p:nvSpPr>
            <p:cNvPr id="227367" name="Line 39"/>
            <p:cNvSpPr/>
            <p:nvPr/>
          </p:nvSpPr>
          <p:spPr>
            <a:xfrm flipH="1">
              <a:off x="4513" y="2116"/>
              <a:ext cx="209" cy="5"/>
            </a:xfrm>
            <a:prstGeom prst="line">
              <a:avLst/>
            </a:prstGeom>
            <a:ln w="38100" cap="flat" cmpd="sng">
              <a:solidFill>
                <a:schemeClr val="tx1"/>
              </a:solidFill>
              <a:prstDash val="solid"/>
              <a:round/>
              <a:headEnd type="none" w="med" len="med"/>
              <a:tailEnd type="triangle" w="med" len="med"/>
            </a:ln>
          </p:spPr>
        </p:sp>
        <p:sp>
          <p:nvSpPr>
            <p:cNvPr id="227368" name="Line 40"/>
            <p:cNvSpPr/>
            <p:nvPr/>
          </p:nvSpPr>
          <p:spPr>
            <a:xfrm flipH="1">
              <a:off x="4512" y="1392"/>
              <a:ext cx="432" cy="5"/>
            </a:xfrm>
            <a:prstGeom prst="line">
              <a:avLst/>
            </a:prstGeom>
            <a:ln w="38100" cap="flat" cmpd="sng">
              <a:solidFill>
                <a:schemeClr val="tx1"/>
              </a:solidFill>
              <a:prstDash val="solid"/>
              <a:round/>
              <a:headEnd type="none" w="med" len="med"/>
              <a:tailEnd type="triangle" w="med" len="med"/>
            </a:ln>
          </p:spPr>
        </p:sp>
        <p:sp>
          <p:nvSpPr>
            <p:cNvPr id="227369" name="Line 41"/>
            <p:cNvSpPr/>
            <p:nvPr/>
          </p:nvSpPr>
          <p:spPr>
            <a:xfrm flipV="1">
              <a:off x="4928" y="1374"/>
              <a:ext cx="0" cy="1383"/>
            </a:xfrm>
            <a:prstGeom prst="line">
              <a:avLst/>
            </a:prstGeom>
            <a:ln w="38100" cap="flat" cmpd="sng">
              <a:solidFill>
                <a:schemeClr val="tx1"/>
              </a:solidFill>
              <a:prstDash val="solid"/>
              <a:round/>
              <a:headEnd type="none" w="med" len="med"/>
              <a:tailEnd type="none" w="med" len="med"/>
            </a:ln>
          </p:spPr>
        </p:sp>
        <p:sp>
          <p:nvSpPr>
            <p:cNvPr id="227370" name="Line 42"/>
            <p:cNvSpPr/>
            <p:nvPr/>
          </p:nvSpPr>
          <p:spPr>
            <a:xfrm flipV="1">
              <a:off x="5184" y="864"/>
              <a:ext cx="0" cy="2103"/>
            </a:xfrm>
            <a:prstGeom prst="line">
              <a:avLst/>
            </a:prstGeom>
            <a:ln w="38100" cap="flat" cmpd="sng">
              <a:solidFill>
                <a:schemeClr val="tx1"/>
              </a:solidFill>
              <a:prstDash val="solid"/>
              <a:round/>
              <a:headEnd type="none" w="med" len="med"/>
              <a:tailEnd type="none" w="med" len="med"/>
            </a:ln>
          </p:spPr>
        </p:sp>
        <p:sp>
          <p:nvSpPr>
            <p:cNvPr id="227371" name="Line 43"/>
            <p:cNvSpPr/>
            <p:nvPr/>
          </p:nvSpPr>
          <p:spPr>
            <a:xfrm flipH="1" flipV="1">
              <a:off x="4512" y="869"/>
              <a:ext cx="653" cy="4"/>
            </a:xfrm>
            <a:prstGeom prst="line">
              <a:avLst/>
            </a:prstGeom>
            <a:ln w="38100" cap="flat" cmpd="sng">
              <a:solidFill>
                <a:schemeClr val="tx1"/>
              </a:solidFill>
              <a:prstDash val="solid"/>
              <a:round/>
              <a:headEnd type="none" w="med" len="med"/>
              <a:tailEnd type="triangle" w="med" len="med"/>
            </a:ln>
          </p:spPr>
        </p:sp>
      </p:grpSp>
      <p:sp>
        <p:nvSpPr>
          <p:cNvPr id="227372" name="Text Box 44"/>
          <p:cNvSpPr txBox="1"/>
          <p:nvPr/>
        </p:nvSpPr>
        <p:spPr>
          <a:xfrm>
            <a:off x="1357313" y="5637213"/>
            <a:ext cx="6429375" cy="641350"/>
          </a:xfrm>
          <a:prstGeom prst="rect">
            <a:avLst/>
          </a:prstGeom>
          <a:noFill/>
          <a:ln w="9525">
            <a:noFill/>
          </a:ln>
        </p:spPr>
        <p:txBody>
          <a:bodyPr wrap="none" anchor="t" anchorCtr="0">
            <a:spAutoFit/>
          </a:bodyPr>
          <a:lstStyle/>
          <a:p>
            <a:pPr algn="ctr"/>
            <a:r>
              <a:rPr lang="en-US" altLang="zh-CN" dirty="0">
                <a:solidFill>
                  <a:srgbClr val="000000"/>
                </a:solidFill>
                <a:latin typeface="Tahoma" panose="020B0604030504040204" pitchFamily="34" charset="0"/>
                <a:ea typeface="宋体" panose="02010600030101010101" pitchFamily="2" charset="-122"/>
              </a:rPr>
              <a:t>CU</a:t>
            </a:r>
            <a:r>
              <a:rPr lang="zh-CN" altLang="en-US" dirty="0">
                <a:solidFill>
                  <a:srgbClr val="000000"/>
                </a:solidFill>
                <a:latin typeface="Tahoma" panose="020B0604030504040204" pitchFamily="34" charset="0"/>
                <a:ea typeface="宋体" panose="02010600030101010101" pitchFamily="2" charset="-122"/>
              </a:rPr>
              <a:t>：控制部件，</a:t>
            </a:r>
            <a:r>
              <a:rPr lang="en-US" altLang="zh-CN" dirty="0">
                <a:solidFill>
                  <a:srgbClr val="000000"/>
                </a:solidFill>
                <a:latin typeface="Tahoma" panose="020B0604030504040204" pitchFamily="34" charset="0"/>
                <a:ea typeface="宋体" panose="02010600030101010101" pitchFamily="2" charset="-122"/>
              </a:rPr>
              <a:t>PU</a:t>
            </a:r>
            <a:r>
              <a:rPr lang="zh-CN" altLang="en-US" dirty="0">
                <a:solidFill>
                  <a:srgbClr val="000000"/>
                </a:solidFill>
                <a:latin typeface="Tahoma" panose="020B0604030504040204" pitchFamily="34" charset="0"/>
                <a:ea typeface="宋体" panose="02010600030101010101" pitchFamily="2" charset="-122"/>
              </a:rPr>
              <a:t>：处理机，</a:t>
            </a:r>
            <a:r>
              <a:rPr lang="en-US" altLang="zh-CN" dirty="0">
                <a:solidFill>
                  <a:srgbClr val="000000"/>
                </a:solidFill>
                <a:latin typeface="Tahoma" panose="020B0604030504040204" pitchFamily="34" charset="0"/>
                <a:ea typeface="宋体" panose="02010600030101010101" pitchFamily="2" charset="-122"/>
              </a:rPr>
              <a:t>MM</a:t>
            </a:r>
            <a:r>
              <a:rPr lang="zh-CN" altLang="en-US" dirty="0">
                <a:solidFill>
                  <a:srgbClr val="000000"/>
                </a:solidFill>
                <a:latin typeface="Tahoma" panose="020B0604030504040204" pitchFamily="34" charset="0"/>
                <a:ea typeface="宋体" panose="02010600030101010101" pitchFamily="2" charset="-122"/>
              </a:rPr>
              <a:t>：贮存模块，</a:t>
            </a:r>
            <a:r>
              <a:rPr lang="en-US" altLang="zh-CN" dirty="0">
                <a:solidFill>
                  <a:srgbClr val="000000"/>
                </a:solidFill>
                <a:latin typeface="Tahoma" panose="020B0604030504040204" pitchFamily="34" charset="0"/>
                <a:ea typeface="宋体" panose="02010600030101010101" pitchFamily="2" charset="-122"/>
              </a:rPr>
              <a:t>SM</a:t>
            </a:r>
            <a:r>
              <a:rPr lang="zh-CN" altLang="en-US" dirty="0">
                <a:solidFill>
                  <a:srgbClr val="000000"/>
                </a:solidFill>
                <a:latin typeface="Tahoma" panose="020B0604030504040204" pitchFamily="34" charset="0"/>
                <a:ea typeface="宋体" panose="02010600030101010101" pitchFamily="2" charset="-122"/>
              </a:rPr>
              <a:t>：共享主存</a:t>
            </a:r>
          </a:p>
          <a:p>
            <a:pPr algn="ctr"/>
            <a:r>
              <a:rPr lang="en-US" altLang="zh-CN" dirty="0">
                <a:solidFill>
                  <a:srgbClr val="000000"/>
                </a:solidFill>
                <a:latin typeface="Tahoma" panose="020B0604030504040204" pitchFamily="34" charset="0"/>
                <a:ea typeface="宋体" panose="02010600030101010101" pitchFamily="2" charset="-122"/>
              </a:rPr>
              <a:t>IS</a:t>
            </a:r>
            <a:r>
              <a:rPr lang="zh-CN" altLang="en-US" dirty="0">
                <a:solidFill>
                  <a:srgbClr val="000000"/>
                </a:solidFill>
                <a:latin typeface="Tahoma" panose="020B0604030504040204" pitchFamily="34" charset="0"/>
                <a:ea typeface="宋体" panose="02010600030101010101" pitchFamily="2" charset="-122"/>
              </a:rPr>
              <a:t>：指令流，</a:t>
            </a:r>
            <a:r>
              <a:rPr lang="en-US" altLang="zh-CN" dirty="0">
                <a:solidFill>
                  <a:srgbClr val="000000"/>
                </a:solidFill>
                <a:latin typeface="Tahoma" panose="020B0604030504040204" pitchFamily="34" charset="0"/>
                <a:ea typeface="宋体" panose="02010600030101010101" pitchFamily="2" charset="-122"/>
              </a:rPr>
              <a:t>CS</a:t>
            </a:r>
            <a:r>
              <a:rPr lang="zh-CN" altLang="en-US" dirty="0">
                <a:solidFill>
                  <a:srgbClr val="000000"/>
                </a:solidFill>
                <a:latin typeface="Tahoma" panose="020B0604030504040204" pitchFamily="34" charset="0"/>
                <a:ea typeface="宋体" panose="02010600030101010101" pitchFamily="2" charset="-122"/>
              </a:rPr>
              <a:t>：控制流，</a:t>
            </a:r>
            <a:r>
              <a:rPr lang="en-US" altLang="zh-CN" dirty="0">
                <a:solidFill>
                  <a:srgbClr val="000000"/>
                </a:solidFill>
                <a:latin typeface="Tahoma" panose="020B0604030504040204" pitchFamily="34" charset="0"/>
                <a:ea typeface="宋体" panose="02010600030101010101" pitchFamily="2" charset="-122"/>
              </a:rPr>
              <a:t>DS</a:t>
            </a:r>
            <a:r>
              <a:rPr lang="zh-CN" altLang="en-US" dirty="0">
                <a:solidFill>
                  <a:srgbClr val="000000"/>
                </a:solidFill>
                <a:latin typeface="Tahoma" panose="020B0604030504040204" pitchFamily="34" charset="0"/>
                <a:ea typeface="宋体" panose="02010600030101010101" pitchFamily="2" charset="-122"/>
              </a:rPr>
              <a:t>：数据流</a:t>
            </a:r>
          </a:p>
        </p:txBody>
      </p:sp>
      <p:sp>
        <p:nvSpPr>
          <p:cNvPr id="227373" name="Rectangle 45"/>
          <p:cNvSpPr/>
          <p:nvPr/>
        </p:nvSpPr>
        <p:spPr>
          <a:xfrm>
            <a:off x="563563" y="96838"/>
            <a:ext cx="4071937" cy="579437"/>
          </a:xfrm>
          <a:prstGeom prst="rect">
            <a:avLst/>
          </a:prstGeom>
          <a:noFill/>
          <a:ln w="9525">
            <a:noFill/>
          </a:ln>
        </p:spPr>
        <p:txBody>
          <a:bodyPr wrap="none" anchor="t" anchorCtr="0">
            <a:spAutoFit/>
          </a:bodyPr>
          <a:lstStyle/>
          <a:p>
            <a:pPr eaLnBrk="0" hangingPunct="0"/>
            <a:r>
              <a:rPr lang="en-US" altLang="zh-CN" sz="3200" b="1" dirty="0">
                <a:solidFill>
                  <a:srgbClr val="000000"/>
                </a:solidFill>
                <a:latin typeface="黑体" panose="02010609060101010101" pitchFamily="49" charset="-122"/>
              </a:rPr>
              <a:t>Michael J,Flynn</a:t>
            </a:r>
            <a:r>
              <a:rPr lang="zh-CN" altLang="en-US" sz="3200" b="1" dirty="0">
                <a:solidFill>
                  <a:srgbClr val="000000"/>
                </a:solidFill>
                <a:latin typeface="黑体" panose="02010609060101010101" pitchFamily="49" charset="-122"/>
              </a:rPr>
              <a:t>分类</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28354" name="Rectangle 2"/>
          <p:cNvSpPr>
            <a:spLocks noGrp="1"/>
          </p:cNvSpPr>
          <p:nvPr>
            <p:ph type="title"/>
          </p:nvPr>
        </p:nvSpPr>
        <p:spPr/>
        <p:txBody>
          <a:bodyPr vert="horz" wrap="square" lIns="91440" tIns="45720" rIns="91440" bIns="45720" anchor="ctr" anchorCtr="0"/>
          <a:lstStyle/>
          <a:p>
            <a:r>
              <a:rPr lang="en-US" altLang="zh-CN" sz="3200" dirty="0">
                <a:solidFill>
                  <a:srgbClr val="000000"/>
                </a:solidFill>
                <a:latin typeface="黑体" panose="02010609060101010101" pitchFamily="49" charset="-122"/>
                <a:ea typeface="黑体" panose="02010609060101010101" pitchFamily="49" charset="-122"/>
              </a:rPr>
              <a:t>Michael J,Flynn</a:t>
            </a:r>
            <a:r>
              <a:rPr lang="zh-CN" altLang="en-US" sz="3200" dirty="0">
                <a:solidFill>
                  <a:srgbClr val="000000"/>
                </a:solidFill>
                <a:latin typeface="黑体" panose="02010609060101010101" pitchFamily="49" charset="-122"/>
                <a:ea typeface="黑体" panose="02010609060101010101" pitchFamily="49" charset="-122"/>
              </a:rPr>
              <a:t>分类</a:t>
            </a:r>
          </a:p>
        </p:txBody>
      </p:sp>
      <p:sp>
        <p:nvSpPr>
          <p:cNvPr id="228355" name="Rectangle 3"/>
          <p:cNvSpPr>
            <a:spLocks noGrp="1"/>
          </p:cNvSpPr>
          <p:nvPr>
            <p:ph idx="1" hasCustomPrompt="1"/>
          </p:nvPr>
        </p:nvSpPr>
        <p:spPr/>
        <p:txBody>
          <a:bodyPr vert="horz" wrap="square" lIns="91440" tIns="45720" rIns="91440" bIns="45720" anchor="t" anchorCtr="0"/>
          <a:lstStyle/>
          <a:p>
            <a:pPr>
              <a:lnSpc>
                <a:spcPct val="90000"/>
              </a:lnSpc>
            </a:pPr>
            <a:r>
              <a:rPr lang="en-US" altLang="zh-CN" sz="2400" dirty="0">
                <a:solidFill>
                  <a:srgbClr val="993333"/>
                </a:solidFill>
                <a:latin typeface="华文仿宋" panose="02010600040101010101" pitchFamily="2" charset="-122"/>
                <a:ea typeface="华文仿宋" panose="02010600040101010101" pitchFamily="2" charset="-122"/>
              </a:rPr>
              <a:t>SISD </a:t>
            </a:r>
            <a:r>
              <a:rPr lang="zh-CN" altLang="en-US" sz="2400" dirty="0">
                <a:solidFill>
                  <a:srgbClr val="993333"/>
                </a:solidFill>
                <a:latin typeface="华文仿宋" panose="02010600040101010101" pitchFamily="2" charset="-122"/>
                <a:ea typeface="华文仿宋" panose="02010600040101010101" pitchFamily="2" charset="-122"/>
              </a:rPr>
              <a:t>单指令流单数据流</a:t>
            </a:r>
          </a:p>
          <a:p>
            <a:pPr lvl="1">
              <a:lnSpc>
                <a:spcPct val="90000"/>
              </a:lnSpc>
            </a:pPr>
            <a:r>
              <a:rPr lang="zh-CN" altLang="en-US" sz="2000" b="1" dirty="0">
                <a:latin typeface="楷体_GB2312" pitchFamily="49" charset="-122"/>
                <a:ea typeface="楷体_GB2312" pitchFamily="49" charset="-122"/>
              </a:rPr>
              <a:t>传统的单处理机属于</a:t>
            </a:r>
            <a:r>
              <a:rPr lang="en-US" altLang="zh-CN" sz="2000" b="1" dirty="0">
                <a:latin typeface="楷体_GB2312" pitchFamily="49" charset="-122"/>
                <a:ea typeface="楷体_GB2312" pitchFamily="49" charset="-122"/>
              </a:rPr>
              <a:t>SISD</a:t>
            </a:r>
            <a:r>
              <a:rPr lang="zh-CN" altLang="en-US" sz="2000" b="1" dirty="0">
                <a:latin typeface="楷体_GB2312" pitchFamily="49" charset="-122"/>
                <a:ea typeface="楷体_GB2312" pitchFamily="49" charset="-122"/>
              </a:rPr>
              <a:t>计算机</a:t>
            </a:r>
          </a:p>
          <a:p>
            <a:pPr lvl="1">
              <a:lnSpc>
                <a:spcPct val="90000"/>
              </a:lnSpc>
            </a:pPr>
            <a:r>
              <a:rPr lang="zh-CN" altLang="en-US" sz="2000" b="1" dirty="0">
                <a:latin typeface="楷体_GB2312" pitchFamily="49" charset="-122"/>
                <a:ea typeface="楷体_GB2312" pitchFamily="49" charset="-122"/>
              </a:rPr>
              <a:t>单功能部件处理机：</a:t>
            </a:r>
            <a:r>
              <a:rPr lang="en-US" altLang="zh-CN" sz="2000" b="1" dirty="0">
                <a:latin typeface="楷体_GB2312" pitchFamily="49" charset="-122"/>
                <a:ea typeface="楷体_GB2312" pitchFamily="49" charset="-122"/>
              </a:rPr>
              <a:t>IBM1401</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VAX-11  </a:t>
            </a:r>
          </a:p>
          <a:p>
            <a:pPr lvl="1">
              <a:lnSpc>
                <a:spcPct val="90000"/>
              </a:lnSpc>
            </a:pPr>
            <a:r>
              <a:rPr lang="zh-CN" altLang="en-US" sz="2000" b="1" dirty="0">
                <a:latin typeface="楷体_GB2312" pitchFamily="49" charset="-122"/>
                <a:ea typeface="楷体_GB2312" pitchFamily="49" charset="-122"/>
              </a:rPr>
              <a:t>多功能部件处理机：</a:t>
            </a:r>
            <a:r>
              <a:rPr lang="en-US" altLang="zh-CN" sz="2000" b="1" dirty="0">
                <a:latin typeface="楷体_GB2312" pitchFamily="49" charset="-122"/>
                <a:ea typeface="楷体_GB2312" pitchFamily="49" charset="-122"/>
              </a:rPr>
              <a:t>IBM360/91</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370/168</a:t>
            </a:r>
            <a:endParaRPr lang="zh-CN" altLang="en-US" sz="2000" b="1" dirty="0">
              <a:latin typeface="楷体_GB2312" pitchFamily="49" charset="-122"/>
              <a:ea typeface="楷体_GB2312" pitchFamily="49" charset="-122"/>
            </a:endParaRPr>
          </a:p>
          <a:p>
            <a:pPr>
              <a:lnSpc>
                <a:spcPct val="90000"/>
              </a:lnSpc>
            </a:pPr>
            <a:r>
              <a:rPr lang="en-US" altLang="zh-CN" sz="2400" dirty="0">
                <a:solidFill>
                  <a:srgbClr val="993333"/>
                </a:solidFill>
                <a:latin typeface="华文仿宋" panose="02010600040101010101" pitchFamily="2" charset="-122"/>
                <a:ea typeface="华文仿宋" panose="02010600040101010101" pitchFamily="2" charset="-122"/>
              </a:rPr>
              <a:t>SIMD </a:t>
            </a:r>
            <a:r>
              <a:rPr lang="zh-CN" altLang="en-US" sz="2400" dirty="0">
                <a:solidFill>
                  <a:srgbClr val="993333"/>
                </a:solidFill>
                <a:latin typeface="华文仿宋" panose="02010600040101010101" pitchFamily="2" charset="-122"/>
                <a:ea typeface="华文仿宋" panose="02010600040101010101" pitchFamily="2" charset="-122"/>
              </a:rPr>
              <a:t>单指令流多数据流</a:t>
            </a:r>
          </a:p>
          <a:p>
            <a:pPr lvl="1">
              <a:lnSpc>
                <a:spcPct val="90000"/>
              </a:lnSpc>
            </a:pPr>
            <a:r>
              <a:rPr lang="zh-CN" altLang="en-US" sz="2000" b="1" dirty="0">
                <a:latin typeface="楷体_GB2312" pitchFamily="49" charset="-122"/>
                <a:ea typeface="楷体_GB2312" pitchFamily="49" charset="-122"/>
              </a:rPr>
              <a:t>并行处理机是</a:t>
            </a:r>
            <a:r>
              <a:rPr lang="en-US" altLang="zh-CN" sz="2000" b="1" dirty="0">
                <a:latin typeface="楷体_GB2312" pitchFamily="49" charset="-122"/>
                <a:ea typeface="楷体_GB2312" pitchFamily="49" charset="-122"/>
              </a:rPr>
              <a:t>SIMD</a:t>
            </a:r>
            <a:r>
              <a:rPr lang="zh-CN" altLang="en-US" sz="2000" b="1" dirty="0">
                <a:latin typeface="楷体_GB2312" pitchFamily="49" charset="-122"/>
                <a:ea typeface="楷体_GB2312" pitchFamily="49" charset="-122"/>
              </a:rPr>
              <a:t>计算机的典型代表</a:t>
            </a:r>
          </a:p>
          <a:p>
            <a:pPr lvl="1">
              <a:lnSpc>
                <a:spcPct val="90000"/>
              </a:lnSpc>
            </a:pPr>
            <a:r>
              <a:rPr lang="zh-CN" altLang="en-US" sz="2000" b="1" dirty="0">
                <a:latin typeface="楷体_GB2312" pitchFamily="49" charset="-122"/>
                <a:ea typeface="楷体_GB2312" pitchFamily="49" charset="-122"/>
              </a:rPr>
              <a:t>我国的</a:t>
            </a:r>
            <a:r>
              <a:rPr lang="en-US" altLang="zh-CN" sz="2000" b="1" dirty="0">
                <a:latin typeface="楷体_GB2312" pitchFamily="49" charset="-122"/>
                <a:ea typeface="楷体_GB2312" pitchFamily="49" charset="-122"/>
              </a:rPr>
              <a:t>YH-I</a:t>
            </a:r>
            <a:r>
              <a:rPr lang="zh-CN" altLang="en-US" sz="2000" b="1" dirty="0">
                <a:latin typeface="楷体_GB2312" pitchFamily="49" charset="-122"/>
                <a:ea typeface="楷体_GB2312" pitchFamily="49" charset="-122"/>
              </a:rPr>
              <a:t>型是此类计算机型</a:t>
            </a:r>
          </a:p>
          <a:p>
            <a:pPr lvl="1">
              <a:lnSpc>
                <a:spcPct val="90000"/>
              </a:lnSpc>
            </a:pPr>
            <a:r>
              <a:rPr lang="zh-CN" altLang="en-US" sz="2000" b="1" dirty="0">
                <a:latin typeface="楷体_GB2312" pitchFamily="49" charset="-122"/>
                <a:ea typeface="楷体_GB2312" pitchFamily="49" charset="-122"/>
              </a:rPr>
              <a:t>全并行：</a:t>
            </a:r>
            <a:r>
              <a:rPr lang="en-US" altLang="zh-CN" sz="2000" b="1" dirty="0">
                <a:latin typeface="楷体_GB2312" pitchFamily="49" charset="-122"/>
                <a:ea typeface="楷体_GB2312" pitchFamily="49" charset="-122"/>
              </a:rPr>
              <a:t>IILIAC IV</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PEPE</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STAR100</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ASC</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CRAY </a:t>
            </a:r>
          </a:p>
          <a:p>
            <a:pPr lvl="1">
              <a:lnSpc>
                <a:spcPct val="90000"/>
              </a:lnSpc>
            </a:pPr>
            <a:r>
              <a:rPr lang="zh-CN" altLang="en-US" sz="2000" b="1" dirty="0">
                <a:latin typeface="楷体_GB2312" pitchFamily="49" charset="-122"/>
                <a:ea typeface="楷体_GB2312" pitchFamily="49" charset="-122"/>
              </a:rPr>
              <a:t>字并位串：</a:t>
            </a:r>
            <a:r>
              <a:rPr lang="en-US" altLang="zh-CN" sz="2000" b="1" dirty="0">
                <a:latin typeface="楷体_GB2312" pitchFamily="49" charset="-122"/>
                <a:ea typeface="楷体_GB2312" pitchFamily="49" charset="-122"/>
              </a:rPr>
              <a:t>STARAN</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MPP</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DAP</a:t>
            </a:r>
            <a:r>
              <a:rPr lang="en-US" altLang="zh-CN" sz="2000" b="1" dirty="0">
                <a:solidFill>
                  <a:srgbClr val="993333"/>
                </a:solidFill>
                <a:latin typeface="楷体_GB2312" pitchFamily="49" charset="-122"/>
                <a:ea typeface="楷体_GB2312" pitchFamily="49" charset="-122"/>
              </a:rPr>
              <a:t>  </a:t>
            </a:r>
            <a:endParaRPr lang="zh-CN" altLang="en-US" sz="2000" b="1" dirty="0">
              <a:latin typeface="楷体_GB2312" pitchFamily="49" charset="-122"/>
              <a:ea typeface="楷体_GB2312" pitchFamily="49" charset="-122"/>
            </a:endParaRPr>
          </a:p>
          <a:p>
            <a:pPr>
              <a:lnSpc>
                <a:spcPct val="90000"/>
              </a:lnSpc>
            </a:pPr>
            <a:r>
              <a:rPr lang="en-US" altLang="zh-CN" sz="2400" dirty="0">
                <a:solidFill>
                  <a:srgbClr val="993333"/>
                </a:solidFill>
                <a:latin typeface="华文仿宋" panose="02010600040101010101" pitchFamily="2" charset="-122"/>
                <a:ea typeface="华文仿宋" panose="02010600040101010101" pitchFamily="2" charset="-122"/>
              </a:rPr>
              <a:t>MISD </a:t>
            </a:r>
            <a:r>
              <a:rPr lang="zh-CN" altLang="en-US" sz="2400" dirty="0">
                <a:solidFill>
                  <a:srgbClr val="993333"/>
                </a:solidFill>
                <a:latin typeface="华文仿宋" panose="02010600040101010101" pitchFamily="2" charset="-122"/>
                <a:ea typeface="华文仿宋" panose="02010600040101010101" pitchFamily="2" charset="-122"/>
              </a:rPr>
              <a:t>多指令流单数据流</a:t>
            </a:r>
          </a:p>
          <a:p>
            <a:pPr lvl="1">
              <a:lnSpc>
                <a:spcPct val="90000"/>
              </a:lnSpc>
            </a:pPr>
            <a:r>
              <a:rPr lang="zh-CN" altLang="en-US" sz="2000" b="1" dirty="0">
                <a:ea typeface="楷体_GB2312" pitchFamily="49" charset="-122"/>
              </a:rPr>
              <a:t>目前看不存在，但也有学者认为存在</a:t>
            </a:r>
          </a:p>
          <a:p>
            <a:pPr>
              <a:lnSpc>
                <a:spcPct val="90000"/>
              </a:lnSpc>
            </a:pPr>
            <a:r>
              <a:rPr lang="en-US" altLang="zh-CN" sz="2400" dirty="0">
                <a:solidFill>
                  <a:srgbClr val="993333"/>
                </a:solidFill>
                <a:latin typeface="华文仿宋" panose="02010600040101010101" pitchFamily="2" charset="-122"/>
                <a:ea typeface="华文仿宋" panose="02010600040101010101" pitchFamily="2" charset="-122"/>
              </a:rPr>
              <a:t>MIMD </a:t>
            </a:r>
            <a:r>
              <a:rPr lang="zh-CN" altLang="en-US" sz="2400" dirty="0">
                <a:solidFill>
                  <a:srgbClr val="993333"/>
                </a:solidFill>
                <a:latin typeface="华文仿宋" panose="02010600040101010101" pitchFamily="2" charset="-122"/>
                <a:ea typeface="华文仿宋" panose="02010600040101010101" pitchFamily="2" charset="-122"/>
              </a:rPr>
              <a:t>多指令流多数据流</a:t>
            </a:r>
          </a:p>
          <a:p>
            <a:pPr lvl="1">
              <a:lnSpc>
                <a:spcPct val="90000"/>
              </a:lnSpc>
            </a:pPr>
            <a:r>
              <a:rPr lang="zh-CN" altLang="en-US" sz="2000" b="1" dirty="0">
                <a:latin typeface="楷体_GB2312" pitchFamily="49" charset="-122"/>
                <a:ea typeface="楷体_GB2312" pitchFamily="49" charset="-122"/>
              </a:rPr>
              <a:t>包括了大多数多处理机及多计算机系统</a:t>
            </a:r>
          </a:p>
          <a:p>
            <a:pPr lvl="1">
              <a:lnSpc>
                <a:spcPct val="90000"/>
              </a:lnSpc>
            </a:pPr>
            <a:r>
              <a:rPr lang="zh-CN" altLang="en-US" sz="2000" b="1" dirty="0">
                <a:latin typeface="楷体_GB2312" pitchFamily="49" charset="-122"/>
                <a:ea typeface="楷体_GB2312" pitchFamily="49" charset="-122"/>
              </a:rPr>
              <a:t>我国的</a:t>
            </a:r>
            <a:r>
              <a:rPr lang="en-US" altLang="zh-CN" sz="2000" b="1" dirty="0">
                <a:latin typeface="楷体_GB2312" pitchFamily="49" charset="-122"/>
                <a:ea typeface="楷体_GB2312" pitchFamily="49" charset="-122"/>
              </a:rPr>
              <a:t>YH-II</a:t>
            </a:r>
            <a:r>
              <a:rPr lang="zh-CN" altLang="en-US" sz="2000" b="1" dirty="0">
                <a:latin typeface="楷体_GB2312" pitchFamily="49" charset="-122"/>
                <a:ea typeface="楷体_GB2312" pitchFamily="49" charset="-122"/>
              </a:rPr>
              <a:t>型计算机是这种类型的计算机</a:t>
            </a:r>
          </a:p>
          <a:p>
            <a:pPr lvl="1">
              <a:lnSpc>
                <a:spcPct val="90000"/>
              </a:lnSpc>
            </a:pPr>
            <a:r>
              <a:rPr lang="zh-CN" altLang="en-US" sz="2000" b="1" dirty="0">
                <a:latin typeface="楷体_GB2312" pitchFamily="49" charset="-122"/>
                <a:ea typeface="楷体_GB2312" pitchFamily="49" charset="-122"/>
              </a:rPr>
              <a:t>紧密偶合：</a:t>
            </a:r>
            <a:r>
              <a:rPr lang="en-US" altLang="zh-CN" sz="2000" b="1" dirty="0">
                <a:latin typeface="楷体_GB2312" pitchFamily="49" charset="-122"/>
                <a:ea typeface="楷体_GB2312" pitchFamily="49" charset="-122"/>
              </a:rPr>
              <a:t>IBM3081</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IBM3084</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UNIVAC-1100/80  </a:t>
            </a:r>
          </a:p>
          <a:p>
            <a:pPr lvl="1">
              <a:lnSpc>
                <a:spcPct val="90000"/>
              </a:lnSpc>
            </a:pPr>
            <a:r>
              <a:rPr lang="zh-CN" altLang="en-US" sz="2000" b="1" dirty="0">
                <a:latin typeface="楷体_GB2312" pitchFamily="49" charset="-122"/>
                <a:ea typeface="楷体_GB2312" pitchFamily="49" charset="-122"/>
              </a:rPr>
              <a:t>松散偶合：</a:t>
            </a:r>
            <a:r>
              <a:rPr lang="en-US" altLang="zh-CN" sz="2000" b="1" dirty="0">
                <a:latin typeface="楷体_GB2312" pitchFamily="49" charset="-122"/>
                <a:ea typeface="楷体_GB2312" pitchFamily="49" charset="-122"/>
              </a:rPr>
              <a:t>D-825</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Cmmp</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CRAY-2 </a:t>
            </a:r>
            <a:endParaRPr lang="zh-CN" altLang="en-US" sz="2000" b="1" dirty="0">
              <a:latin typeface="楷体_GB2312" pitchFamily="49" charset="-122"/>
              <a:ea typeface="楷体_GB2312" pitchFamily="49"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页脚占位符 2"/>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graphicFrame>
        <p:nvGraphicFramePr>
          <p:cNvPr id="229378"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17414" r:id="rId4" imgW="4873625" imgH="3968115" progId="Visio.Drawing.6">
                  <p:embed/>
                </p:oleObj>
              </mc:Choice>
              <mc:Fallback>
                <p:oleObj r:id="rId4" imgW="4873625" imgH="3968115" progId="Visio.Drawing.6">
                  <p:embed/>
                  <p:pic>
                    <p:nvPicPr>
                      <p:cNvPr id="0" name="图片 3099"/>
                      <p:cNvPicPr/>
                      <p:nvPr/>
                    </p:nvPicPr>
                    <p:blipFill>
                      <a:blip r:embed="rId5"/>
                      <a:stretch>
                        <a:fillRect/>
                      </a:stretch>
                    </p:blipFill>
                    <p:spPr>
                      <a:xfrm>
                        <a:off x="0" y="0"/>
                        <a:ext cx="9144000" cy="6858000"/>
                      </a:xfrm>
                      <a:prstGeom prst="rect">
                        <a:avLst/>
                      </a:prstGeom>
                      <a:noFill/>
                      <a:ln w="38100">
                        <a:noFill/>
                        <a:miter/>
                      </a:ln>
                    </p:spPr>
                  </p:pic>
                </p:oleObj>
              </mc:Fallback>
            </mc:AlternateContent>
          </a:graphicData>
        </a:graphic>
      </p:graphicFrame>
      <p:sp>
        <p:nvSpPr>
          <p:cNvPr id="229379" name="Rectangle 3"/>
          <p:cNvSpPr/>
          <p:nvPr/>
        </p:nvSpPr>
        <p:spPr>
          <a:xfrm>
            <a:off x="3844925" y="2727325"/>
            <a:ext cx="3155950" cy="366713"/>
          </a:xfrm>
          <a:prstGeom prst="rect">
            <a:avLst/>
          </a:prstGeom>
          <a:noFill/>
          <a:ln w="9525">
            <a:noFill/>
          </a:ln>
        </p:spPr>
        <p:txBody>
          <a:bodyPr wrap="none" anchor="t" anchorCtr="0">
            <a:spAutoFit/>
          </a:bodyPr>
          <a:lstStyle/>
          <a:p>
            <a:pPr>
              <a:spcBef>
                <a:spcPct val="30000"/>
              </a:spcBef>
            </a:pPr>
            <a:r>
              <a:rPr lang="zh-CN" altLang="en-US" dirty="0">
                <a:solidFill>
                  <a:srgbClr val="000000"/>
                </a:solidFill>
                <a:latin typeface="黑体" panose="02010609060101010101" pitchFamily="49" charset="-122"/>
                <a:ea typeface="宋体" panose="02010600030101010101" pitchFamily="2" charset="-122"/>
              </a:rPr>
              <a:t>高速缓存一致性均匀存储访问</a:t>
            </a:r>
          </a:p>
        </p:txBody>
      </p:sp>
      <p:sp>
        <p:nvSpPr>
          <p:cNvPr id="229380" name="Rectangle 4"/>
          <p:cNvSpPr/>
          <p:nvPr/>
        </p:nvSpPr>
        <p:spPr>
          <a:xfrm>
            <a:off x="3956050" y="1954213"/>
            <a:ext cx="2241550" cy="366712"/>
          </a:xfrm>
          <a:prstGeom prst="rect">
            <a:avLst/>
          </a:prstGeom>
          <a:noFill/>
          <a:ln w="9525">
            <a:noFill/>
          </a:ln>
        </p:spPr>
        <p:txBody>
          <a:bodyPr wrap="none" anchor="t" anchorCtr="0">
            <a:spAutoFit/>
          </a:bodyPr>
          <a:lstStyle/>
          <a:p>
            <a:pPr eaLnBrk="0" hangingPunct="0"/>
            <a:r>
              <a:rPr lang="zh-CN" altLang="en-US" dirty="0">
                <a:solidFill>
                  <a:srgbClr val="000000"/>
                </a:solidFill>
                <a:latin typeface="黑体" panose="02010609060101010101" pitchFamily="49" charset="-122"/>
                <a:ea typeface="宋体" panose="02010600030101010101" pitchFamily="2" charset="-122"/>
              </a:rPr>
              <a:t>全高速缓存存储访问</a:t>
            </a:r>
          </a:p>
        </p:txBody>
      </p:sp>
      <p:sp>
        <p:nvSpPr>
          <p:cNvPr id="229381" name="Rectangle 5"/>
          <p:cNvSpPr/>
          <p:nvPr/>
        </p:nvSpPr>
        <p:spPr>
          <a:xfrm>
            <a:off x="3430588" y="3403600"/>
            <a:ext cx="3384550" cy="366713"/>
          </a:xfrm>
          <a:prstGeom prst="rect">
            <a:avLst/>
          </a:prstGeom>
          <a:noFill/>
          <a:ln w="9525">
            <a:noFill/>
          </a:ln>
        </p:spPr>
        <p:txBody>
          <a:bodyPr wrap="none" anchor="t" anchorCtr="0">
            <a:spAutoFit/>
          </a:bodyPr>
          <a:lstStyle/>
          <a:p>
            <a:pPr eaLnBrk="0" hangingPunct="0"/>
            <a:r>
              <a:rPr lang="zh-CN" altLang="en-US" dirty="0">
                <a:solidFill>
                  <a:srgbClr val="000000"/>
                </a:solidFill>
                <a:latin typeface="黑体" panose="02010609060101010101" pitchFamily="49" charset="-122"/>
                <a:ea typeface="宋体" panose="02010600030101010101" pitchFamily="2" charset="-122"/>
              </a:rPr>
              <a:t>非高速缓存一致性均匀存储访问</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31426" name="Rectangle 2"/>
          <p:cNvSpPr>
            <a:spLocks noGrp="1"/>
          </p:cNvSpPr>
          <p:nvPr>
            <p:ph type="title"/>
          </p:nvPr>
        </p:nvSpPr>
        <p:spPr/>
        <p:txBody>
          <a:bodyPr vert="horz" wrap="square" lIns="91440" tIns="45720" rIns="91440" bIns="45720" anchor="ctr" anchorCtr="0"/>
          <a:lstStyle/>
          <a:p>
            <a:r>
              <a:rPr lang="en-US" altLang="zh-CN" sz="3200" dirty="0">
                <a:solidFill>
                  <a:srgbClr val="000000"/>
                </a:solidFill>
                <a:latin typeface="黑体" panose="02010609060101010101" pitchFamily="49" charset="-122"/>
                <a:ea typeface="黑体" panose="02010609060101010101" pitchFamily="49" charset="-122"/>
              </a:rPr>
              <a:t>Michael J,Flynn</a:t>
            </a:r>
            <a:r>
              <a:rPr lang="zh-CN" altLang="en-US" sz="3200" dirty="0">
                <a:solidFill>
                  <a:srgbClr val="000000"/>
                </a:solidFill>
                <a:latin typeface="黑体" panose="02010609060101010101" pitchFamily="49" charset="-122"/>
                <a:ea typeface="黑体" panose="02010609060101010101" pitchFamily="49" charset="-122"/>
              </a:rPr>
              <a:t>分类</a:t>
            </a:r>
          </a:p>
        </p:txBody>
      </p:sp>
      <p:sp>
        <p:nvSpPr>
          <p:cNvPr id="231427" name="Rectangle 3"/>
          <p:cNvSpPr>
            <a:spLocks noGrp="1"/>
          </p:cNvSpPr>
          <p:nvPr>
            <p:ph idx="1" hasCustomPrompt="1"/>
          </p:nvPr>
        </p:nvSpPr>
        <p:spPr/>
        <p:txBody>
          <a:bodyPr vert="horz" wrap="square" lIns="91440" tIns="45720" rIns="91440" bIns="45720" anchor="t" anchorCtr="0"/>
          <a:lstStyle/>
          <a:p>
            <a:r>
              <a:rPr lang="zh-CN" altLang="en-US" dirty="0">
                <a:solidFill>
                  <a:srgbClr val="000000"/>
                </a:solidFill>
                <a:latin typeface="华文仿宋" panose="02010600040101010101" pitchFamily="2" charset="-122"/>
                <a:ea typeface="华文仿宋" panose="02010600040101010101" pitchFamily="2" charset="-122"/>
              </a:rPr>
              <a:t>主要缺点：</a:t>
            </a:r>
            <a:r>
              <a:rPr lang="zh-CN" altLang="en-US" dirty="0"/>
              <a:t>  </a:t>
            </a:r>
          </a:p>
          <a:p>
            <a:pPr lvl="1">
              <a:buNone/>
            </a:pPr>
            <a:r>
              <a:rPr lang="en-US" altLang="zh-CN" b="1" dirty="0">
                <a:latin typeface="楷体_GB2312" pitchFamily="49" charset="-122"/>
                <a:ea typeface="楷体_GB2312" pitchFamily="49" charset="-122"/>
              </a:rPr>
              <a:t>(1)</a:t>
            </a:r>
            <a:r>
              <a:rPr lang="zh-CN" altLang="en-US" b="1" dirty="0">
                <a:latin typeface="楷体_GB2312" pitchFamily="49" charset="-122"/>
                <a:ea typeface="楷体_GB2312" pitchFamily="49" charset="-122"/>
              </a:rPr>
              <a:t>分类太粗：例如，在</a:t>
            </a:r>
            <a:r>
              <a:rPr lang="en-US" altLang="zh-CN" b="1" dirty="0">
                <a:latin typeface="楷体_GB2312" pitchFamily="49" charset="-122"/>
                <a:ea typeface="楷体_GB2312" pitchFamily="49" charset="-122"/>
              </a:rPr>
              <a:t>SIMD</a:t>
            </a:r>
            <a:r>
              <a:rPr lang="zh-CN" altLang="en-US" b="1" dirty="0">
                <a:latin typeface="楷体_GB2312" pitchFamily="49" charset="-122"/>
                <a:ea typeface="楷体_GB2312" pitchFamily="49" charset="-122"/>
              </a:rPr>
              <a:t>中包括有多种处理机，对流水线处理机的划分不明确，标量流水线为</a:t>
            </a:r>
            <a:r>
              <a:rPr lang="en-US" altLang="zh-CN" b="1" dirty="0">
                <a:latin typeface="楷体_GB2312" pitchFamily="49" charset="-122"/>
                <a:ea typeface="楷体_GB2312" pitchFamily="49" charset="-122"/>
              </a:rPr>
              <a:t>SISD</a:t>
            </a:r>
            <a:r>
              <a:rPr lang="zh-CN" altLang="en-US" b="1" dirty="0">
                <a:latin typeface="楷体_GB2312" pitchFamily="49" charset="-122"/>
                <a:ea typeface="楷体_GB2312" pitchFamily="49" charset="-122"/>
              </a:rPr>
              <a:t>，向量流水线为</a:t>
            </a:r>
            <a:r>
              <a:rPr lang="en-US" altLang="zh-CN" b="1" dirty="0">
                <a:latin typeface="楷体_GB2312" pitchFamily="49" charset="-122"/>
                <a:ea typeface="楷体_GB2312" pitchFamily="49" charset="-122"/>
              </a:rPr>
              <a:t>SIMD</a:t>
            </a:r>
            <a:r>
              <a:rPr lang="en-US" altLang="zh-CN" dirty="0"/>
              <a:t> </a:t>
            </a:r>
          </a:p>
          <a:p>
            <a:pPr lvl="1">
              <a:buNone/>
            </a:pPr>
            <a:r>
              <a:rPr lang="en-US" altLang="zh-CN" b="1" dirty="0">
                <a:latin typeface="楷体_GB2312" pitchFamily="49" charset="-122"/>
                <a:ea typeface="楷体_GB2312" pitchFamily="49" charset="-122"/>
              </a:rPr>
              <a:t>(2)</a:t>
            </a:r>
            <a:r>
              <a:rPr lang="zh-CN" altLang="en-US" b="1" dirty="0">
                <a:latin typeface="楷体_GB2312" pitchFamily="49" charset="-122"/>
                <a:ea typeface="楷体_GB2312" pitchFamily="49" charset="-122"/>
              </a:rPr>
              <a:t>根本问题是把两个不同等级的功能并列对待；通常，数据流受指令流控制，从而造成</a:t>
            </a:r>
            <a:r>
              <a:rPr lang="en-US" altLang="zh-CN" b="1" dirty="0">
                <a:latin typeface="楷体_GB2312" pitchFamily="49" charset="-122"/>
                <a:ea typeface="楷体_GB2312" pitchFamily="49" charset="-122"/>
              </a:rPr>
              <a:t>MISD</a:t>
            </a:r>
            <a:r>
              <a:rPr lang="zh-CN" altLang="en-US" b="1" dirty="0">
                <a:latin typeface="楷体_GB2312" pitchFamily="49" charset="-122"/>
                <a:ea typeface="楷体_GB2312" pitchFamily="49" charset="-122"/>
              </a:rPr>
              <a:t>不存在  </a:t>
            </a:r>
          </a:p>
          <a:p>
            <a:pPr lvl="1">
              <a:buNone/>
            </a:pPr>
            <a:r>
              <a:rPr lang="en-US" altLang="zh-CN" b="1" dirty="0">
                <a:latin typeface="楷体_GB2312" pitchFamily="49" charset="-122"/>
                <a:ea typeface="楷体_GB2312" pitchFamily="49" charset="-122"/>
              </a:rPr>
              <a:t>(3)</a:t>
            </a:r>
            <a:r>
              <a:rPr lang="zh-CN" altLang="en-US" b="1" dirty="0">
                <a:latin typeface="楷体_GB2312" pitchFamily="49" charset="-122"/>
                <a:ea typeface="楷体_GB2312" pitchFamily="49" charset="-122"/>
              </a:rPr>
              <a:t>非冯计算机的分类；其他新型计算机的分类</a:t>
            </a:r>
            <a:r>
              <a:rPr lang="zh-CN" altLang="en-US" dirty="0"/>
              <a:t>  </a:t>
            </a:r>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F090B4B-DEE9-4AF8-B4D1-CAE6E8A3A8F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3174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1.1</a:t>
            </a:r>
            <a:r>
              <a:rPr lang="zh-CN" altLang="en-US" sz="3200" dirty="0">
                <a:solidFill>
                  <a:srgbClr val="000000"/>
                </a:solidFill>
                <a:latin typeface="黑体" panose="02010609060101010101" pitchFamily="49" charset="-122"/>
                <a:ea typeface="黑体" panose="02010609060101010101" pitchFamily="49" charset="-122"/>
              </a:rPr>
              <a:t>计算机系统中的层次概念</a:t>
            </a:r>
          </a:p>
        </p:txBody>
      </p:sp>
      <p:sp>
        <p:nvSpPr>
          <p:cNvPr id="31748"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宋体" panose="02010600030101010101" pitchFamily="2" charset="-122"/>
                <a:ea typeface="宋体" panose="02010600030101010101" pitchFamily="2" charset="-122"/>
              </a:rPr>
              <a:t>例题</a:t>
            </a:r>
          </a:p>
          <a:p>
            <a:pPr lvl="1" eaLnBrk="1" hangingPunct="1">
              <a:buNone/>
            </a:pPr>
            <a:r>
              <a:rPr lang="zh-CN" altLang="en-US" dirty="0"/>
              <a:t>   </a:t>
            </a:r>
            <a:r>
              <a:rPr lang="zh-CN" altLang="en-US" b="1" dirty="0">
                <a:latin typeface="楷体_GB2312" pitchFamily="49" charset="-122"/>
                <a:ea typeface="楷体_GB2312" pitchFamily="49" charset="-122"/>
              </a:rPr>
              <a:t>有一个经解释实现的计算机，可按功能划分成</a:t>
            </a:r>
            <a:r>
              <a:rPr lang="en-US" altLang="zh-CN" b="1" dirty="0">
                <a:latin typeface="楷体_GB2312" pitchFamily="49" charset="-122"/>
                <a:ea typeface="楷体_GB2312" pitchFamily="49" charset="-122"/>
              </a:rPr>
              <a:t>4</a:t>
            </a:r>
            <a:r>
              <a:rPr lang="zh-CN" altLang="en-US" b="1" dirty="0">
                <a:latin typeface="楷体_GB2312" pitchFamily="49" charset="-122"/>
                <a:ea typeface="楷体_GB2312" pitchFamily="49" charset="-122"/>
              </a:rPr>
              <a:t>级。每一级为了执行一条指令需要下一级的</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条指令解释。若执行第一级的一条指令需要</a:t>
            </a:r>
            <a:r>
              <a:rPr lang="en-US" altLang="zh-CN" b="1" dirty="0">
                <a:latin typeface="楷体_GB2312" pitchFamily="49" charset="-122"/>
                <a:ea typeface="楷体_GB2312" pitchFamily="49" charset="-122"/>
              </a:rPr>
              <a:t>Kns</a:t>
            </a:r>
            <a:r>
              <a:rPr lang="zh-CN" altLang="en-US" b="1" dirty="0">
                <a:latin typeface="楷体_GB2312" pitchFamily="49" charset="-122"/>
                <a:ea typeface="楷体_GB2312" pitchFamily="49" charset="-122"/>
              </a:rPr>
              <a:t>时间，那么执行第</a:t>
            </a:r>
            <a:r>
              <a:rPr lang="en-US" altLang="zh-CN" b="1" dirty="0">
                <a:latin typeface="楷体_GB2312" pitchFamily="49" charset="-122"/>
                <a:ea typeface="楷体_GB2312" pitchFamily="49" charset="-122"/>
              </a:rPr>
              <a:t>2</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3</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4</a:t>
            </a:r>
            <a:r>
              <a:rPr lang="zh-CN" altLang="en-US" b="1" dirty="0">
                <a:latin typeface="楷体_GB2312" pitchFamily="49" charset="-122"/>
                <a:ea typeface="楷体_GB2312" pitchFamily="49" charset="-122"/>
              </a:rPr>
              <a:t>级的</a:t>
            </a:r>
            <a:r>
              <a:rPr lang="zh-CN" altLang="en-US" b="1" dirty="0">
                <a:highlight>
                  <a:srgbClr val="FFFF00"/>
                </a:highlight>
                <a:latin typeface="楷体_GB2312" pitchFamily="49" charset="-122"/>
                <a:ea typeface="楷体_GB2312" pitchFamily="49" charset="-122"/>
              </a:rPr>
              <a:t>一条指令</a:t>
            </a:r>
            <a:r>
              <a:rPr lang="zh-CN" altLang="en-US" b="1" dirty="0">
                <a:latin typeface="楷体_GB2312" pitchFamily="49" charset="-122"/>
                <a:ea typeface="楷体_GB2312" pitchFamily="49" charset="-122"/>
              </a:rPr>
              <a:t>个需要多长时间？</a:t>
            </a:r>
          </a:p>
        </p:txBody>
      </p:sp>
      <p:pic>
        <p:nvPicPr>
          <p:cNvPr id="31749" name="Picture 5"/>
          <p:cNvPicPr>
            <a:picLocks noChangeAspect="1"/>
          </p:cNvPicPr>
          <p:nvPr/>
        </p:nvPicPr>
        <p:blipFill>
          <a:blip r:embed="rId2"/>
          <a:stretch>
            <a:fillRect/>
          </a:stretch>
        </p:blipFill>
        <p:spPr>
          <a:xfrm>
            <a:off x="6330950" y="3411538"/>
            <a:ext cx="2554288" cy="2854325"/>
          </a:xfrm>
          <a:prstGeom prst="rect">
            <a:avLst/>
          </a:prstGeom>
          <a:noFill/>
          <a:ln w="9525">
            <a:noFill/>
          </a:ln>
        </p:spPr>
      </p:pic>
    </p:spTree>
  </p:cSld>
  <p:clrMapOvr>
    <a:masterClrMapping/>
  </p:clrMapOvr>
  <p:transition spd="med">
    <p:zo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32450" name="Rectangle 2"/>
          <p:cNvSpPr>
            <a:spLocks noGrp="1"/>
          </p:cNvSpPr>
          <p:nvPr>
            <p:ph type="title"/>
          </p:nvPr>
        </p:nvSpPr>
        <p:spPr/>
        <p:txBody>
          <a:bodyPr vert="horz" wrap="square" lIns="91440" tIns="45720" rIns="91440" bIns="45720" anchor="ctr" anchorCtr="0"/>
          <a:lstStyle/>
          <a:p>
            <a:r>
              <a:rPr lang="en-US" altLang="zh-CN" dirty="0">
                <a:solidFill>
                  <a:srgbClr val="000000"/>
                </a:solidFill>
                <a:latin typeface="黑体" panose="02010609060101010101" pitchFamily="49" charset="-122"/>
                <a:ea typeface="黑体" panose="02010609060101010101" pitchFamily="49" charset="-122"/>
              </a:rPr>
              <a:t>David J.Kuck</a:t>
            </a:r>
            <a:r>
              <a:rPr lang="zh-CN" altLang="en-US" dirty="0">
                <a:solidFill>
                  <a:srgbClr val="000000"/>
                </a:solidFill>
                <a:latin typeface="黑体" panose="02010609060101010101" pitchFamily="49" charset="-122"/>
                <a:ea typeface="黑体" panose="02010609060101010101" pitchFamily="49" charset="-122"/>
              </a:rPr>
              <a:t>（库克）分类</a:t>
            </a:r>
          </a:p>
        </p:txBody>
      </p:sp>
      <p:sp>
        <p:nvSpPr>
          <p:cNvPr id="232451" name="Rectangle 3"/>
          <p:cNvSpPr>
            <a:spLocks noGrp="1"/>
          </p:cNvSpPr>
          <p:nvPr>
            <p:ph idx="1" hasCustomPrompt="1"/>
          </p:nvPr>
        </p:nvSpPr>
        <p:spPr/>
        <p:txBody>
          <a:bodyPr vert="horz" wrap="square" lIns="91440" tIns="45720" rIns="91440" bIns="45720" anchor="t" anchorCtr="0"/>
          <a:lstStyle/>
          <a:p>
            <a:r>
              <a:rPr lang="zh-CN" altLang="en-US" dirty="0">
                <a:solidFill>
                  <a:srgbClr val="000000"/>
                </a:solidFill>
                <a:latin typeface="华文仿宋" panose="02010600040101010101" pitchFamily="2" charset="-122"/>
                <a:ea typeface="华文仿宋" panose="02010600040101010101" pitchFamily="2" charset="-122"/>
              </a:rPr>
              <a:t>用指令流和执行流（</a:t>
            </a:r>
            <a:r>
              <a:rPr lang="en-US" altLang="zh-CN" dirty="0">
                <a:solidFill>
                  <a:srgbClr val="000000"/>
                </a:solidFill>
                <a:latin typeface="华文仿宋" panose="02010600040101010101" pitchFamily="2" charset="-122"/>
                <a:ea typeface="华文仿宋" panose="02010600040101010101" pitchFamily="2" charset="-122"/>
              </a:rPr>
              <a:t>Execution Stream</a:t>
            </a:r>
            <a:r>
              <a:rPr lang="zh-CN" altLang="en-US" dirty="0">
                <a:solidFill>
                  <a:srgbClr val="000000"/>
                </a:solidFill>
                <a:latin typeface="华文仿宋" panose="02010600040101010101" pitchFamily="2" charset="-122"/>
                <a:ea typeface="华文仿宋" panose="02010600040101010101" pitchFamily="2" charset="-122"/>
              </a:rPr>
              <a:t>）及其多倍性来描述计算机系统总控制器的结构特征</a:t>
            </a:r>
          </a:p>
          <a:p>
            <a:pPr lvl="1"/>
            <a:r>
              <a:rPr lang="en-US" altLang="zh-CN" b="1" dirty="0">
                <a:latin typeface="楷体_GB2312" pitchFamily="49" charset="-122"/>
                <a:ea typeface="楷体_GB2312" pitchFamily="49" charset="-122"/>
              </a:rPr>
              <a:t>SISE</a:t>
            </a:r>
            <a:r>
              <a:rPr lang="zh-CN" altLang="en-US" b="1" dirty="0">
                <a:latin typeface="楷体_GB2312" pitchFamily="49" charset="-122"/>
                <a:ea typeface="楷体_GB2312" pitchFamily="49" charset="-122"/>
              </a:rPr>
              <a:t>：单处理机系统 </a:t>
            </a:r>
          </a:p>
          <a:p>
            <a:pPr lvl="1"/>
            <a:r>
              <a:rPr lang="en-US" altLang="zh-CN" b="1" dirty="0">
                <a:latin typeface="楷体_GB2312" pitchFamily="49" charset="-122"/>
                <a:ea typeface="楷体_GB2312" pitchFamily="49" charset="-122"/>
              </a:rPr>
              <a:t>SIME</a:t>
            </a:r>
            <a:r>
              <a:rPr lang="zh-CN" altLang="en-US" b="1" dirty="0">
                <a:latin typeface="楷体_GB2312" pitchFamily="49" charset="-122"/>
                <a:ea typeface="楷体_GB2312" pitchFamily="49" charset="-122"/>
              </a:rPr>
              <a:t>：多操作部件的处理机</a:t>
            </a:r>
          </a:p>
          <a:p>
            <a:pPr lvl="1" algn="just"/>
            <a:r>
              <a:rPr lang="en-US" altLang="zh-CN" b="1" dirty="0">
                <a:latin typeface="楷体_GB2312" pitchFamily="49" charset="-122"/>
                <a:ea typeface="楷体_GB2312" pitchFamily="49" charset="-122"/>
              </a:rPr>
              <a:t>MISE</a:t>
            </a:r>
            <a:r>
              <a:rPr lang="zh-CN" altLang="en-US" b="1" dirty="0">
                <a:latin typeface="楷体_GB2312" pitchFamily="49" charset="-122"/>
                <a:ea typeface="楷体_GB2312" pitchFamily="49" charset="-122"/>
              </a:rPr>
              <a:t>：带指令级多道程序的单处理机</a:t>
            </a:r>
          </a:p>
          <a:p>
            <a:pPr lvl="1"/>
            <a:r>
              <a:rPr lang="en-US" altLang="zh-CN" b="1" dirty="0">
                <a:latin typeface="楷体_GB2312" pitchFamily="49" charset="-122"/>
                <a:ea typeface="楷体_GB2312" pitchFamily="49" charset="-122"/>
              </a:rPr>
              <a:t>MIME</a:t>
            </a:r>
            <a:r>
              <a:rPr lang="zh-CN" altLang="en-US" b="1" dirty="0">
                <a:latin typeface="楷体_GB2312" pitchFamily="49" charset="-122"/>
                <a:ea typeface="楷体_GB2312" pitchFamily="49" charset="-122"/>
              </a:rPr>
              <a:t>：多处理机</a:t>
            </a:r>
            <a:r>
              <a:rPr lang="zh-CN" altLang="en-US" dirty="0"/>
              <a:t> </a:t>
            </a:r>
            <a:endParaRPr lang="zh-CN" altLang="en-US" dirty="0">
              <a:latin typeface="Times New Roman" panose="02020603050405020304" pitchFamily="18" charset="0"/>
            </a:endParaRPr>
          </a:p>
          <a:p>
            <a:r>
              <a:rPr lang="zh-CN" altLang="en-US" dirty="0">
                <a:solidFill>
                  <a:srgbClr val="FF0000"/>
                </a:solidFill>
                <a:latin typeface="华文仿宋" panose="02010600040101010101" pitchFamily="2" charset="-122"/>
                <a:ea typeface="华文仿宋" panose="02010600040101010101" pitchFamily="2" charset="-122"/>
              </a:rPr>
              <a:t>缺点 </a:t>
            </a:r>
          </a:p>
          <a:p>
            <a:pPr lvl="1"/>
            <a:r>
              <a:rPr lang="zh-CN" altLang="en-US" b="1" dirty="0">
                <a:latin typeface="楷体_GB2312" pitchFamily="49" charset="-122"/>
                <a:ea typeface="楷体_GB2312" pitchFamily="49" charset="-122"/>
              </a:rPr>
              <a:t>有些系统，如分布处理机等，没有总控制器  </a:t>
            </a:r>
          </a:p>
          <a:p>
            <a:pPr lvl="1"/>
            <a:r>
              <a:rPr lang="zh-CN" altLang="en-US" b="1" dirty="0">
                <a:latin typeface="楷体_GB2312" pitchFamily="49" charset="-122"/>
                <a:ea typeface="楷体_GB2312" pitchFamily="49" charset="-122"/>
              </a:rPr>
              <a:t>分类太粗，如</a:t>
            </a:r>
            <a:r>
              <a:rPr lang="en-US" altLang="zh-CN" b="1" dirty="0">
                <a:latin typeface="楷体_GB2312" pitchFamily="49" charset="-122"/>
                <a:ea typeface="楷体_GB2312" pitchFamily="49" charset="-122"/>
              </a:rPr>
              <a:t>SIME</a:t>
            </a:r>
            <a:r>
              <a:rPr lang="zh-CN" altLang="en-US" b="1" dirty="0">
                <a:latin typeface="楷体_GB2312" pitchFamily="49" charset="-122"/>
                <a:ea typeface="楷体_GB2312" pitchFamily="49" charset="-122"/>
              </a:rPr>
              <a:t>中包含了多种类型的处理机</a:t>
            </a:r>
            <a:r>
              <a:rPr lang="zh-CN" altLang="en-US" dirty="0"/>
              <a:t>  </a:t>
            </a:r>
          </a:p>
          <a:p>
            <a:pPr lvl="1"/>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33474" name="Rectangle 2"/>
          <p:cNvSpPr>
            <a:spLocks noGrp="1"/>
          </p:cNvSpPr>
          <p:nvPr>
            <p:ph type="title"/>
          </p:nvPr>
        </p:nvSpPr>
        <p:spPr/>
        <p:txBody>
          <a:bodyPr vert="horz" wrap="square" lIns="91440" tIns="45720" rIns="91440" bIns="45720" anchor="ctr" anchorCtr="0"/>
          <a:lstStyle/>
          <a:p>
            <a:r>
              <a:rPr lang="zh-CN" altLang="en-US" dirty="0">
                <a:solidFill>
                  <a:srgbClr val="000000"/>
                </a:solidFill>
                <a:latin typeface="Times New Roman" panose="02020603050405020304" pitchFamily="18" charset="0"/>
                <a:ea typeface="黑体" panose="02010609060101010101" pitchFamily="49" charset="-122"/>
              </a:rPr>
              <a:t>冯泽云</a:t>
            </a:r>
            <a:r>
              <a:rPr lang="zh-CN" altLang="en-US" dirty="0">
                <a:solidFill>
                  <a:srgbClr val="000000"/>
                </a:solidFill>
                <a:ea typeface="黑体" panose="02010609060101010101" pitchFamily="49" charset="-122"/>
              </a:rPr>
              <a:t>分类</a:t>
            </a:r>
          </a:p>
        </p:txBody>
      </p:sp>
      <p:sp>
        <p:nvSpPr>
          <p:cNvPr id="233475" name="Rectangle 3"/>
          <p:cNvSpPr>
            <a:spLocks noGrp="1"/>
          </p:cNvSpPr>
          <p:nvPr>
            <p:ph idx="1" hasCustomPrompt="1"/>
          </p:nvPr>
        </p:nvSpPr>
        <p:spPr>
          <a:xfrm>
            <a:off x="222250" y="1319213"/>
            <a:ext cx="8040688" cy="4114800"/>
          </a:xfrm>
        </p:spPr>
        <p:txBody>
          <a:bodyPr vert="horz" wrap="square" lIns="91440" tIns="45720" rIns="91440" bIns="45720" anchor="t" anchorCtr="0"/>
          <a:lstStyle/>
          <a:p>
            <a:r>
              <a:rPr lang="zh-CN" altLang="en-US" dirty="0">
                <a:solidFill>
                  <a:srgbClr val="000000"/>
                </a:solidFill>
                <a:latin typeface="Times New Roman" panose="02020603050405020304" pitchFamily="18" charset="0"/>
                <a:ea typeface="华文仿宋" panose="02010600040101010101" pitchFamily="2" charset="-122"/>
              </a:rPr>
              <a:t>提出用数据处理的并行度来定量地描述各种计算机系统特性</a:t>
            </a:r>
          </a:p>
          <a:p>
            <a:pPr lvl="1"/>
            <a:r>
              <a:rPr lang="en-US" altLang="zh-CN" b="1" dirty="0">
                <a:latin typeface="楷体_GB2312" pitchFamily="49" charset="-122"/>
                <a:ea typeface="楷体_GB2312" pitchFamily="49" charset="-122"/>
              </a:rPr>
              <a:t>WSBS</a:t>
            </a:r>
            <a:r>
              <a:rPr lang="zh-CN" altLang="en-US" b="1" dirty="0">
                <a:latin typeface="楷体_GB2312" pitchFamily="49" charset="-122"/>
                <a:ea typeface="楷体_GB2312" pitchFamily="49" charset="-122"/>
              </a:rPr>
              <a:t>（字串位串），早期的位串行机； </a:t>
            </a:r>
          </a:p>
          <a:p>
            <a:pPr lvl="1" algn="just"/>
            <a:r>
              <a:rPr lang="en-US" altLang="zh-CN" b="1" dirty="0">
                <a:latin typeface="楷体_GB2312" pitchFamily="49" charset="-122"/>
                <a:ea typeface="楷体_GB2312" pitchFamily="49" charset="-122"/>
              </a:rPr>
              <a:t>WSBP</a:t>
            </a:r>
            <a:r>
              <a:rPr lang="zh-CN" altLang="en-US" b="1" dirty="0">
                <a:latin typeface="楷体_GB2312" pitchFamily="49" charset="-122"/>
                <a:ea typeface="楷体_GB2312" pitchFamily="49" charset="-122"/>
              </a:rPr>
              <a:t>（字串位并），传统的位并行机；</a:t>
            </a:r>
          </a:p>
          <a:p>
            <a:pPr lvl="1"/>
            <a:r>
              <a:rPr lang="en-US" altLang="zh-CN" b="1" dirty="0">
                <a:latin typeface="楷体_GB2312" pitchFamily="49" charset="-122"/>
                <a:ea typeface="楷体_GB2312" pitchFamily="49" charset="-122"/>
              </a:rPr>
              <a:t>WPBS</a:t>
            </a:r>
            <a:r>
              <a:rPr lang="zh-CN" altLang="en-US" b="1" dirty="0">
                <a:latin typeface="楷体_GB2312" pitchFamily="49" charset="-122"/>
                <a:ea typeface="楷体_GB2312" pitchFamily="49" charset="-122"/>
              </a:rPr>
              <a:t>（字并位串），相联处理机或阵列机；</a:t>
            </a:r>
          </a:p>
          <a:p>
            <a:pPr lvl="1"/>
            <a:r>
              <a:rPr lang="en-US" altLang="zh-CN" b="1" dirty="0">
                <a:latin typeface="楷体_GB2312" pitchFamily="49" charset="-122"/>
                <a:ea typeface="楷体_GB2312" pitchFamily="49" charset="-122"/>
              </a:rPr>
              <a:t>WPBP</a:t>
            </a:r>
            <a:r>
              <a:rPr lang="zh-CN" altLang="en-US" b="1" dirty="0">
                <a:latin typeface="楷体_GB2312" pitchFamily="49" charset="-122"/>
                <a:ea typeface="楷体_GB2312" pitchFamily="49" charset="-122"/>
              </a:rPr>
              <a:t>（字并位并），</a:t>
            </a:r>
            <a:r>
              <a:rPr lang="zh-CN" altLang="en-US" b="1" dirty="0">
                <a:latin typeface="楷体_GB2312" pitchFamily="49" charset="-122"/>
                <a:ea typeface="楷体_GB2312" pitchFamily="49" charset="-122"/>
                <a:sym typeface="+mn-ea"/>
              </a:rPr>
              <a:t>相联处理机或阵列机，多处理机</a:t>
            </a:r>
            <a:endParaRPr lang="zh-CN" altLang="en-US" b="1" dirty="0">
              <a:latin typeface="楷体_GB2312" pitchFamily="49" charset="-122"/>
              <a:ea typeface="楷体_GB2312" pitchFamily="49" charset="-122"/>
            </a:endParaRPr>
          </a:p>
          <a:p>
            <a:r>
              <a:rPr lang="zh-CN" altLang="en-US" dirty="0">
                <a:solidFill>
                  <a:srgbClr val="FF0000"/>
                </a:solidFill>
                <a:latin typeface="Times New Roman" panose="02020603050405020304" pitchFamily="18" charset="0"/>
                <a:ea typeface="华文仿宋" panose="02010600040101010101" pitchFamily="2" charset="-122"/>
              </a:rPr>
              <a:t>缺点</a:t>
            </a:r>
            <a:endParaRPr lang="zh-CN" altLang="en-US" dirty="0">
              <a:solidFill>
                <a:srgbClr val="FF0000"/>
              </a:solidFill>
              <a:ea typeface="华文仿宋" panose="02010600040101010101" pitchFamily="2" charset="-122"/>
            </a:endParaRPr>
          </a:p>
          <a:p>
            <a:pPr lvl="1"/>
            <a:r>
              <a:rPr lang="zh-CN" altLang="en-US" b="1" dirty="0">
                <a:ea typeface="楷体_GB2312" pitchFamily="49" charset="-122"/>
              </a:rPr>
              <a:t>仅考虑了数据的并行性，没有考虑指令、任务、作业的并行</a:t>
            </a:r>
            <a:r>
              <a:rPr lang="zh-CN" altLang="en-US" dirty="0"/>
              <a:t> </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50179" name="Rectangle 2"/>
          <p:cNvSpPr>
            <a:spLocks noGrp="1"/>
          </p:cNvSpPr>
          <p:nvPr>
            <p:ph type="title"/>
          </p:nvPr>
        </p:nvSpPr>
        <p:spPr/>
        <p:txBody>
          <a:bodyPr vert="horz" wrap="square" lIns="91440" tIns="45720" rIns="91440" bIns="45720" anchor="ctr" anchorCtr="0"/>
          <a:lstStyle/>
          <a:p>
            <a:pPr eaLnBrk="1" hangingPunct="1"/>
            <a:r>
              <a:rPr lang="zh-CN" altLang="en-US" sz="3200" dirty="0">
                <a:solidFill>
                  <a:srgbClr val="000000"/>
                </a:solidFill>
                <a:latin typeface="Times New Roman" panose="02020603050405020304" pitchFamily="18" charset="0"/>
                <a:ea typeface="黑体" panose="02010609060101010101" pitchFamily="49" charset="-122"/>
              </a:rPr>
              <a:t>常见分类方法</a:t>
            </a:r>
          </a:p>
        </p:txBody>
      </p:sp>
      <p:sp>
        <p:nvSpPr>
          <p:cNvPr id="50180" name="Rectangle 3"/>
          <p:cNvSpPr>
            <a:spLocks noGrp="1"/>
          </p:cNvSpPr>
          <p:nvPr>
            <p:ph idx="1" hasCustomPrompt="1"/>
          </p:nvPr>
        </p:nvSpPr>
        <p:spPr>
          <a:xfrm>
            <a:off x="469900" y="1022350"/>
            <a:ext cx="8229600" cy="5273675"/>
          </a:xfrm>
        </p:spPr>
        <p:txBody>
          <a:bodyPr vert="horz" wrap="square" lIns="91440" tIns="45720" rIns="91440" bIns="45720" anchor="t" anchorCtr="0"/>
          <a:lstStyle/>
          <a:p>
            <a:pPr eaLnBrk="1" hangingPunct="1">
              <a:buNone/>
            </a:pPr>
            <a:r>
              <a:rPr lang="en-US" altLang="zh-CN" sz="2400" dirty="0">
                <a:solidFill>
                  <a:srgbClr val="000000"/>
                </a:solidFill>
                <a:latin typeface="华文仿宋" panose="02010600040101010101" pitchFamily="2" charset="-122"/>
                <a:ea typeface="华文仿宋" panose="02010600040101010101" pitchFamily="2" charset="-122"/>
              </a:rPr>
              <a:t>1. </a:t>
            </a:r>
            <a:r>
              <a:rPr lang="zh-CN" altLang="en-US" sz="2400" dirty="0">
                <a:solidFill>
                  <a:srgbClr val="000000"/>
                </a:solidFill>
                <a:latin typeface="华文仿宋" panose="02010600040101010101" pitchFamily="2" charset="-122"/>
                <a:ea typeface="华文仿宋" panose="02010600040101010101" pitchFamily="2" charset="-122"/>
              </a:rPr>
              <a:t>按大小划分</a:t>
            </a:r>
            <a:r>
              <a:rPr lang="zh-CN" altLang="en-US" sz="2400" dirty="0"/>
              <a:t>  </a:t>
            </a:r>
          </a:p>
          <a:p>
            <a:pPr lvl="1" eaLnBrk="1" hangingPunct="1"/>
            <a:r>
              <a:rPr lang="zh-CN" altLang="en-US" sz="2000" b="1" dirty="0">
                <a:ea typeface="楷体_GB2312"/>
              </a:rPr>
              <a:t>种类：巨型机、大型机、中型机、小型机、微型机等。</a:t>
            </a:r>
            <a:r>
              <a:rPr lang="zh-CN" altLang="en-US" sz="2000" dirty="0"/>
              <a:t>  </a:t>
            </a:r>
          </a:p>
          <a:p>
            <a:pPr eaLnBrk="1" hangingPunct="1">
              <a:buNone/>
            </a:pPr>
            <a:r>
              <a:rPr lang="en-US" altLang="zh-CN" sz="2400" dirty="0">
                <a:solidFill>
                  <a:srgbClr val="000000"/>
                </a:solidFill>
                <a:latin typeface="华文仿宋" panose="02010600040101010101" pitchFamily="2" charset="-122"/>
                <a:ea typeface="华文仿宋" panose="02010600040101010101" pitchFamily="2" charset="-122"/>
              </a:rPr>
              <a:t>2. </a:t>
            </a:r>
            <a:r>
              <a:rPr lang="zh-CN" altLang="en-US" sz="2400" dirty="0">
                <a:solidFill>
                  <a:srgbClr val="000000"/>
                </a:solidFill>
                <a:latin typeface="华文仿宋" panose="02010600040101010101" pitchFamily="2" charset="-122"/>
                <a:ea typeface="华文仿宋" panose="02010600040101010101" pitchFamily="2" charset="-122"/>
              </a:rPr>
              <a:t>按用途划分</a:t>
            </a:r>
            <a:r>
              <a:rPr lang="zh-CN" altLang="en-US" sz="2400" dirty="0"/>
              <a:t>  </a:t>
            </a:r>
          </a:p>
          <a:p>
            <a:pPr lvl="1" eaLnBrk="1" hangingPunct="1"/>
            <a:r>
              <a:rPr lang="zh-CN" altLang="en-US" sz="2000" b="1" dirty="0">
                <a:latin typeface="楷体_GB2312"/>
                <a:ea typeface="楷体_GB2312"/>
              </a:rPr>
              <a:t>种类：科学计算、事务处理、实时控制、工作站、服务器、家用计算机等。  </a:t>
            </a:r>
          </a:p>
          <a:p>
            <a:pPr lvl="1" eaLnBrk="1" hangingPunct="1"/>
            <a:r>
              <a:rPr lang="zh-CN" altLang="en-US" sz="2000" b="1" dirty="0">
                <a:latin typeface="楷体_GB2312"/>
                <a:ea typeface="楷体_GB2312"/>
              </a:rPr>
              <a:t>划分原则：科学计算：浮点计算速度；事务处理：字符处理、十进制运 算；实时控制：中断响应速度、</a:t>
            </a:r>
            <a:r>
              <a:rPr lang="en-US" altLang="zh-CN" sz="2000" b="1" dirty="0">
                <a:latin typeface="楷体_GB2312"/>
                <a:ea typeface="楷体_GB2312"/>
              </a:rPr>
              <a:t>I/0</a:t>
            </a:r>
            <a:r>
              <a:rPr lang="zh-CN" altLang="en-US" sz="2000" b="1" dirty="0">
                <a:latin typeface="楷体_GB2312"/>
                <a:ea typeface="楷体_GB2312"/>
              </a:rPr>
              <a:t>能力；工作站：图形处理能力</a:t>
            </a:r>
            <a:r>
              <a:rPr lang="zh-CN" altLang="en-US" sz="2000" dirty="0"/>
              <a:t>  </a:t>
            </a:r>
          </a:p>
          <a:p>
            <a:pPr eaLnBrk="1" hangingPunct="1">
              <a:buNone/>
            </a:pPr>
            <a:r>
              <a:rPr lang="en-US" altLang="zh-CN" sz="2400" dirty="0">
                <a:solidFill>
                  <a:srgbClr val="000000"/>
                </a:solidFill>
                <a:latin typeface="华文仿宋" panose="02010600040101010101" pitchFamily="2" charset="-122"/>
                <a:ea typeface="华文仿宋" panose="02010600040101010101" pitchFamily="2" charset="-122"/>
              </a:rPr>
              <a:t>3. </a:t>
            </a:r>
            <a:r>
              <a:rPr lang="zh-CN" altLang="en-US" sz="2400" dirty="0">
                <a:solidFill>
                  <a:srgbClr val="000000"/>
                </a:solidFill>
                <a:latin typeface="华文仿宋" panose="02010600040101010101" pitchFamily="2" charset="-122"/>
                <a:ea typeface="华文仿宋" panose="02010600040101010101" pitchFamily="2" charset="-122"/>
              </a:rPr>
              <a:t>按数据类型划分  </a:t>
            </a:r>
          </a:p>
          <a:p>
            <a:pPr lvl="1" eaLnBrk="1" hangingPunct="1"/>
            <a:r>
              <a:rPr lang="zh-CN" altLang="en-US" sz="2000" b="1" dirty="0">
                <a:latin typeface="楷体_GB2312"/>
                <a:ea typeface="楷体_GB2312"/>
              </a:rPr>
              <a:t>种类：定点机、浮点机、向量机、堆栈机等</a:t>
            </a:r>
            <a:r>
              <a:rPr lang="zh-CN" altLang="en-US" sz="2000" dirty="0"/>
              <a:t> </a:t>
            </a:r>
          </a:p>
          <a:p>
            <a:pPr eaLnBrk="1" hangingPunct="1">
              <a:buNone/>
            </a:pPr>
            <a:r>
              <a:rPr lang="en-US" altLang="zh-CN" sz="2400" dirty="0">
                <a:solidFill>
                  <a:srgbClr val="000000"/>
                </a:solidFill>
                <a:latin typeface="华文仿宋" panose="02010600040101010101" pitchFamily="2" charset="-122"/>
                <a:ea typeface="华文仿宋" panose="02010600040101010101" pitchFamily="2" charset="-122"/>
              </a:rPr>
              <a:t>4. </a:t>
            </a:r>
            <a:r>
              <a:rPr lang="zh-CN" altLang="en-US" sz="2400" dirty="0">
                <a:solidFill>
                  <a:srgbClr val="000000"/>
                </a:solidFill>
                <a:latin typeface="华文仿宋" panose="02010600040101010101" pitchFamily="2" charset="-122"/>
                <a:ea typeface="华文仿宋" panose="02010600040101010101" pitchFamily="2" charset="-122"/>
              </a:rPr>
              <a:t>按处理机个数和种类划分</a:t>
            </a:r>
            <a:r>
              <a:rPr lang="zh-CN" altLang="en-US" sz="2400" dirty="0"/>
              <a:t>  </a:t>
            </a:r>
          </a:p>
          <a:p>
            <a:pPr lvl="1" eaLnBrk="1" hangingPunct="1"/>
            <a:r>
              <a:rPr lang="zh-CN" altLang="en-US" sz="2000" b="1" dirty="0">
                <a:latin typeface="楷体_GB2312"/>
                <a:ea typeface="楷体_GB2312"/>
              </a:rPr>
              <a:t>种类：单处理机、并行处理机、多处理机、分布处理机、关联处理机、超标量处理机、超流水线处理机、</a:t>
            </a:r>
            <a:r>
              <a:rPr lang="en-US" altLang="zh-CN" sz="2000" b="1" dirty="0">
                <a:latin typeface="楷体_GB2312"/>
                <a:ea typeface="楷体_GB2312"/>
              </a:rPr>
              <a:t>SMP</a:t>
            </a:r>
            <a:r>
              <a:rPr lang="zh-CN" altLang="en-US" sz="2000" b="1" dirty="0">
                <a:latin typeface="楷体_GB2312"/>
                <a:ea typeface="楷体_GB2312"/>
              </a:rPr>
              <a:t>（对称多处理机）、</a:t>
            </a:r>
            <a:r>
              <a:rPr lang="en-US" altLang="zh-CN" sz="2000" b="1" dirty="0">
                <a:latin typeface="楷体_GB2312"/>
                <a:ea typeface="楷体_GB2312"/>
              </a:rPr>
              <a:t>MPP</a:t>
            </a:r>
            <a:r>
              <a:rPr lang="zh-CN" altLang="en-US" sz="2000" b="1" dirty="0">
                <a:latin typeface="楷体_GB2312"/>
                <a:ea typeface="楷体_GB2312"/>
              </a:rPr>
              <a:t>（大规模并行处理机）、机群（</a:t>
            </a:r>
            <a:r>
              <a:rPr lang="en-US" altLang="zh-CN" sz="2000" b="1" dirty="0">
                <a:latin typeface="楷体_GB2312"/>
                <a:ea typeface="楷体_GB2312"/>
              </a:rPr>
              <a:t>Cluster</a:t>
            </a:r>
            <a:r>
              <a:rPr lang="zh-CN" altLang="en-US" sz="2000" b="1" dirty="0">
                <a:latin typeface="楷体_GB2312"/>
                <a:ea typeface="楷体_GB2312"/>
              </a:rPr>
              <a:t>）系统等</a:t>
            </a:r>
          </a:p>
          <a:p>
            <a:pPr eaLnBrk="1" hangingPunct="1"/>
            <a:endParaRPr lang="zh-CN" altLang="en-US" sz="2400" dirty="0"/>
          </a:p>
        </p:txBody>
      </p:sp>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162</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52227" name="Rectangle 3"/>
          <p:cNvSpPr>
            <a:spLocks noGrp="1"/>
          </p:cNvSpPr>
          <p:nvPr>
            <p:ph idx="1" hasCustomPrompt="1"/>
          </p:nvPr>
        </p:nvSpPr>
        <p:spPr/>
        <p:txBody>
          <a:bodyPr vert="horz" wrap="square" lIns="91440" tIns="45720" rIns="91440" bIns="45720" anchor="t" anchorCtr="0"/>
          <a:lstStyle/>
          <a:p>
            <a:pPr eaLnBrk="1" hangingPunct="1"/>
            <a:r>
              <a:rPr lang="en-US" altLang="zh-CN" sz="2400" dirty="0">
                <a:solidFill>
                  <a:srgbClr val="000000"/>
                </a:solidFill>
                <a:latin typeface="华文仿宋" panose="02010600040101010101" pitchFamily="2" charset="-122"/>
                <a:ea typeface="华文仿宋" panose="02010600040101010101" pitchFamily="2" charset="-122"/>
              </a:rPr>
              <a:t>1960</a:t>
            </a:r>
            <a:r>
              <a:rPr lang="zh-CN" altLang="en-US" sz="2400" dirty="0">
                <a:solidFill>
                  <a:srgbClr val="000000"/>
                </a:solidFill>
                <a:latin typeface="华文仿宋" panose="02010600040101010101" pitchFamily="2" charset="-122"/>
                <a:ea typeface="华文仿宋" panose="02010600040101010101" pitchFamily="2" charset="-122"/>
              </a:rPr>
              <a:t>年以前 </a:t>
            </a:r>
          </a:p>
          <a:p>
            <a:pPr lvl="1" eaLnBrk="1" hangingPunct="1"/>
            <a:r>
              <a:rPr lang="zh-CN" altLang="en-US" sz="2000" b="1" dirty="0">
                <a:latin typeface="楷体_GB2312"/>
                <a:ea typeface="楷体_GB2312"/>
              </a:rPr>
              <a:t>算术运算的位运算（</a:t>
            </a:r>
            <a:r>
              <a:rPr lang="en-US" altLang="zh-CN" sz="2000" b="1" dirty="0">
                <a:latin typeface="楷体_GB2312"/>
                <a:ea typeface="楷体_GB2312"/>
              </a:rPr>
              <a:t>EDSAC</a:t>
            </a:r>
            <a:r>
              <a:rPr lang="zh-CN" altLang="en-US" sz="2000" b="1" dirty="0">
                <a:latin typeface="楷体_GB2312"/>
                <a:ea typeface="楷体_GB2312"/>
              </a:rPr>
              <a:t>、</a:t>
            </a:r>
            <a:r>
              <a:rPr lang="en-US" altLang="zh-CN" sz="2000" b="1" dirty="0">
                <a:latin typeface="楷体_GB2312"/>
                <a:ea typeface="楷体_GB2312"/>
              </a:rPr>
              <a:t>EDVAC</a:t>
            </a:r>
            <a:r>
              <a:rPr lang="zh-CN" altLang="en-US" sz="2000" b="1" dirty="0">
                <a:latin typeface="楷体_GB2312"/>
                <a:ea typeface="楷体_GB2312"/>
              </a:rPr>
              <a:t>、</a:t>
            </a:r>
            <a:r>
              <a:rPr lang="en-US" altLang="zh-CN" sz="2000" b="1" dirty="0">
                <a:latin typeface="楷体_GB2312"/>
                <a:ea typeface="楷体_GB2312"/>
              </a:rPr>
              <a:t>UNIVAC1</a:t>
            </a:r>
            <a:r>
              <a:rPr lang="zh-CN" altLang="en-US" sz="2000" b="1" dirty="0">
                <a:latin typeface="楷体_GB2312"/>
                <a:ea typeface="楷体_GB2312"/>
              </a:rPr>
              <a:t>）</a:t>
            </a:r>
          </a:p>
          <a:p>
            <a:pPr lvl="1" eaLnBrk="1" hangingPunct="1"/>
            <a:r>
              <a:rPr lang="zh-CN" altLang="en-US" sz="2000" b="1" dirty="0">
                <a:latin typeface="楷体_GB2312"/>
                <a:ea typeface="楷体_GB2312"/>
              </a:rPr>
              <a:t>算术运算的位并行（</a:t>
            </a:r>
            <a:r>
              <a:rPr lang="en-US" altLang="zh-CN" sz="2000" b="1" dirty="0">
                <a:latin typeface="楷体_GB2312"/>
                <a:ea typeface="楷体_GB2312"/>
              </a:rPr>
              <a:t>IBM701</a:t>
            </a:r>
            <a:r>
              <a:rPr lang="zh-CN" altLang="en-US" sz="2000" b="1" dirty="0">
                <a:latin typeface="楷体_GB2312"/>
                <a:ea typeface="楷体_GB2312"/>
              </a:rPr>
              <a:t>）</a:t>
            </a:r>
          </a:p>
          <a:p>
            <a:pPr lvl="1" eaLnBrk="1" hangingPunct="1"/>
            <a:r>
              <a:rPr lang="zh-CN" altLang="en-US" sz="2000" b="1" dirty="0">
                <a:latin typeface="楷体_GB2312"/>
                <a:ea typeface="楷体_GB2312"/>
              </a:rPr>
              <a:t>输入输出间操作的并行（</a:t>
            </a:r>
            <a:r>
              <a:rPr lang="en-US" altLang="zh-CN" sz="2000" b="1" dirty="0">
                <a:latin typeface="楷体_GB2312"/>
                <a:ea typeface="楷体_GB2312"/>
              </a:rPr>
              <a:t>UNIVAC1103</a:t>
            </a:r>
            <a:r>
              <a:rPr lang="zh-CN" altLang="en-US" sz="2000" b="1" dirty="0">
                <a:latin typeface="楷体_GB2312"/>
                <a:ea typeface="楷体_GB2312"/>
              </a:rPr>
              <a:t>）</a:t>
            </a:r>
          </a:p>
          <a:p>
            <a:pPr lvl="1" eaLnBrk="1" hangingPunct="1"/>
            <a:r>
              <a:rPr lang="zh-CN" altLang="en-US" sz="2000" b="1" dirty="0">
                <a:latin typeface="楷体_GB2312"/>
                <a:ea typeface="楷体_GB2312"/>
              </a:rPr>
              <a:t>直接存储器访问（</a:t>
            </a:r>
            <a:r>
              <a:rPr lang="en-US" altLang="zh-CN" sz="2000" b="1" dirty="0">
                <a:latin typeface="楷体_GB2312"/>
                <a:ea typeface="楷体_GB2312"/>
              </a:rPr>
              <a:t>DMA</a:t>
            </a:r>
            <a:r>
              <a:rPr lang="zh-CN" altLang="en-US" sz="2000" b="1" dirty="0">
                <a:latin typeface="楷体_GB2312"/>
                <a:ea typeface="楷体_GB2312"/>
              </a:rPr>
              <a:t>）</a:t>
            </a:r>
            <a:r>
              <a:rPr lang="en-US" altLang="zh-CN" sz="2000" b="1" dirty="0">
                <a:latin typeface="楷体_GB2312"/>
                <a:ea typeface="楷体_GB2312"/>
              </a:rPr>
              <a:t>IBM709</a:t>
            </a:r>
            <a:r>
              <a:rPr lang="zh-CN" altLang="en-US" sz="2000" b="1" dirty="0">
                <a:latin typeface="楷体_GB2312"/>
                <a:ea typeface="楷体_GB2312"/>
              </a:rPr>
              <a:t>系列</a:t>
            </a:r>
          </a:p>
          <a:p>
            <a:pPr eaLnBrk="1" hangingPunct="1"/>
            <a:r>
              <a:rPr lang="en-US" altLang="zh-CN" sz="2400" dirty="0">
                <a:solidFill>
                  <a:srgbClr val="000000"/>
                </a:solidFill>
                <a:latin typeface="华文仿宋" panose="02010600040101010101" pitchFamily="2" charset="-122"/>
                <a:ea typeface="华文仿宋" panose="02010600040101010101" pitchFamily="2" charset="-122"/>
              </a:rPr>
              <a:t>1960</a:t>
            </a:r>
            <a:r>
              <a:rPr lang="zh-CN" altLang="en-US" sz="2400" dirty="0">
                <a:solidFill>
                  <a:srgbClr val="000000"/>
                </a:solidFill>
                <a:latin typeface="华文仿宋" panose="02010600040101010101" pitchFamily="2" charset="-122"/>
                <a:ea typeface="华文仿宋" panose="02010600040101010101" pitchFamily="2" charset="-122"/>
              </a:rPr>
              <a:t>年至</a:t>
            </a:r>
            <a:r>
              <a:rPr lang="en-US" altLang="zh-CN" sz="2400" dirty="0">
                <a:solidFill>
                  <a:srgbClr val="000000"/>
                </a:solidFill>
                <a:latin typeface="华文仿宋" panose="02010600040101010101" pitchFamily="2" charset="-122"/>
                <a:ea typeface="华文仿宋" panose="02010600040101010101" pitchFamily="2" charset="-122"/>
              </a:rPr>
              <a:t>1970</a:t>
            </a:r>
            <a:r>
              <a:rPr lang="zh-CN" altLang="en-US" sz="2400" dirty="0">
                <a:solidFill>
                  <a:srgbClr val="000000"/>
                </a:solidFill>
                <a:latin typeface="华文仿宋" panose="02010600040101010101" pitchFamily="2" charset="-122"/>
                <a:ea typeface="华文仿宋" panose="02010600040101010101" pitchFamily="2" charset="-122"/>
              </a:rPr>
              <a:t>年</a:t>
            </a:r>
          </a:p>
          <a:p>
            <a:pPr lvl="1" eaLnBrk="1" hangingPunct="1"/>
            <a:r>
              <a:rPr lang="zh-CN" altLang="en-US" sz="2000" b="1" dirty="0">
                <a:latin typeface="楷体_GB2312"/>
                <a:ea typeface="楷体_GB2312"/>
              </a:rPr>
              <a:t>流水线单处理机（</a:t>
            </a:r>
            <a:r>
              <a:rPr lang="en-US" altLang="zh-CN" sz="2000" b="1" dirty="0">
                <a:latin typeface="楷体_GB2312"/>
                <a:ea typeface="楷体_GB2312"/>
              </a:rPr>
              <a:t>ATLAS</a:t>
            </a:r>
            <a:r>
              <a:rPr lang="zh-CN" altLang="en-US" sz="2000" b="1" dirty="0">
                <a:latin typeface="楷体_GB2312"/>
                <a:ea typeface="楷体_GB2312"/>
              </a:rPr>
              <a:t>，阿特拉斯）</a:t>
            </a:r>
          </a:p>
          <a:p>
            <a:pPr lvl="1" eaLnBrk="1" hangingPunct="1"/>
            <a:r>
              <a:rPr lang="zh-CN" altLang="en-US" sz="2000" b="1" dirty="0">
                <a:latin typeface="楷体_GB2312"/>
                <a:ea typeface="楷体_GB2312"/>
              </a:rPr>
              <a:t>多功能部件流水线（</a:t>
            </a:r>
            <a:r>
              <a:rPr lang="en-US" altLang="zh-CN" sz="2000" b="1" dirty="0">
                <a:latin typeface="楷体_GB2312"/>
                <a:ea typeface="楷体_GB2312"/>
              </a:rPr>
              <a:t>CDC7600</a:t>
            </a:r>
            <a:r>
              <a:rPr lang="zh-CN" altLang="en-US" sz="2000" b="1" dirty="0">
                <a:latin typeface="楷体_GB2312"/>
                <a:ea typeface="楷体_GB2312"/>
              </a:rPr>
              <a:t>，每秒钟千万次）</a:t>
            </a:r>
          </a:p>
          <a:p>
            <a:pPr lvl="1" eaLnBrk="1" hangingPunct="1"/>
            <a:endParaRPr lang="zh-CN" altLang="en-US" sz="2000" b="1" dirty="0">
              <a:latin typeface="楷体_GB2312"/>
              <a:ea typeface="楷体_GB2312"/>
            </a:endParaRPr>
          </a:p>
          <a:p>
            <a:pPr eaLnBrk="1" hangingPunct="1"/>
            <a:endParaRPr lang="zh-CN" altLang="en-US" sz="2400" dirty="0"/>
          </a:p>
        </p:txBody>
      </p:sp>
      <p:grpSp>
        <p:nvGrpSpPr>
          <p:cNvPr id="256004" name="Group 4"/>
          <p:cNvGrpSpPr/>
          <p:nvPr/>
        </p:nvGrpSpPr>
        <p:grpSpPr>
          <a:xfrm>
            <a:off x="5732463" y="1990725"/>
            <a:ext cx="2890837" cy="4035425"/>
            <a:chOff x="3611" y="1254"/>
            <a:chExt cx="1821" cy="2542"/>
          </a:xfrm>
        </p:grpSpPr>
        <p:pic>
          <p:nvPicPr>
            <p:cNvPr id="52237" name="Picture 5" descr="images"/>
            <p:cNvPicPr>
              <a:picLocks noChangeAspect="1"/>
            </p:cNvPicPr>
            <p:nvPr/>
          </p:nvPicPr>
          <p:blipFill>
            <a:blip r:embed="rId3"/>
            <a:stretch>
              <a:fillRect/>
            </a:stretch>
          </p:blipFill>
          <p:spPr>
            <a:xfrm>
              <a:off x="3632" y="1254"/>
              <a:ext cx="1800" cy="2200"/>
            </a:xfrm>
            <a:prstGeom prst="rect">
              <a:avLst/>
            </a:prstGeom>
            <a:noFill/>
            <a:ln w="9525">
              <a:noFill/>
            </a:ln>
          </p:spPr>
        </p:pic>
        <p:sp>
          <p:nvSpPr>
            <p:cNvPr id="52238" name="Rectangle 6"/>
            <p:cNvSpPr/>
            <p:nvPr/>
          </p:nvSpPr>
          <p:spPr>
            <a:xfrm>
              <a:off x="3611" y="3565"/>
              <a:ext cx="1736" cy="231"/>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zh-CN" altLang="en-US" sz="1800" b="0" dirty="0">
                  <a:solidFill>
                    <a:srgbClr val="000000"/>
                  </a:solidFill>
                  <a:latin typeface="Times New Roman" panose="02020603050405020304" pitchFamily="18" charset="0"/>
                  <a:ea typeface="宋体" panose="02010600030101010101" pitchFamily="2" charset="-122"/>
                </a:rPr>
                <a:t>电子延迟存储自动计算机 </a:t>
              </a:r>
            </a:p>
          </p:txBody>
        </p:sp>
      </p:grpSp>
      <p:grpSp>
        <p:nvGrpSpPr>
          <p:cNvPr id="256007" name="Group 7"/>
          <p:cNvGrpSpPr/>
          <p:nvPr/>
        </p:nvGrpSpPr>
        <p:grpSpPr>
          <a:xfrm>
            <a:off x="5510213" y="2178050"/>
            <a:ext cx="2849562" cy="3860800"/>
            <a:chOff x="1783" y="1542"/>
            <a:chExt cx="1795" cy="2432"/>
          </a:xfrm>
        </p:grpSpPr>
        <p:pic>
          <p:nvPicPr>
            <p:cNvPr id="52235" name="Picture 8" descr="images"/>
            <p:cNvPicPr>
              <a:picLocks noChangeAspect="1"/>
            </p:cNvPicPr>
            <p:nvPr/>
          </p:nvPicPr>
          <p:blipFill>
            <a:blip r:embed="rId4"/>
            <a:stretch>
              <a:fillRect/>
            </a:stretch>
          </p:blipFill>
          <p:spPr>
            <a:xfrm>
              <a:off x="1783" y="1542"/>
              <a:ext cx="1795" cy="2148"/>
            </a:xfrm>
            <a:prstGeom prst="rect">
              <a:avLst/>
            </a:prstGeom>
            <a:noFill/>
            <a:ln w="9525">
              <a:noFill/>
            </a:ln>
          </p:spPr>
        </p:pic>
        <p:sp>
          <p:nvSpPr>
            <p:cNvPr id="52236" name="Rectangle 9"/>
            <p:cNvSpPr/>
            <p:nvPr/>
          </p:nvSpPr>
          <p:spPr>
            <a:xfrm>
              <a:off x="1784" y="3743"/>
              <a:ext cx="1747"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zh-CN" altLang="en-US" sz="1800" dirty="0">
                  <a:solidFill>
                    <a:srgbClr val="000000"/>
                  </a:solidFill>
                  <a:latin typeface="Times New Roman" panose="02020603050405020304" pitchFamily="18" charset="0"/>
                  <a:ea typeface="宋体" panose="02010600030101010101" pitchFamily="2" charset="-122"/>
                </a:rPr>
                <a:t>离散变量自动电子计算机</a:t>
              </a:r>
              <a:r>
                <a:rPr lang="zh-CN" altLang="en-US" sz="1800" b="0" dirty="0">
                  <a:solidFill>
                    <a:schemeClr val="tx1"/>
                  </a:solidFill>
                  <a:latin typeface="Times New Roman" panose="02020603050405020304" pitchFamily="18" charset="0"/>
                  <a:ea typeface="宋体" panose="02010600030101010101" pitchFamily="2" charset="-122"/>
                </a:rPr>
                <a:t> </a:t>
              </a:r>
            </a:p>
          </p:txBody>
        </p:sp>
      </p:grpSp>
      <p:grpSp>
        <p:nvGrpSpPr>
          <p:cNvPr id="256010" name="Group 10"/>
          <p:cNvGrpSpPr/>
          <p:nvPr/>
        </p:nvGrpSpPr>
        <p:grpSpPr>
          <a:xfrm>
            <a:off x="5321300" y="2816225"/>
            <a:ext cx="3822700" cy="3335338"/>
            <a:chOff x="2289" y="1784"/>
            <a:chExt cx="2408" cy="2101"/>
          </a:xfrm>
        </p:grpSpPr>
        <p:pic>
          <p:nvPicPr>
            <p:cNvPr id="52233" name="Picture 11" descr="images"/>
            <p:cNvPicPr>
              <a:picLocks noChangeAspect="1"/>
            </p:cNvPicPr>
            <p:nvPr/>
          </p:nvPicPr>
          <p:blipFill>
            <a:blip r:embed="rId5"/>
            <a:stretch>
              <a:fillRect/>
            </a:stretch>
          </p:blipFill>
          <p:spPr>
            <a:xfrm>
              <a:off x="2289" y="1784"/>
              <a:ext cx="2408" cy="1801"/>
            </a:xfrm>
            <a:prstGeom prst="rect">
              <a:avLst/>
            </a:prstGeom>
            <a:noFill/>
            <a:ln w="9525">
              <a:noFill/>
            </a:ln>
          </p:spPr>
        </p:pic>
        <p:sp>
          <p:nvSpPr>
            <p:cNvPr id="52234" name="Rectangle 12"/>
            <p:cNvSpPr/>
            <p:nvPr/>
          </p:nvSpPr>
          <p:spPr>
            <a:xfrm>
              <a:off x="2707" y="3654"/>
              <a:ext cx="764"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UNIVAC1</a:t>
              </a:r>
              <a:endParaRPr lang="zh-CN" altLang="en-US" sz="1800" dirty="0">
                <a:solidFill>
                  <a:srgbClr val="000000"/>
                </a:solidFill>
                <a:latin typeface="Times New Roman" panose="02020603050405020304" pitchFamily="18" charset="0"/>
                <a:ea typeface="宋体" panose="02010600030101010101" pitchFamily="2" charset="-122"/>
              </a:endParaRPr>
            </a:p>
          </p:txBody>
        </p:sp>
      </p:grpSp>
      <p:sp>
        <p:nvSpPr>
          <p:cNvPr id="52231" name="Rectangle 2"/>
          <p:cNvSpPr>
            <a:spLocks noGrp="1"/>
          </p:cNvSpPr>
          <p:nvPr>
            <p:ph type="title"/>
          </p:nvPr>
        </p:nvSpPr>
        <p:spPr>
          <a:xfrm>
            <a:off x="41275" y="100013"/>
            <a:ext cx="9086850" cy="609600"/>
          </a:xfrm>
        </p:spPr>
        <p:txBody>
          <a:bodyPr vert="horz" wrap="square" lIns="91440" tIns="45720" rIns="91440" bIns="45720" anchor="ctr" anchorCtr="0"/>
          <a:lstStyle/>
          <a:p>
            <a:pPr eaLnBrk="1" hangingPunct="1"/>
            <a:r>
              <a:rPr lang="en-US" altLang="zh-CN" dirty="0">
                <a:solidFill>
                  <a:srgbClr val="000000"/>
                </a:solidFill>
                <a:latin typeface="Times New Roman" panose="02020603050405020304" pitchFamily="18" charset="0"/>
                <a:ea typeface="黑体" panose="02010609060101010101" pitchFamily="49" charset="-122"/>
              </a:rPr>
              <a:t>1.5.6 </a:t>
            </a:r>
            <a:r>
              <a:rPr lang="zh-CN" altLang="en-US" dirty="0">
                <a:solidFill>
                  <a:srgbClr val="000000"/>
                </a:solidFill>
                <a:latin typeface="Times New Roman" panose="02020603050405020304" pitchFamily="18" charset="0"/>
                <a:ea typeface="黑体" panose="02010609060101010101" pitchFamily="49" charset="-122"/>
              </a:rPr>
              <a:t>计算机系统的并行性发展历史</a:t>
            </a:r>
            <a:endParaRPr lang="zh-CN" altLang="en-US" dirty="0"/>
          </a:p>
        </p:txBody>
      </p:sp>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163</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04"/>
                                        </p:tgtEl>
                                        <p:attrNameLst>
                                          <p:attrName>style.visibility</p:attrName>
                                        </p:attrNameLst>
                                      </p:cBhvr>
                                      <p:to>
                                        <p:strVal val="visible"/>
                                      </p:to>
                                    </p:set>
                                    <p:animEffect transition="in" filter="fade">
                                      <p:cBhvr>
                                        <p:cTn id="7" dur="2000"/>
                                        <p:tgtEl>
                                          <p:spTgt spid="25600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256004"/>
                                        </p:tgtEl>
                                        <p:attrNameLst>
                                          <p:attrName>ppt_x</p:attrName>
                                        </p:attrNameLst>
                                      </p:cBhvr>
                                      <p:tavLst>
                                        <p:tav tm="0">
                                          <p:val>
                                            <p:strVal val="ppt_x"/>
                                          </p:val>
                                        </p:tav>
                                        <p:tav tm="100000">
                                          <p:val>
                                            <p:strVal val="ppt_x"/>
                                          </p:val>
                                        </p:tav>
                                      </p:tavLst>
                                    </p:anim>
                                    <p:anim calcmode="lin" valueType="num">
                                      <p:cBhvr additive="base">
                                        <p:cTn id="12" dur="500"/>
                                        <p:tgtEl>
                                          <p:spTgt spid="256004"/>
                                        </p:tgtEl>
                                        <p:attrNameLst>
                                          <p:attrName>ppt_y</p:attrName>
                                        </p:attrNameLst>
                                      </p:cBhvr>
                                      <p:tavLst>
                                        <p:tav tm="0">
                                          <p:val>
                                            <p:strVal val="ppt_y"/>
                                          </p:val>
                                        </p:tav>
                                        <p:tav tm="100000">
                                          <p:val>
                                            <p:strVal val="1+ppt_h/2"/>
                                          </p:val>
                                        </p:tav>
                                      </p:tavLst>
                                    </p:anim>
                                    <p:set>
                                      <p:cBhvr>
                                        <p:cTn id="13" dur="1" fill="hold">
                                          <p:stCondLst>
                                            <p:cond delay="499"/>
                                          </p:stCondLst>
                                        </p:cTn>
                                        <p:tgtEl>
                                          <p:spTgt spid="25600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256007"/>
                                        </p:tgtEl>
                                        <p:attrNameLst>
                                          <p:attrName>style.visibility</p:attrName>
                                        </p:attrNameLst>
                                      </p:cBhvr>
                                      <p:to>
                                        <p:strVal val="visible"/>
                                      </p:to>
                                    </p:set>
                                    <p:animEffect transition="in" filter="diamond(in)">
                                      <p:cBhvr>
                                        <p:cTn id="18" dur="1000"/>
                                        <p:tgtEl>
                                          <p:spTgt spid="25600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1000"/>
                                        <p:tgtEl>
                                          <p:spTgt spid="256007"/>
                                        </p:tgtEl>
                                        <p:attrNameLst>
                                          <p:attrName>ppt_x</p:attrName>
                                        </p:attrNameLst>
                                      </p:cBhvr>
                                      <p:tavLst>
                                        <p:tav tm="0">
                                          <p:val>
                                            <p:strVal val="ppt_x"/>
                                          </p:val>
                                        </p:tav>
                                        <p:tav tm="100000">
                                          <p:val>
                                            <p:strVal val="ppt_x"/>
                                          </p:val>
                                        </p:tav>
                                      </p:tavLst>
                                    </p:anim>
                                    <p:anim calcmode="lin" valueType="num">
                                      <p:cBhvr additive="base">
                                        <p:cTn id="23" dur="1000"/>
                                        <p:tgtEl>
                                          <p:spTgt spid="256007"/>
                                        </p:tgtEl>
                                        <p:attrNameLst>
                                          <p:attrName>ppt_y</p:attrName>
                                        </p:attrNameLst>
                                      </p:cBhvr>
                                      <p:tavLst>
                                        <p:tav tm="0">
                                          <p:val>
                                            <p:strVal val="ppt_y"/>
                                          </p:val>
                                        </p:tav>
                                        <p:tav tm="100000">
                                          <p:val>
                                            <p:strVal val="1+ppt_h/2"/>
                                          </p:val>
                                        </p:tav>
                                      </p:tavLst>
                                    </p:anim>
                                    <p:set>
                                      <p:cBhvr>
                                        <p:cTn id="24" dur="1" fill="hold">
                                          <p:stCondLst>
                                            <p:cond delay="999"/>
                                          </p:stCondLst>
                                        </p:cTn>
                                        <p:tgtEl>
                                          <p:spTgt spid="25600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0" presetClass="entr" presetSubtype="0" fill="hold" nodeType="clickEffect">
                                  <p:stCondLst>
                                    <p:cond delay="0"/>
                                  </p:stCondLst>
                                  <p:childTnLst>
                                    <p:set>
                                      <p:cBhvr>
                                        <p:cTn id="28" dur="1" fill="hold">
                                          <p:stCondLst>
                                            <p:cond delay="0"/>
                                          </p:stCondLst>
                                        </p:cTn>
                                        <p:tgtEl>
                                          <p:spTgt spid="256010"/>
                                        </p:tgtEl>
                                        <p:attrNameLst>
                                          <p:attrName>style.visibility</p:attrName>
                                        </p:attrNameLst>
                                      </p:cBhvr>
                                      <p:to>
                                        <p:strVal val="visible"/>
                                      </p:to>
                                    </p:set>
                                    <p:animEffect transition="in" filter="wedge">
                                      <p:cBhvr>
                                        <p:cTn id="29" dur="2000"/>
                                        <p:tgtEl>
                                          <p:spTgt spid="25601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nodeType="clickEffect">
                                  <p:stCondLst>
                                    <p:cond delay="0"/>
                                  </p:stCondLst>
                                  <p:childTnLst>
                                    <p:animEffect transition="out" filter="blinds(horizontal)">
                                      <p:cBhvr>
                                        <p:cTn id="33" dur="500"/>
                                        <p:tgtEl>
                                          <p:spTgt spid="256010"/>
                                        </p:tgtEl>
                                      </p:cBhvr>
                                    </p:animEffect>
                                    <p:set>
                                      <p:cBhvr>
                                        <p:cTn id="34" dur="1" fill="hold">
                                          <p:stCondLst>
                                            <p:cond delay="499"/>
                                          </p:stCondLst>
                                        </p:cTn>
                                        <p:tgtEl>
                                          <p:spTgt spid="2560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54275" name="Rectangle 3"/>
          <p:cNvSpPr>
            <a:spLocks noGrp="1"/>
          </p:cNvSpPr>
          <p:nvPr>
            <p:ph idx="1" hasCustomPrompt="1"/>
          </p:nvPr>
        </p:nvSpPr>
        <p:spPr>
          <a:xfrm>
            <a:off x="544513" y="946150"/>
            <a:ext cx="8599487" cy="5311775"/>
          </a:xfrm>
        </p:spPr>
        <p:txBody>
          <a:bodyPr vert="horz" wrap="square" lIns="91440" tIns="45720" rIns="91440" bIns="45720" anchor="t" anchorCtr="0"/>
          <a:lstStyle/>
          <a:p>
            <a:pPr eaLnBrk="1" hangingPunct="1">
              <a:lnSpc>
                <a:spcPct val="80000"/>
              </a:lnSpc>
            </a:pPr>
            <a:r>
              <a:rPr lang="en-US" altLang="zh-CN" sz="2400" dirty="0">
                <a:solidFill>
                  <a:srgbClr val="000000"/>
                </a:solidFill>
                <a:latin typeface="华文仿宋" panose="02010600040101010101" pitchFamily="2" charset="-122"/>
                <a:ea typeface="华文仿宋" panose="02010600040101010101" pitchFamily="2" charset="-122"/>
              </a:rPr>
              <a:t>1970</a:t>
            </a:r>
            <a:r>
              <a:rPr lang="zh-CN" altLang="en-US" sz="2400" dirty="0">
                <a:solidFill>
                  <a:srgbClr val="000000"/>
                </a:solidFill>
                <a:latin typeface="华文仿宋" panose="02010600040101010101" pitchFamily="2" charset="-122"/>
                <a:ea typeface="华文仿宋" panose="02010600040101010101" pitchFamily="2" charset="-122"/>
              </a:rPr>
              <a:t>年至</a:t>
            </a:r>
            <a:r>
              <a:rPr lang="en-US" altLang="zh-CN" sz="2400" dirty="0">
                <a:solidFill>
                  <a:srgbClr val="000000"/>
                </a:solidFill>
                <a:latin typeface="华文仿宋" panose="02010600040101010101" pitchFamily="2" charset="-122"/>
                <a:ea typeface="华文仿宋" panose="02010600040101010101" pitchFamily="2" charset="-122"/>
              </a:rPr>
              <a:t>1980</a:t>
            </a:r>
            <a:r>
              <a:rPr lang="zh-CN" altLang="en-US" sz="2400" dirty="0">
                <a:solidFill>
                  <a:srgbClr val="000000"/>
                </a:solidFill>
                <a:latin typeface="华文仿宋" panose="02010600040101010101" pitchFamily="2" charset="-122"/>
                <a:ea typeface="华文仿宋" panose="02010600040101010101" pitchFamily="2" charset="-122"/>
              </a:rPr>
              <a:t>年</a:t>
            </a:r>
          </a:p>
          <a:p>
            <a:pPr lvl="1" eaLnBrk="1" hangingPunct="1">
              <a:lnSpc>
                <a:spcPct val="80000"/>
              </a:lnSpc>
            </a:pPr>
            <a:r>
              <a:rPr lang="zh-CN" altLang="en-US" sz="2000" b="1" dirty="0">
                <a:latin typeface="Times New Roman" panose="02020603050405020304" pitchFamily="18" charset="0"/>
                <a:ea typeface="楷体_GB2312"/>
              </a:rPr>
              <a:t>多种并行处理系统结构，例：向量、阵列、相联等</a:t>
            </a:r>
          </a:p>
          <a:p>
            <a:pPr eaLnBrk="1" hangingPunct="1">
              <a:lnSpc>
                <a:spcPct val="80000"/>
              </a:lnSpc>
            </a:pPr>
            <a:r>
              <a:rPr lang="en-US" altLang="zh-CN" sz="2400" dirty="0">
                <a:solidFill>
                  <a:srgbClr val="000000"/>
                </a:solidFill>
                <a:latin typeface="华文仿宋" panose="02010600040101010101" pitchFamily="2" charset="-122"/>
                <a:ea typeface="华文仿宋" panose="02010600040101010101" pitchFamily="2" charset="-122"/>
              </a:rPr>
              <a:t>1980</a:t>
            </a:r>
            <a:r>
              <a:rPr lang="zh-CN" altLang="en-US" sz="2400" dirty="0">
                <a:solidFill>
                  <a:srgbClr val="000000"/>
                </a:solidFill>
                <a:latin typeface="华文仿宋" panose="02010600040101010101" pitchFamily="2" charset="-122"/>
                <a:ea typeface="华文仿宋" panose="02010600040101010101" pitchFamily="2" charset="-122"/>
              </a:rPr>
              <a:t>年至</a:t>
            </a:r>
            <a:r>
              <a:rPr lang="en-US" altLang="zh-CN" sz="2400" dirty="0">
                <a:solidFill>
                  <a:srgbClr val="000000"/>
                </a:solidFill>
                <a:latin typeface="华文仿宋" panose="02010600040101010101" pitchFamily="2" charset="-122"/>
                <a:ea typeface="华文仿宋" panose="02010600040101010101" pitchFamily="2" charset="-122"/>
              </a:rPr>
              <a:t>1990</a:t>
            </a:r>
            <a:r>
              <a:rPr lang="zh-CN" altLang="en-US" sz="2400" dirty="0">
                <a:solidFill>
                  <a:srgbClr val="000000"/>
                </a:solidFill>
                <a:latin typeface="华文仿宋" panose="02010600040101010101" pitchFamily="2" charset="-122"/>
                <a:ea typeface="华文仿宋" panose="02010600040101010101" pitchFamily="2" charset="-122"/>
              </a:rPr>
              <a:t>年</a:t>
            </a:r>
          </a:p>
          <a:p>
            <a:pPr lvl="1" eaLnBrk="1" hangingPunct="1">
              <a:lnSpc>
                <a:spcPct val="80000"/>
              </a:lnSpc>
            </a:pPr>
            <a:r>
              <a:rPr lang="en-US" altLang="zh-CN" sz="2000" b="1" dirty="0">
                <a:latin typeface="Times New Roman" panose="02020603050405020304" pitchFamily="18" charset="0"/>
                <a:ea typeface="楷体_GB2312"/>
              </a:rPr>
              <a:t>RISC</a:t>
            </a:r>
            <a:r>
              <a:rPr lang="zh-CN" altLang="en-US" sz="2000" b="1" dirty="0">
                <a:latin typeface="Times New Roman" panose="02020603050405020304" pitchFamily="18" charset="0"/>
                <a:ea typeface="楷体_GB2312"/>
              </a:rPr>
              <a:t>、</a:t>
            </a:r>
            <a:r>
              <a:rPr lang="en-US" altLang="zh-CN" sz="2000" b="1" dirty="0">
                <a:latin typeface="Times New Roman" panose="02020603050405020304" pitchFamily="18" charset="0"/>
                <a:ea typeface="楷体_GB2312"/>
              </a:rPr>
              <a:t>Superscale</a:t>
            </a:r>
            <a:r>
              <a:rPr lang="zh-CN" altLang="en-US" sz="2000" b="1" dirty="0">
                <a:latin typeface="Times New Roman" panose="02020603050405020304" pitchFamily="18" charset="0"/>
                <a:ea typeface="楷体_GB2312"/>
              </a:rPr>
              <a:t>、</a:t>
            </a:r>
            <a:r>
              <a:rPr lang="en-US" altLang="zh-CN" sz="2000" b="1" dirty="0">
                <a:latin typeface="Times New Roman" panose="02020603050405020304" pitchFamily="18" charset="0"/>
                <a:ea typeface="楷体_GB2312"/>
              </a:rPr>
              <a:t>Superpipeling </a:t>
            </a:r>
            <a:r>
              <a:rPr lang="zh-CN" altLang="en-US" sz="2000" b="1" dirty="0">
                <a:latin typeface="Times New Roman" panose="02020603050405020304" pitchFamily="18" charset="0"/>
                <a:ea typeface="楷体_GB2312"/>
              </a:rPr>
              <a:t>、</a:t>
            </a:r>
            <a:r>
              <a:rPr lang="en-US" altLang="zh-CN" sz="2000" b="1" dirty="0">
                <a:latin typeface="Times New Roman" panose="02020603050405020304" pitchFamily="18" charset="0"/>
                <a:ea typeface="楷体_GB2312"/>
              </a:rPr>
              <a:t>VLIW</a:t>
            </a:r>
            <a:r>
              <a:rPr lang="zh-CN" altLang="en-US" sz="2000" b="1" dirty="0">
                <a:latin typeface="Times New Roman" panose="02020603050405020304" pitchFamily="18" charset="0"/>
                <a:ea typeface="楷体_GB2312"/>
              </a:rPr>
              <a:t>、多处理机、数据流机、智能机</a:t>
            </a:r>
          </a:p>
          <a:p>
            <a:pPr eaLnBrk="1" hangingPunct="1">
              <a:lnSpc>
                <a:spcPct val="80000"/>
              </a:lnSpc>
            </a:pPr>
            <a:r>
              <a:rPr lang="en-US" altLang="zh-CN" sz="2400" dirty="0">
                <a:solidFill>
                  <a:srgbClr val="000000"/>
                </a:solidFill>
                <a:latin typeface="华文仿宋" panose="02010600040101010101" pitchFamily="2" charset="-122"/>
                <a:ea typeface="华文仿宋" panose="02010600040101010101" pitchFamily="2" charset="-122"/>
              </a:rPr>
              <a:t>1990</a:t>
            </a:r>
            <a:r>
              <a:rPr lang="zh-CN" altLang="en-US" sz="2400" dirty="0">
                <a:solidFill>
                  <a:srgbClr val="000000"/>
                </a:solidFill>
                <a:latin typeface="华文仿宋" panose="02010600040101010101" pitchFamily="2" charset="-122"/>
                <a:ea typeface="华文仿宋" panose="02010600040101010101" pitchFamily="2" charset="-122"/>
              </a:rPr>
              <a:t>年以来</a:t>
            </a:r>
          </a:p>
          <a:p>
            <a:pPr lvl="1" eaLnBrk="1" hangingPunct="1">
              <a:lnSpc>
                <a:spcPct val="80000"/>
              </a:lnSpc>
            </a:pPr>
            <a:r>
              <a:rPr lang="en-US" altLang="zh-CN" sz="2000" b="1" dirty="0">
                <a:latin typeface="Times New Roman" panose="02020603050405020304" pitchFamily="18" charset="0"/>
                <a:ea typeface="楷体_GB2312"/>
              </a:rPr>
              <a:t>Parallel Vector Processor(PVP)</a:t>
            </a:r>
          </a:p>
          <a:p>
            <a:pPr lvl="2" eaLnBrk="1" hangingPunct="1">
              <a:lnSpc>
                <a:spcPct val="80000"/>
              </a:lnSpc>
              <a:buClr>
                <a:schemeClr val="tx2"/>
              </a:buClr>
            </a:pPr>
            <a:r>
              <a:rPr lang="en-US" altLang="zh-CN" sz="2000" b="1" dirty="0">
                <a:latin typeface="Times New Roman" panose="02020603050405020304" pitchFamily="18" charset="0"/>
                <a:ea typeface="楷体_GB2312"/>
              </a:rPr>
              <a:t>Cray YMP90</a:t>
            </a:r>
            <a:r>
              <a:rPr lang="zh-CN" altLang="en-US" sz="2000" b="1" dirty="0">
                <a:latin typeface="Times New Roman" panose="02020603050405020304" pitchFamily="18" charset="0"/>
                <a:ea typeface="楷体_GB2312"/>
              </a:rPr>
              <a:t>、</a:t>
            </a:r>
            <a:r>
              <a:rPr lang="en-US" altLang="zh-CN" sz="2000" b="1" dirty="0">
                <a:latin typeface="Times New Roman" panose="02020603050405020304" pitchFamily="18" charset="0"/>
                <a:ea typeface="楷体_GB2312"/>
              </a:rPr>
              <a:t>NEC SX3</a:t>
            </a:r>
            <a:r>
              <a:rPr lang="zh-CN" altLang="en-US" sz="2000" b="1" dirty="0">
                <a:latin typeface="Times New Roman" panose="02020603050405020304" pitchFamily="18" charset="0"/>
                <a:ea typeface="楷体_GB2312"/>
              </a:rPr>
              <a:t>和</a:t>
            </a:r>
            <a:r>
              <a:rPr lang="en-US" altLang="zh-CN" sz="2000" b="1" dirty="0">
                <a:latin typeface="Times New Roman" panose="02020603050405020304" pitchFamily="18" charset="0"/>
                <a:ea typeface="楷体_GB2312"/>
              </a:rPr>
              <a:t>Fujitsu VP 2000</a:t>
            </a:r>
          </a:p>
          <a:p>
            <a:pPr lvl="1" eaLnBrk="1" hangingPunct="1">
              <a:lnSpc>
                <a:spcPct val="80000"/>
              </a:lnSpc>
            </a:pPr>
            <a:r>
              <a:rPr lang="en-US" altLang="zh-CN" sz="2000" b="1" dirty="0">
                <a:latin typeface="Times New Roman" panose="02020603050405020304" pitchFamily="18" charset="0"/>
                <a:ea typeface="楷体_GB2312"/>
              </a:rPr>
              <a:t>Symmetric Multiprocessors(SMP)</a:t>
            </a:r>
          </a:p>
          <a:p>
            <a:pPr lvl="2" eaLnBrk="1" hangingPunct="1">
              <a:lnSpc>
                <a:spcPct val="80000"/>
              </a:lnSpc>
              <a:buClr>
                <a:schemeClr val="tx2"/>
              </a:buClr>
            </a:pPr>
            <a:r>
              <a:rPr lang="en-US" altLang="zh-CN" sz="2000" b="1" dirty="0">
                <a:latin typeface="Times New Roman" panose="02020603050405020304" pitchFamily="18" charset="0"/>
                <a:ea typeface="楷体_GB2312"/>
              </a:rPr>
              <a:t>SGI Power Challenge</a:t>
            </a:r>
            <a:r>
              <a:rPr lang="zh-CN" altLang="en-US" sz="2000" b="1" dirty="0">
                <a:latin typeface="Times New Roman" panose="02020603050405020304" pitchFamily="18" charset="0"/>
                <a:ea typeface="楷体_GB2312"/>
              </a:rPr>
              <a:t>、曙光</a:t>
            </a:r>
            <a:r>
              <a:rPr lang="en-US" altLang="zh-CN" sz="2000" b="1" dirty="0">
                <a:latin typeface="Times New Roman" panose="02020603050405020304" pitchFamily="18" charset="0"/>
                <a:ea typeface="楷体_GB2312"/>
              </a:rPr>
              <a:t>1</a:t>
            </a:r>
            <a:r>
              <a:rPr lang="zh-CN" altLang="en-US" sz="2000" b="1" dirty="0">
                <a:latin typeface="Times New Roman" panose="02020603050405020304" pitchFamily="18" charset="0"/>
                <a:ea typeface="楷体_GB2312"/>
              </a:rPr>
              <a:t>号等</a:t>
            </a:r>
            <a:endParaRPr lang="en-US" altLang="zh-CN" sz="2000" b="1" dirty="0">
              <a:latin typeface="Times New Roman" panose="02020603050405020304" pitchFamily="18" charset="0"/>
              <a:ea typeface="楷体_GB2312"/>
            </a:endParaRPr>
          </a:p>
          <a:p>
            <a:pPr lvl="1" eaLnBrk="1" hangingPunct="1">
              <a:lnSpc>
                <a:spcPct val="80000"/>
              </a:lnSpc>
            </a:pPr>
            <a:r>
              <a:rPr lang="en-US" altLang="zh-CN" sz="2000" b="1" dirty="0">
                <a:latin typeface="Times New Roman" panose="02020603050405020304" pitchFamily="18" charset="0"/>
                <a:ea typeface="楷体_GB2312"/>
              </a:rPr>
              <a:t>Cache-Coherent Nonuniform Memory Access(CC-NUMA</a:t>
            </a:r>
            <a:r>
              <a:rPr lang="zh-CN" altLang="en-US" sz="2000" b="1" dirty="0">
                <a:latin typeface="Times New Roman" panose="02020603050405020304" pitchFamily="18" charset="0"/>
                <a:ea typeface="楷体_GB2312"/>
              </a:rPr>
              <a:t>，</a:t>
            </a:r>
            <a:r>
              <a:rPr lang="zh-CN" altLang="en-US" sz="2000" dirty="0">
                <a:ea typeface="宋体" panose="02010600030101010101" pitchFamily="2" charset="-122"/>
              </a:rPr>
              <a:t>高速缓存一致性均匀存储访问</a:t>
            </a:r>
            <a:r>
              <a:rPr lang="en-US" altLang="zh-CN" sz="2000" b="1" dirty="0">
                <a:latin typeface="Times New Roman" panose="02020603050405020304" pitchFamily="18" charset="0"/>
                <a:ea typeface="楷体_GB2312"/>
              </a:rPr>
              <a:t>)</a:t>
            </a:r>
          </a:p>
          <a:p>
            <a:pPr lvl="2" eaLnBrk="1" hangingPunct="1">
              <a:lnSpc>
                <a:spcPct val="80000"/>
              </a:lnSpc>
              <a:buClr>
                <a:schemeClr val="tx2"/>
              </a:buClr>
            </a:pPr>
            <a:r>
              <a:rPr lang="en-US" altLang="zh-CN" sz="2000" b="1" dirty="0">
                <a:latin typeface="Times New Roman" panose="02020603050405020304" pitchFamily="18" charset="0"/>
                <a:ea typeface="楷体_GB2312"/>
              </a:rPr>
              <a:t>SGI Altix 4700</a:t>
            </a:r>
          </a:p>
          <a:p>
            <a:pPr lvl="1" eaLnBrk="1" hangingPunct="1">
              <a:lnSpc>
                <a:spcPct val="80000"/>
              </a:lnSpc>
            </a:pPr>
            <a:r>
              <a:rPr lang="en-US" altLang="zh-CN" sz="2000" b="1" dirty="0">
                <a:latin typeface="Times New Roman" panose="02020603050405020304" pitchFamily="18" charset="0"/>
                <a:ea typeface="楷体_GB2312"/>
              </a:rPr>
              <a:t>Massively Parallel Processors(MPP)</a:t>
            </a:r>
          </a:p>
          <a:p>
            <a:pPr lvl="2" eaLnBrk="1" hangingPunct="1">
              <a:lnSpc>
                <a:spcPct val="80000"/>
              </a:lnSpc>
              <a:buClr>
                <a:schemeClr val="tx2"/>
              </a:buClr>
            </a:pPr>
            <a:r>
              <a:rPr lang="en-US" altLang="zh-CN" sz="2000" b="1" dirty="0">
                <a:latin typeface="Times New Roman" panose="02020603050405020304" pitchFamily="18" charset="0"/>
                <a:ea typeface="楷体_GB2312"/>
              </a:rPr>
              <a:t>Intel Paragon</a:t>
            </a:r>
            <a:r>
              <a:rPr lang="zh-CN" altLang="en-US" sz="2000" b="1" dirty="0">
                <a:latin typeface="Times New Roman" panose="02020603050405020304" pitchFamily="18" charset="0"/>
                <a:ea typeface="楷体_GB2312"/>
              </a:rPr>
              <a:t>、</a:t>
            </a:r>
            <a:r>
              <a:rPr lang="en-US" altLang="zh-CN" sz="2000" b="1" dirty="0">
                <a:latin typeface="Times New Roman" panose="02020603050405020304" pitchFamily="18" charset="0"/>
                <a:ea typeface="楷体_GB2312"/>
              </a:rPr>
              <a:t>IBM SP2</a:t>
            </a:r>
            <a:r>
              <a:rPr lang="zh-CN" altLang="en-US" sz="2000" b="1" dirty="0">
                <a:latin typeface="Times New Roman" panose="02020603050405020304" pitchFamily="18" charset="0"/>
                <a:ea typeface="楷体_GB2312"/>
              </a:rPr>
              <a:t>、曙光</a:t>
            </a:r>
            <a:r>
              <a:rPr lang="en-US" altLang="zh-CN" sz="2000" b="1" dirty="0">
                <a:latin typeface="Times New Roman" panose="02020603050405020304" pitchFamily="18" charset="0"/>
                <a:ea typeface="楷体_GB2312"/>
              </a:rPr>
              <a:t>1000</a:t>
            </a:r>
            <a:r>
              <a:rPr lang="zh-CN" altLang="en-US" sz="2000" b="1" dirty="0">
                <a:latin typeface="Times New Roman" panose="02020603050405020304" pitchFamily="18" charset="0"/>
                <a:ea typeface="楷体_GB2312"/>
              </a:rPr>
              <a:t>等</a:t>
            </a:r>
            <a:endParaRPr lang="en-US" altLang="zh-CN" sz="2000" b="1" dirty="0">
              <a:latin typeface="Times New Roman" panose="02020603050405020304" pitchFamily="18" charset="0"/>
              <a:ea typeface="楷体_GB2312"/>
            </a:endParaRPr>
          </a:p>
          <a:p>
            <a:pPr lvl="1" eaLnBrk="1" hangingPunct="1">
              <a:lnSpc>
                <a:spcPct val="80000"/>
              </a:lnSpc>
            </a:pPr>
            <a:r>
              <a:rPr lang="en-US" altLang="zh-CN" sz="2000" b="1" dirty="0">
                <a:latin typeface="Times New Roman" panose="02020603050405020304" pitchFamily="18" charset="0"/>
                <a:ea typeface="楷体_GB2312"/>
              </a:rPr>
              <a:t>Clusters</a:t>
            </a:r>
          </a:p>
          <a:p>
            <a:pPr lvl="2" eaLnBrk="1" hangingPunct="1">
              <a:lnSpc>
                <a:spcPct val="80000"/>
              </a:lnSpc>
              <a:buClr>
                <a:schemeClr val="tx2"/>
              </a:buClr>
            </a:pPr>
            <a:r>
              <a:rPr lang="zh-CN" altLang="en-US" sz="2000" b="1" dirty="0">
                <a:latin typeface="Times New Roman" panose="02020603050405020304" pitchFamily="18" charset="0"/>
                <a:ea typeface="楷体_GB2312"/>
              </a:rPr>
              <a:t>清华同方探索集群计算机等、</a:t>
            </a:r>
            <a:r>
              <a:rPr lang="en-US" altLang="zh-CN" sz="2000" b="1" dirty="0">
                <a:latin typeface="Times New Roman" panose="02020603050405020304" pitchFamily="18" charset="0"/>
                <a:ea typeface="楷体_GB2312"/>
              </a:rPr>
              <a:t>HY-3</a:t>
            </a:r>
          </a:p>
        </p:txBody>
      </p:sp>
      <p:sp>
        <p:nvSpPr>
          <p:cNvPr id="54276" name="Rectangle 2"/>
          <p:cNvSpPr>
            <a:spLocks noGrp="1"/>
          </p:cNvSpPr>
          <p:nvPr>
            <p:ph type="title"/>
          </p:nvPr>
        </p:nvSpPr>
        <p:spPr>
          <a:xfrm>
            <a:off x="41275" y="100013"/>
            <a:ext cx="9086850" cy="609600"/>
          </a:xfrm>
        </p:spPr>
        <p:txBody>
          <a:bodyPr vert="horz" wrap="square" lIns="91440" tIns="45720" rIns="91440" bIns="45720" anchor="ctr" anchorCtr="0"/>
          <a:lstStyle/>
          <a:p>
            <a:pPr eaLnBrk="1" hangingPunct="1"/>
            <a:r>
              <a:rPr lang="en-US" altLang="zh-CN" dirty="0">
                <a:solidFill>
                  <a:srgbClr val="000000"/>
                </a:solidFill>
                <a:latin typeface="Times New Roman" panose="02020603050405020304" pitchFamily="18" charset="0"/>
                <a:ea typeface="黑体" panose="02010609060101010101" pitchFamily="49" charset="-122"/>
              </a:rPr>
              <a:t>1.5.6 </a:t>
            </a:r>
            <a:r>
              <a:rPr lang="zh-CN" altLang="en-US" dirty="0">
                <a:solidFill>
                  <a:srgbClr val="000000"/>
                </a:solidFill>
                <a:latin typeface="Times New Roman" panose="02020603050405020304" pitchFamily="18" charset="0"/>
                <a:ea typeface="黑体" panose="02010609060101010101" pitchFamily="49" charset="-122"/>
              </a:rPr>
              <a:t>计算机系统的并行性发展历史</a:t>
            </a:r>
            <a:endParaRPr lang="zh-CN" altLang="en-US" dirty="0"/>
          </a:p>
        </p:txBody>
      </p:sp>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164</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56323" name="Rectangle 2"/>
          <p:cNvSpPr>
            <a:spLocks noGrp="1"/>
          </p:cNvSpPr>
          <p:nvPr>
            <p:ph idx="1" hasCustomPrompt="1"/>
          </p:nvPr>
        </p:nvSpPr>
        <p:spPr>
          <a:xfrm>
            <a:off x="827088" y="1484313"/>
            <a:ext cx="5173662" cy="1223962"/>
          </a:xfrm>
        </p:spPr>
        <p:txBody>
          <a:bodyPr vert="horz" wrap="square" lIns="91440" tIns="45720" rIns="91440" bIns="45720" anchor="t" anchorCtr="0"/>
          <a:lstStyle/>
          <a:p>
            <a:pPr lvl="1" eaLnBrk="1" hangingPunct="1">
              <a:lnSpc>
                <a:spcPct val="70000"/>
              </a:lnSpc>
              <a:buClr>
                <a:srgbClr val="FF0000"/>
              </a:buClr>
              <a:buFont typeface="Wingdings" panose="05000000000000000000" pitchFamily="2" charset="2"/>
              <a:buChar char="Ø"/>
            </a:pPr>
            <a:r>
              <a:rPr lang="zh-CN" altLang="en-US" b="1" dirty="0">
                <a:latin typeface="华文仿宋" panose="02010600040101010101" pitchFamily="2" charset="-122"/>
                <a:ea typeface="华文仿宋" panose="02010600040101010101" pitchFamily="2" charset="-122"/>
              </a:rPr>
              <a:t>高性能计算机发展迅速</a:t>
            </a:r>
          </a:p>
          <a:p>
            <a:pPr lvl="1" eaLnBrk="1" hangingPunct="1">
              <a:lnSpc>
                <a:spcPct val="70000"/>
              </a:lnSpc>
              <a:buClr>
                <a:srgbClr val="FF0000"/>
              </a:buClr>
              <a:buNone/>
            </a:pPr>
            <a:r>
              <a:rPr lang="zh-CN" altLang="en-US" b="1" dirty="0">
                <a:latin typeface="华文仿宋" panose="02010600040101010101" pitchFamily="2" charset="-122"/>
                <a:ea typeface="华文仿宋" panose="02010600040101010101" pitchFamily="2" charset="-122"/>
              </a:rPr>
              <a:t>（</a:t>
            </a:r>
            <a:r>
              <a:rPr lang="en-US" altLang="zh-CN" b="1" dirty="0">
                <a:latin typeface="华文仿宋" panose="02010600040101010101" pitchFamily="2" charset="-122"/>
                <a:ea typeface="华文仿宋" panose="02010600040101010101" pitchFamily="2" charset="-122"/>
              </a:rPr>
              <a:t>30</a:t>
            </a:r>
            <a:r>
              <a:rPr lang="zh-CN" altLang="en-US" b="1" dirty="0">
                <a:latin typeface="华文仿宋" panose="02010600040101010101" pitchFamily="2" charset="-122"/>
                <a:ea typeface="华文仿宋" panose="02010600040101010101" pitchFamily="2" charset="-122"/>
              </a:rPr>
              <a:t>年，约</a:t>
            </a:r>
            <a:r>
              <a:rPr lang="en-US" altLang="zh-CN" b="1" dirty="0">
                <a:latin typeface="华文仿宋" panose="02010600040101010101" pitchFamily="2" charset="-122"/>
                <a:ea typeface="华文仿宋" panose="02010600040101010101" pitchFamily="2" charset="-122"/>
              </a:rPr>
              <a:t>230</a:t>
            </a:r>
            <a:r>
              <a:rPr lang="zh-CN" altLang="en-US" b="1" dirty="0">
                <a:latin typeface="华文仿宋" panose="02010600040101010101" pitchFamily="2" charset="-122"/>
                <a:ea typeface="华文仿宋" panose="02010600040101010101" pitchFamily="2" charset="-122"/>
              </a:rPr>
              <a:t>万倍）</a:t>
            </a:r>
          </a:p>
          <a:p>
            <a:pPr lvl="1" eaLnBrk="1" hangingPunct="1">
              <a:lnSpc>
                <a:spcPct val="70000"/>
              </a:lnSpc>
              <a:buClr>
                <a:srgbClr val="FF0000"/>
              </a:buClr>
              <a:buFont typeface="Wingdings" panose="05000000000000000000" pitchFamily="2" charset="2"/>
              <a:buChar char="Ø"/>
            </a:pPr>
            <a:r>
              <a:rPr lang="zh-CN" altLang="en-US" b="1" dirty="0">
                <a:latin typeface="华文仿宋" panose="02010600040101010101" pitchFamily="2" charset="-122"/>
                <a:ea typeface="华文仿宋" panose="02010600040101010101" pitchFamily="2" charset="-122"/>
              </a:rPr>
              <a:t>“高性能”的相对性</a:t>
            </a:r>
          </a:p>
        </p:txBody>
      </p:sp>
      <p:sp>
        <p:nvSpPr>
          <p:cNvPr id="56324" name="Text Box 3"/>
          <p:cNvSpPr txBox="1"/>
          <p:nvPr/>
        </p:nvSpPr>
        <p:spPr>
          <a:xfrm>
            <a:off x="1187450" y="6007100"/>
            <a:ext cx="641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en-US" altLang="zh-CN" sz="1800" dirty="0">
                <a:solidFill>
                  <a:schemeClr val="tx1"/>
                </a:solidFill>
                <a:latin typeface="Times New Roman" panose="02020603050405020304" pitchFamily="18" charset="0"/>
                <a:ea typeface="黑体" panose="02010609060101010101" pitchFamily="49" charset="-122"/>
              </a:rPr>
              <a:t>1976</a:t>
            </a:r>
          </a:p>
        </p:txBody>
      </p:sp>
      <p:sp>
        <p:nvSpPr>
          <p:cNvPr id="56325" name="Text Box 4"/>
          <p:cNvSpPr txBox="1"/>
          <p:nvPr/>
        </p:nvSpPr>
        <p:spPr>
          <a:xfrm>
            <a:off x="3848100" y="5994400"/>
            <a:ext cx="641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en-US" altLang="zh-CN" sz="1800" dirty="0">
                <a:solidFill>
                  <a:schemeClr val="tx1"/>
                </a:solidFill>
                <a:latin typeface="Times New Roman" panose="02020603050405020304" pitchFamily="18" charset="0"/>
                <a:ea typeface="黑体" panose="02010609060101010101" pitchFamily="49" charset="-122"/>
              </a:rPr>
              <a:t>1988</a:t>
            </a:r>
          </a:p>
        </p:txBody>
      </p:sp>
      <p:sp>
        <p:nvSpPr>
          <p:cNvPr id="56326" name="Text Box 5"/>
          <p:cNvSpPr txBox="1"/>
          <p:nvPr/>
        </p:nvSpPr>
        <p:spPr>
          <a:xfrm>
            <a:off x="7029450" y="6007100"/>
            <a:ext cx="641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en-US" altLang="zh-CN" sz="1800" dirty="0">
                <a:solidFill>
                  <a:schemeClr val="tx1"/>
                </a:solidFill>
                <a:latin typeface="Times New Roman" panose="02020603050405020304" pitchFamily="18" charset="0"/>
                <a:ea typeface="黑体" panose="02010609060101010101" pitchFamily="49" charset="-122"/>
              </a:rPr>
              <a:t>2005</a:t>
            </a:r>
          </a:p>
        </p:txBody>
      </p:sp>
      <p:sp>
        <p:nvSpPr>
          <p:cNvPr id="56327" name="Text Box 6"/>
          <p:cNvSpPr txBox="1"/>
          <p:nvPr/>
        </p:nvSpPr>
        <p:spPr>
          <a:xfrm>
            <a:off x="5949950" y="6007100"/>
            <a:ext cx="641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en-US" altLang="zh-CN" sz="1800" dirty="0">
                <a:solidFill>
                  <a:schemeClr val="tx1"/>
                </a:solidFill>
                <a:latin typeface="Times New Roman" panose="02020603050405020304" pitchFamily="18" charset="0"/>
                <a:ea typeface="黑体" panose="02010609060101010101" pitchFamily="49" charset="-122"/>
              </a:rPr>
              <a:t>1999</a:t>
            </a:r>
          </a:p>
        </p:txBody>
      </p:sp>
      <p:sp>
        <p:nvSpPr>
          <p:cNvPr id="56328" name="Freeform 7"/>
          <p:cNvSpPr/>
          <p:nvPr/>
        </p:nvSpPr>
        <p:spPr>
          <a:xfrm>
            <a:off x="1219200" y="3314700"/>
            <a:ext cx="76200" cy="2743200"/>
          </a:xfrm>
          <a:custGeom>
            <a:avLst/>
            <a:gdLst/>
            <a:ahLst/>
            <a:cxnLst>
              <a:cxn ang="0">
                <a:pos x="0" y="2147483646"/>
              </a:cxn>
              <a:cxn ang="0">
                <a:pos x="0" y="0"/>
              </a:cxn>
            </a:cxnLst>
            <a:rect l="0" t="0" r="0" b="0"/>
            <a:pathLst>
              <a:path w="1" h="1216">
                <a:moveTo>
                  <a:pt x="0" y="1216"/>
                </a:moveTo>
                <a:lnTo>
                  <a:pt x="0" y="0"/>
                </a:lnTo>
              </a:path>
            </a:pathLst>
          </a:custGeom>
          <a:noFill/>
          <a:ln w="28575"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56329" name="Line 8"/>
          <p:cNvSpPr/>
          <p:nvPr/>
        </p:nvSpPr>
        <p:spPr>
          <a:xfrm flipV="1">
            <a:off x="1219200" y="6021388"/>
            <a:ext cx="7529513" cy="36512"/>
          </a:xfrm>
          <a:prstGeom prst="line">
            <a:avLst/>
          </a:prstGeom>
          <a:ln w="28575" cap="flat" cmpd="sng">
            <a:solidFill>
              <a:schemeClr val="tx1"/>
            </a:solidFill>
            <a:prstDash val="solid"/>
            <a:headEnd type="none" w="med" len="med"/>
            <a:tailEnd type="triangle" w="med" len="med"/>
          </a:ln>
        </p:spPr>
      </p:sp>
      <p:sp>
        <p:nvSpPr>
          <p:cNvPr id="56330" name="Text Box 9"/>
          <p:cNvSpPr txBox="1"/>
          <p:nvPr/>
        </p:nvSpPr>
        <p:spPr>
          <a:xfrm>
            <a:off x="468313" y="2852738"/>
            <a:ext cx="110490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zh-CN" altLang="en-US" sz="1800" dirty="0">
                <a:solidFill>
                  <a:schemeClr val="tx1"/>
                </a:solidFill>
                <a:latin typeface="Times New Roman" panose="02020603050405020304" pitchFamily="18" charset="0"/>
                <a:ea typeface="黑体" panose="02010609060101010101" pitchFamily="49" charset="-122"/>
              </a:rPr>
              <a:t>系统性能</a:t>
            </a:r>
          </a:p>
        </p:txBody>
      </p:sp>
      <p:sp>
        <p:nvSpPr>
          <p:cNvPr id="56331" name="Freeform 10"/>
          <p:cNvSpPr/>
          <p:nvPr/>
        </p:nvSpPr>
        <p:spPr>
          <a:xfrm>
            <a:off x="1524000" y="1196975"/>
            <a:ext cx="6288088" cy="4721225"/>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3536" h="2768">
                <a:moveTo>
                  <a:pt x="0" y="2760"/>
                </a:moveTo>
                <a:cubicBezTo>
                  <a:pt x="272" y="2764"/>
                  <a:pt x="544" y="2768"/>
                  <a:pt x="816" y="2760"/>
                </a:cubicBezTo>
                <a:cubicBezTo>
                  <a:pt x="1088" y="2752"/>
                  <a:pt x="1344" y="2736"/>
                  <a:pt x="1632" y="2712"/>
                </a:cubicBezTo>
                <a:cubicBezTo>
                  <a:pt x="1920" y="2688"/>
                  <a:pt x="2320" y="2672"/>
                  <a:pt x="2544" y="2616"/>
                </a:cubicBezTo>
                <a:cubicBezTo>
                  <a:pt x="2768" y="2560"/>
                  <a:pt x="2848" y="2560"/>
                  <a:pt x="2976" y="2376"/>
                </a:cubicBezTo>
                <a:cubicBezTo>
                  <a:pt x="3104" y="2192"/>
                  <a:pt x="3219" y="1908"/>
                  <a:pt x="3312" y="1512"/>
                </a:cubicBezTo>
                <a:cubicBezTo>
                  <a:pt x="3405" y="1116"/>
                  <a:pt x="3489" y="315"/>
                  <a:pt x="3536" y="0"/>
                </a:cubicBezTo>
              </a:path>
            </a:pathLst>
          </a:custGeom>
          <a:noFill/>
          <a:ln w="38100" cap="flat" cmpd="sng">
            <a:solidFill>
              <a:srgbClr val="FF6600">
                <a:alpha val="100000"/>
              </a:srgbClr>
            </a:solidFill>
            <a:prstDash val="solid"/>
            <a:round/>
            <a:headEnd type="none" w="med" len="med"/>
            <a:tailEnd type="triangle" w="med" len="med"/>
          </a:ln>
        </p:spPr>
        <p:txBody>
          <a:bodyPr/>
          <a:lstStyle/>
          <a:p>
            <a:endParaRPr lang="zh-CN" altLang="en-US"/>
          </a:p>
        </p:txBody>
      </p:sp>
      <p:grpSp>
        <p:nvGrpSpPr>
          <p:cNvPr id="56332" name="Group 11"/>
          <p:cNvGrpSpPr/>
          <p:nvPr/>
        </p:nvGrpSpPr>
        <p:grpSpPr>
          <a:xfrm>
            <a:off x="1143000" y="5143500"/>
            <a:ext cx="1066800" cy="965200"/>
            <a:chOff x="720" y="3264"/>
            <a:chExt cx="672" cy="608"/>
          </a:xfrm>
        </p:grpSpPr>
        <p:sp>
          <p:nvSpPr>
            <p:cNvPr id="56349" name="AutoShape 12"/>
            <p:cNvSpPr/>
            <p:nvPr/>
          </p:nvSpPr>
          <p:spPr>
            <a:xfrm>
              <a:off x="864" y="3632"/>
              <a:ext cx="240" cy="240"/>
            </a:xfrm>
            <a:prstGeom prst="star4">
              <a:avLst>
                <a:gd name="adj" fmla="val 15833"/>
              </a:avLst>
            </a:prstGeom>
            <a:solidFill>
              <a:srgbClr val="FFFF66"/>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6350" name="Rectangle 13"/>
            <p:cNvSpPr/>
            <p:nvPr/>
          </p:nvSpPr>
          <p:spPr>
            <a:xfrm>
              <a:off x="720" y="3264"/>
              <a:ext cx="672" cy="336"/>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342900" lvl="0" indent="-342900" algn="ctr" eaLnBrk="1" hangingPunct="1">
                <a:lnSpc>
                  <a:spcPct val="70000"/>
                </a:lnSpc>
                <a:buClr>
                  <a:srgbClr val="CCFFFF"/>
                </a:buClr>
                <a:buSzPct val="80000"/>
                <a:buNone/>
              </a:pPr>
              <a:r>
                <a:rPr lang="zh-CN" altLang="en-US" sz="2000" dirty="0">
                  <a:solidFill>
                    <a:schemeClr val="folHlink"/>
                  </a:solidFill>
                  <a:latin typeface="Times New Roman" panose="02020603050405020304" pitchFamily="18" charset="0"/>
                  <a:ea typeface="黑体" panose="02010609060101010101" pitchFamily="49" charset="-122"/>
                </a:rPr>
                <a:t>克雷</a:t>
              </a:r>
              <a:r>
                <a:rPr lang="en-US" altLang="zh-CN" sz="2000" dirty="0">
                  <a:solidFill>
                    <a:schemeClr val="folHlink"/>
                  </a:solidFill>
                  <a:latin typeface="Times New Roman" panose="02020603050405020304" pitchFamily="18" charset="0"/>
                  <a:ea typeface="黑体" panose="02010609060101010101" pitchFamily="49" charset="-122"/>
                </a:rPr>
                <a:t>-1</a:t>
              </a:r>
              <a:endParaRPr lang="en-US" altLang="zh-CN" sz="1800" dirty="0">
                <a:solidFill>
                  <a:schemeClr val="folHlink"/>
                </a:solidFill>
                <a:latin typeface="Times New Roman" panose="02020603050405020304" pitchFamily="18" charset="0"/>
                <a:ea typeface="黑体" panose="02010609060101010101" pitchFamily="49" charset="-122"/>
              </a:endParaRPr>
            </a:p>
            <a:p>
              <a:pPr marL="342900" lvl="0" indent="-342900" algn="ctr" eaLnBrk="1" hangingPunct="1">
                <a:lnSpc>
                  <a:spcPct val="70000"/>
                </a:lnSpc>
                <a:buClr>
                  <a:srgbClr val="CCFFFF"/>
                </a:buClr>
                <a:buSzPct val="90000"/>
                <a:buNone/>
              </a:pPr>
              <a:r>
                <a:rPr lang="en-US" altLang="zh-CN" sz="1800" dirty="0">
                  <a:solidFill>
                    <a:schemeClr val="folHlink"/>
                  </a:solidFill>
                  <a:latin typeface="Times New Roman" panose="02020603050405020304" pitchFamily="18" charset="0"/>
                  <a:ea typeface="黑体" panose="02010609060101010101" pitchFamily="49" charset="-122"/>
                </a:rPr>
                <a:t>1.6</a:t>
              </a:r>
              <a:r>
                <a:rPr lang="zh-CN" altLang="en-US" sz="1800" dirty="0">
                  <a:solidFill>
                    <a:schemeClr val="folHlink"/>
                  </a:solidFill>
                  <a:latin typeface="Times New Roman" panose="02020603050405020304" pitchFamily="18" charset="0"/>
                  <a:ea typeface="黑体" panose="02010609060101010101" pitchFamily="49" charset="-122"/>
                </a:rPr>
                <a:t>亿次</a:t>
              </a:r>
            </a:p>
          </p:txBody>
        </p:sp>
      </p:grpSp>
      <p:sp>
        <p:nvSpPr>
          <p:cNvPr id="56333" name="Rectangle 14"/>
          <p:cNvSpPr/>
          <p:nvPr/>
        </p:nvSpPr>
        <p:spPr>
          <a:xfrm>
            <a:off x="3429000" y="5029200"/>
            <a:ext cx="1600200" cy="520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50000"/>
              </a:lnSpc>
              <a:spcBef>
                <a:spcPct val="50000"/>
              </a:spcBef>
              <a:buClr>
                <a:srgbClr val="CCFFFF"/>
              </a:buClr>
              <a:buSzPct val="80000"/>
              <a:buNone/>
            </a:pPr>
            <a:r>
              <a:rPr lang="zh-CN" altLang="en-US" sz="2000" dirty="0">
                <a:solidFill>
                  <a:schemeClr val="folHlink"/>
                </a:solidFill>
                <a:latin typeface="Times New Roman" panose="02020603050405020304" pitchFamily="18" charset="0"/>
                <a:ea typeface="黑体" panose="02010609060101010101" pitchFamily="49" charset="-122"/>
              </a:rPr>
              <a:t>克雷</a:t>
            </a:r>
            <a:r>
              <a:rPr lang="en-US" altLang="zh-CN" sz="2000" dirty="0">
                <a:solidFill>
                  <a:schemeClr val="folHlink"/>
                </a:solidFill>
                <a:latin typeface="Times New Roman" panose="02020603050405020304" pitchFamily="18" charset="0"/>
                <a:ea typeface="黑体" panose="02010609060101010101" pitchFamily="49" charset="-122"/>
              </a:rPr>
              <a:t>-YMP</a:t>
            </a:r>
          </a:p>
          <a:p>
            <a:pPr marL="0" lvl="0" indent="0" algn="ctr" eaLnBrk="1" hangingPunct="1">
              <a:lnSpc>
                <a:spcPct val="50000"/>
              </a:lnSpc>
              <a:spcBef>
                <a:spcPct val="50000"/>
              </a:spcBef>
              <a:buClr>
                <a:srgbClr val="CCFFFF"/>
              </a:buClr>
              <a:buSzPct val="90000"/>
              <a:buNone/>
            </a:pPr>
            <a:r>
              <a:rPr lang="en-US" altLang="zh-CN" sz="1800" dirty="0">
                <a:solidFill>
                  <a:schemeClr val="folHlink"/>
                </a:solidFill>
                <a:latin typeface="Times New Roman" panose="02020603050405020304" pitchFamily="18" charset="0"/>
                <a:ea typeface="黑体" panose="02010609060101010101" pitchFamily="49" charset="-122"/>
              </a:rPr>
              <a:t>100</a:t>
            </a:r>
            <a:r>
              <a:rPr lang="zh-CN" altLang="en-US" sz="1800" dirty="0">
                <a:solidFill>
                  <a:schemeClr val="folHlink"/>
                </a:solidFill>
                <a:latin typeface="Times New Roman" panose="02020603050405020304" pitchFamily="18" charset="0"/>
                <a:ea typeface="黑体" panose="02010609060101010101" pitchFamily="49" charset="-122"/>
              </a:rPr>
              <a:t>亿次</a:t>
            </a:r>
          </a:p>
        </p:txBody>
      </p:sp>
      <p:grpSp>
        <p:nvGrpSpPr>
          <p:cNvPr id="56334" name="Group 15"/>
          <p:cNvGrpSpPr/>
          <p:nvPr/>
        </p:nvGrpSpPr>
        <p:grpSpPr>
          <a:xfrm>
            <a:off x="5292725" y="4652963"/>
            <a:ext cx="1981200" cy="1066800"/>
            <a:chOff x="3312" y="2736"/>
            <a:chExt cx="1248" cy="672"/>
          </a:xfrm>
        </p:grpSpPr>
        <p:sp>
          <p:nvSpPr>
            <p:cNvPr id="56347" name="AutoShape 16"/>
            <p:cNvSpPr/>
            <p:nvPr/>
          </p:nvSpPr>
          <p:spPr>
            <a:xfrm>
              <a:off x="3840" y="3168"/>
              <a:ext cx="240" cy="240"/>
            </a:xfrm>
            <a:prstGeom prst="star4">
              <a:avLst>
                <a:gd name="adj" fmla="val 15833"/>
              </a:avLst>
            </a:prstGeom>
            <a:solidFill>
              <a:srgbClr val="FFFF66"/>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6348" name="Rectangle 17"/>
            <p:cNvSpPr/>
            <p:nvPr/>
          </p:nvSpPr>
          <p:spPr>
            <a:xfrm>
              <a:off x="3312" y="2736"/>
              <a:ext cx="1248" cy="48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342900" lvl="0" indent="-342900" algn="ctr" eaLnBrk="1" hangingPunct="1">
                <a:lnSpc>
                  <a:spcPct val="90000"/>
                </a:lnSpc>
                <a:buClr>
                  <a:srgbClr val="CCFFFF"/>
                </a:buClr>
                <a:buSzPct val="80000"/>
                <a:buNone/>
              </a:pPr>
              <a:r>
                <a:rPr lang="en-US" altLang="zh-CN" sz="2000" dirty="0">
                  <a:solidFill>
                    <a:schemeClr val="folHlink"/>
                  </a:solidFill>
                  <a:latin typeface="Times New Roman" panose="02020603050405020304" pitchFamily="18" charset="0"/>
                  <a:ea typeface="黑体" panose="02010609060101010101" pitchFamily="49" charset="-122"/>
                </a:rPr>
                <a:t>ASCI</a:t>
              </a:r>
              <a:r>
                <a:rPr lang="zh-CN" altLang="en-US" sz="2000" dirty="0">
                  <a:solidFill>
                    <a:schemeClr val="folHlink"/>
                  </a:solidFill>
                  <a:latin typeface="Times New Roman" panose="02020603050405020304" pitchFamily="18" charset="0"/>
                  <a:ea typeface="黑体" panose="02010609060101010101" pitchFamily="49" charset="-122"/>
                </a:rPr>
                <a:t>红色选择    </a:t>
              </a:r>
              <a:endParaRPr lang="zh-CN" altLang="en-US" sz="1800" dirty="0">
                <a:solidFill>
                  <a:schemeClr val="folHlink"/>
                </a:solidFill>
                <a:latin typeface="Times New Roman" panose="02020603050405020304" pitchFamily="18" charset="0"/>
                <a:ea typeface="黑体" panose="02010609060101010101" pitchFamily="49" charset="-122"/>
              </a:endParaRPr>
            </a:p>
            <a:p>
              <a:pPr marL="342900" lvl="0" indent="-342900" algn="ctr" eaLnBrk="1" hangingPunct="1">
                <a:lnSpc>
                  <a:spcPct val="90000"/>
                </a:lnSpc>
                <a:buClr>
                  <a:srgbClr val="CCFFFF"/>
                </a:buClr>
                <a:buSzPct val="80000"/>
                <a:buNone/>
              </a:pPr>
              <a:r>
                <a:rPr lang="en-US" altLang="zh-CN" sz="1800" dirty="0">
                  <a:solidFill>
                    <a:schemeClr val="folHlink"/>
                  </a:solidFill>
                  <a:latin typeface="Times New Roman" panose="02020603050405020304" pitchFamily="18" charset="0"/>
                  <a:ea typeface="黑体" panose="02010609060101010101" pitchFamily="49" charset="-122"/>
                </a:rPr>
                <a:t>3</a:t>
              </a:r>
              <a:r>
                <a:rPr lang="zh-CN" altLang="en-US" sz="1800" dirty="0">
                  <a:solidFill>
                    <a:schemeClr val="folHlink"/>
                  </a:solidFill>
                  <a:latin typeface="Times New Roman" panose="02020603050405020304" pitchFamily="18" charset="0"/>
                  <a:ea typeface="黑体" panose="02010609060101010101" pitchFamily="49" charset="-122"/>
                </a:rPr>
                <a:t>万亿次</a:t>
              </a:r>
            </a:p>
          </p:txBody>
        </p:sp>
      </p:grpSp>
      <p:sp>
        <p:nvSpPr>
          <p:cNvPr id="56335" name="AutoShape 18"/>
          <p:cNvSpPr/>
          <p:nvPr/>
        </p:nvSpPr>
        <p:spPr>
          <a:xfrm>
            <a:off x="2286000" y="5727700"/>
            <a:ext cx="381000" cy="381000"/>
          </a:xfrm>
          <a:prstGeom prst="star4">
            <a:avLst>
              <a:gd name="adj" fmla="val 15833"/>
            </a:avLst>
          </a:prstGeom>
          <a:solidFill>
            <a:srgbClr val="FFFF66"/>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6336" name="AutoShape 19"/>
          <p:cNvSpPr/>
          <p:nvPr/>
        </p:nvSpPr>
        <p:spPr>
          <a:xfrm>
            <a:off x="3200400" y="5676900"/>
            <a:ext cx="381000" cy="381000"/>
          </a:xfrm>
          <a:prstGeom prst="star4">
            <a:avLst>
              <a:gd name="adj" fmla="val 15833"/>
            </a:avLst>
          </a:prstGeom>
          <a:solidFill>
            <a:srgbClr val="FFFF66"/>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6337" name="AutoShape 20"/>
          <p:cNvSpPr/>
          <p:nvPr/>
        </p:nvSpPr>
        <p:spPr>
          <a:xfrm>
            <a:off x="6659563" y="5084763"/>
            <a:ext cx="381000" cy="381000"/>
          </a:xfrm>
          <a:prstGeom prst="star4">
            <a:avLst>
              <a:gd name="adj" fmla="val 15833"/>
            </a:avLst>
          </a:prstGeom>
          <a:solidFill>
            <a:srgbClr val="FFFF66"/>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6338" name="AutoShape 21"/>
          <p:cNvSpPr/>
          <p:nvPr/>
        </p:nvSpPr>
        <p:spPr>
          <a:xfrm>
            <a:off x="4838700" y="5549900"/>
            <a:ext cx="381000" cy="381000"/>
          </a:xfrm>
          <a:prstGeom prst="star4">
            <a:avLst>
              <a:gd name="adj" fmla="val 15833"/>
            </a:avLst>
          </a:prstGeom>
          <a:solidFill>
            <a:srgbClr val="FFFF66"/>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6339" name="AutoShape 22"/>
          <p:cNvSpPr/>
          <p:nvPr/>
        </p:nvSpPr>
        <p:spPr>
          <a:xfrm>
            <a:off x="5580063" y="5516563"/>
            <a:ext cx="381000" cy="381000"/>
          </a:xfrm>
          <a:prstGeom prst="star4">
            <a:avLst>
              <a:gd name="adj" fmla="val 15833"/>
            </a:avLst>
          </a:prstGeom>
          <a:solidFill>
            <a:srgbClr val="FFFF66"/>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grpSp>
        <p:nvGrpSpPr>
          <p:cNvPr id="56340" name="Group 23"/>
          <p:cNvGrpSpPr/>
          <p:nvPr/>
        </p:nvGrpSpPr>
        <p:grpSpPr>
          <a:xfrm>
            <a:off x="6588125" y="908050"/>
            <a:ext cx="2252663" cy="987425"/>
            <a:chOff x="3936" y="432"/>
            <a:chExt cx="1056" cy="624"/>
          </a:xfrm>
        </p:grpSpPr>
        <p:sp>
          <p:nvSpPr>
            <p:cNvPr id="56345" name="Text Box 24"/>
            <p:cNvSpPr txBox="1"/>
            <p:nvPr/>
          </p:nvSpPr>
          <p:spPr>
            <a:xfrm>
              <a:off x="3936" y="432"/>
              <a:ext cx="1056" cy="38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lnSpc>
                  <a:spcPct val="60000"/>
                </a:lnSpc>
                <a:spcBef>
                  <a:spcPct val="50000"/>
                </a:spcBef>
                <a:buClrTx/>
                <a:buFontTx/>
                <a:buNone/>
              </a:pPr>
              <a:r>
                <a:rPr lang="en-US" altLang="zh-CN" sz="2000" dirty="0">
                  <a:solidFill>
                    <a:schemeClr val="folHlink"/>
                  </a:solidFill>
                  <a:latin typeface="Times New Roman" panose="02020603050405020304" pitchFamily="18" charset="0"/>
                  <a:ea typeface="黑体" panose="02010609060101010101" pitchFamily="49" charset="-122"/>
                </a:rPr>
                <a:t>IBM</a:t>
              </a:r>
              <a:r>
                <a:rPr lang="zh-CN" altLang="en-US" sz="2000" dirty="0">
                  <a:solidFill>
                    <a:schemeClr val="folHlink"/>
                  </a:solidFill>
                  <a:latin typeface="Times New Roman" panose="02020603050405020304" pitchFamily="18" charset="0"/>
                  <a:ea typeface="黑体" panose="02010609060101010101" pitchFamily="49" charset="-122"/>
                </a:rPr>
                <a:t>蓝色基因</a:t>
              </a:r>
            </a:p>
            <a:p>
              <a:pPr marL="0" lvl="0" indent="0" algn="ctr" eaLnBrk="1" hangingPunct="1">
                <a:lnSpc>
                  <a:spcPct val="60000"/>
                </a:lnSpc>
                <a:spcBef>
                  <a:spcPct val="50000"/>
                </a:spcBef>
                <a:buClrTx/>
                <a:buFontTx/>
                <a:buNone/>
              </a:pPr>
              <a:r>
                <a:rPr lang="en-US" altLang="zh-CN" sz="2000" dirty="0">
                  <a:solidFill>
                    <a:schemeClr val="folHlink"/>
                  </a:solidFill>
                  <a:latin typeface="Times New Roman" panose="02020603050405020304" pitchFamily="18" charset="0"/>
                  <a:ea typeface="黑体" panose="02010609060101010101" pitchFamily="49" charset="-122"/>
                </a:rPr>
                <a:t>367</a:t>
              </a:r>
              <a:r>
                <a:rPr lang="zh-CN" altLang="en-US" sz="2000" dirty="0">
                  <a:solidFill>
                    <a:schemeClr val="folHlink"/>
                  </a:solidFill>
                  <a:latin typeface="Times New Roman" panose="02020603050405020304" pitchFamily="18" charset="0"/>
                  <a:ea typeface="黑体" panose="02010609060101010101" pitchFamily="49" charset="-122"/>
                </a:rPr>
                <a:t>万亿</a:t>
              </a:r>
            </a:p>
          </p:txBody>
        </p:sp>
        <p:sp>
          <p:nvSpPr>
            <p:cNvPr id="56346" name="AutoShape 25"/>
            <p:cNvSpPr/>
            <p:nvPr/>
          </p:nvSpPr>
          <p:spPr>
            <a:xfrm>
              <a:off x="4368" y="816"/>
              <a:ext cx="240" cy="240"/>
            </a:xfrm>
            <a:prstGeom prst="star4">
              <a:avLst>
                <a:gd name="adj" fmla="val 15833"/>
              </a:avLst>
            </a:prstGeom>
            <a:solidFill>
              <a:srgbClr val="FFFF66"/>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grpSp>
      <p:sp>
        <p:nvSpPr>
          <p:cNvPr id="56341" name="AutoShape 26"/>
          <p:cNvSpPr/>
          <p:nvPr/>
        </p:nvSpPr>
        <p:spPr>
          <a:xfrm>
            <a:off x="4067175" y="5661025"/>
            <a:ext cx="381000" cy="381000"/>
          </a:xfrm>
          <a:prstGeom prst="star4">
            <a:avLst>
              <a:gd name="adj" fmla="val 15833"/>
            </a:avLst>
          </a:prstGeom>
          <a:solidFill>
            <a:srgbClr val="FFFF66"/>
          </a:solidFill>
          <a:ln w="9525" cap="flat" cmpd="sng">
            <a:solidFill>
              <a:srgbClr val="00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6342" name="Text Box 27"/>
          <p:cNvSpPr txBox="1"/>
          <p:nvPr/>
        </p:nvSpPr>
        <p:spPr>
          <a:xfrm>
            <a:off x="7754938" y="5989638"/>
            <a:ext cx="6413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eaLnBrk="1" hangingPunct="1">
              <a:spcBef>
                <a:spcPct val="0"/>
              </a:spcBef>
              <a:buClrTx/>
              <a:buFontTx/>
              <a:buNone/>
            </a:pPr>
            <a:r>
              <a:rPr lang="en-US" altLang="zh-CN" sz="1800" dirty="0">
                <a:solidFill>
                  <a:schemeClr val="tx1"/>
                </a:solidFill>
                <a:latin typeface="Times New Roman" panose="02020603050405020304" pitchFamily="18" charset="0"/>
                <a:ea typeface="黑体" panose="02010609060101010101" pitchFamily="49" charset="-122"/>
              </a:rPr>
              <a:t>2007</a:t>
            </a:r>
          </a:p>
        </p:txBody>
      </p:sp>
      <p:sp>
        <p:nvSpPr>
          <p:cNvPr id="56343" name="Rectangle 2"/>
          <p:cNvSpPr/>
          <p:nvPr/>
        </p:nvSpPr>
        <p:spPr>
          <a:xfrm>
            <a:off x="725488" y="19050"/>
            <a:ext cx="8229600" cy="741363"/>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zh-CN" altLang="en-US" sz="3200" dirty="0">
                <a:solidFill>
                  <a:srgbClr val="000000"/>
                </a:solidFill>
                <a:latin typeface="黑体" panose="02010609060101010101" pitchFamily="49" charset="-122"/>
                <a:ea typeface="黑体" panose="02010609060101010101" pitchFamily="49" charset="-122"/>
              </a:rPr>
              <a:t>高性能计算机</a:t>
            </a:r>
            <a:endParaRPr lang="zh-CN" altLang="zh-CN" sz="3200" dirty="0">
              <a:solidFill>
                <a:srgbClr val="000000"/>
              </a:solidFill>
              <a:latin typeface="黑体" panose="02010609060101010101" pitchFamily="49" charset="-122"/>
              <a:ea typeface="黑体" panose="02010609060101010101" pitchFamily="49" charset="-122"/>
            </a:endParaRPr>
          </a:p>
        </p:txBody>
      </p:sp>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165</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5734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Top 500</a:t>
            </a:r>
            <a:endParaRPr lang="zh-CN" altLang="en-US" sz="3200" dirty="0">
              <a:solidFill>
                <a:srgbClr val="000000"/>
              </a:solidFill>
              <a:latin typeface="黑体" panose="02010609060101010101" pitchFamily="49" charset="-122"/>
              <a:ea typeface="黑体" panose="02010609060101010101" pitchFamily="49" charset="-122"/>
            </a:endParaRPr>
          </a:p>
        </p:txBody>
      </p:sp>
      <p:sp>
        <p:nvSpPr>
          <p:cNvPr id="57348"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166</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pic>
        <p:nvPicPr>
          <p:cNvPr id="57350" name="图片 3"/>
          <p:cNvPicPr>
            <a:picLocks noChangeAspect="1"/>
          </p:cNvPicPr>
          <p:nvPr/>
        </p:nvPicPr>
        <p:blipFill>
          <a:blip r:embed="rId2"/>
          <a:stretch>
            <a:fillRect/>
          </a:stretch>
        </p:blipFill>
        <p:spPr>
          <a:xfrm>
            <a:off x="1404938" y="935038"/>
            <a:ext cx="6219825" cy="5859462"/>
          </a:xfrm>
          <a:prstGeom prst="rect">
            <a:avLst/>
          </a:prstGeom>
          <a:noFill/>
          <a:ln w="9525">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58371" name="Rectangle 2"/>
          <p:cNvSpPr>
            <a:spLocks noGrp="1"/>
          </p:cNvSpPr>
          <p:nvPr>
            <p:ph type="title"/>
          </p:nvPr>
        </p:nvSpPr>
        <p:spPr/>
        <p:txBody>
          <a:bodyPr vert="horz" wrap="square" lIns="91440" tIns="45720" rIns="91440" bIns="45720" anchor="ctr" anchorCtr="0"/>
          <a:lstStyle/>
          <a:p>
            <a:pPr eaLnBrk="1" hangingPunct="1"/>
            <a:r>
              <a:rPr lang="zh-CN" altLang="en-US" sz="3200" dirty="0">
                <a:solidFill>
                  <a:srgbClr val="000000"/>
                </a:solidFill>
                <a:latin typeface="黑体" panose="02010609060101010101" pitchFamily="49" charset="-122"/>
                <a:ea typeface="黑体" panose="02010609060101010101" pitchFamily="49" charset="-122"/>
              </a:rPr>
              <a:t>太湖之光</a:t>
            </a:r>
          </a:p>
        </p:txBody>
      </p:sp>
      <p:sp>
        <p:nvSpPr>
          <p:cNvPr id="58372"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167</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pic>
        <p:nvPicPr>
          <p:cNvPr id="58374" name="图片 3"/>
          <p:cNvPicPr>
            <a:picLocks noChangeAspect="1"/>
          </p:cNvPicPr>
          <p:nvPr/>
        </p:nvPicPr>
        <p:blipFill>
          <a:blip r:embed="rId2"/>
          <a:stretch>
            <a:fillRect/>
          </a:stretch>
        </p:blipFill>
        <p:spPr>
          <a:xfrm>
            <a:off x="768350" y="947420"/>
            <a:ext cx="6516688" cy="3389313"/>
          </a:xfrm>
          <a:prstGeom prst="rect">
            <a:avLst/>
          </a:prstGeom>
          <a:noFill/>
          <a:ln w="9525">
            <a:noFill/>
          </a:ln>
        </p:spPr>
      </p:pic>
      <p:sp>
        <p:nvSpPr>
          <p:cNvPr id="58375" name="文本框 11"/>
          <p:cNvSpPr txBox="1"/>
          <p:nvPr/>
        </p:nvSpPr>
        <p:spPr>
          <a:xfrm>
            <a:off x="768350" y="4336733"/>
            <a:ext cx="7423150" cy="1630045"/>
          </a:xfrm>
          <a:prstGeom prst="rect">
            <a:avLst/>
          </a:prstGeom>
          <a:noFill/>
          <a:ln w="9525">
            <a:noFill/>
          </a:ln>
        </p:spPr>
        <p:txBody>
          <a:bodyPr>
            <a:spAutoFit/>
          </a:bodyPr>
          <a:lstStyle/>
          <a:p>
            <a:pPr>
              <a:buNone/>
            </a:pPr>
            <a:r>
              <a:rPr lang="zh-CN" altLang="en-US" sz="2000" dirty="0">
                <a:solidFill>
                  <a:srgbClr val="000066"/>
                </a:solidFill>
                <a:latin typeface="Times New Roman" panose="02020603050405020304" pitchFamily="18" charset="0"/>
              </a:rPr>
              <a:t>神威</a:t>
            </a:r>
            <a:r>
              <a:rPr lang="en-US" altLang="zh-CN" sz="2000" dirty="0">
                <a:solidFill>
                  <a:srgbClr val="000066"/>
                </a:solidFill>
                <a:latin typeface="Times New Roman" panose="02020603050405020304" pitchFamily="18" charset="0"/>
              </a:rPr>
              <a:t>·</a:t>
            </a:r>
            <a:r>
              <a:rPr lang="zh-CN" altLang="en-US" sz="2000" dirty="0">
                <a:solidFill>
                  <a:srgbClr val="000066"/>
                </a:solidFill>
                <a:latin typeface="Times New Roman" panose="02020603050405020304" pitchFamily="18" charset="0"/>
              </a:rPr>
              <a:t>太湖之光超级计算机是由国家并行计算机工程技术研究中心研制，安装在国家超级计算无锡中心的超级计算机</a:t>
            </a:r>
            <a:r>
              <a:rPr lang="en-US" altLang="zh-CN" sz="2000" dirty="0">
                <a:solidFill>
                  <a:srgbClr val="000066"/>
                </a:solidFill>
                <a:latin typeface="Times New Roman" panose="02020603050405020304" pitchFamily="18" charset="0"/>
              </a:rPr>
              <a:t> </a:t>
            </a:r>
            <a:r>
              <a:rPr lang="zh-CN" altLang="en-US" sz="2000" dirty="0">
                <a:solidFill>
                  <a:srgbClr val="000066"/>
                </a:solidFill>
                <a:latin typeface="Times New Roman" panose="02020603050405020304" pitchFamily="18" charset="0"/>
              </a:rPr>
              <a:t>。</a:t>
            </a:r>
          </a:p>
          <a:p>
            <a:pPr>
              <a:buNone/>
            </a:pPr>
            <a:r>
              <a:rPr lang="zh-CN" altLang="en-US" sz="2000" dirty="0">
                <a:solidFill>
                  <a:srgbClr val="000066"/>
                </a:solidFill>
                <a:latin typeface="Times New Roman" panose="02020603050405020304" pitchFamily="18" charset="0"/>
              </a:rPr>
              <a:t>神威</a:t>
            </a:r>
            <a:r>
              <a:rPr lang="en-US" altLang="zh-CN" sz="2000" dirty="0">
                <a:solidFill>
                  <a:srgbClr val="000066"/>
                </a:solidFill>
                <a:latin typeface="Times New Roman" panose="02020603050405020304" pitchFamily="18" charset="0"/>
              </a:rPr>
              <a:t>·</a:t>
            </a:r>
            <a:r>
              <a:rPr lang="zh-CN" altLang="en-US" sz="2000" dirty="0">
                <a:solidFill>
                  <a:srgbClr val="000066"/>
                </a:solidFill>
                <a:latin typeface="Times New Roman" panose="02020603050405020304" pitchFamily="18" charset="0"/>
              </a:rPr>
              <a:t>太湖之光超级计算机安装了</a:t>
            </a:r>
            <a:r>
              <a:rPr lang="en-US" altLang="zh-CN" sz="2000" dirty="0">
                <a:solidFill>
                  <a:srgbClr val="FF0000"/>
                </a:solidFill>
                <a:latin typeface="Times New Roman" panose="02020603050405020304" pitchFamily="18" charset="0"/>
              </a:rPr>
              <a:t>40960</a:t>
            </a:r>
            <a:r>
              <a:rPr lang="zh-CN" altLang="en-US" sz="2000" dirty="0">
                <a:solidFill>
                  <a:srgbClr val="FF0000"/>
                </a:solidFill>
                <a:latin typeface="Times New Roman" panose="02020603050405020304" pitchFamily="18" charset="0"/>
              </a:rPr>
              <a:t>个中国自主研发的神威</a:t>
            </a:r>
            <a:r>
              <a:rPr lang="en-US" altLang="zh-CN" sz="2000" dirty="0">
                <a:solidFill>
                  <a:srgbClr val="FF0000"/>
                </a:solidFill>
                <a:latin typeface="Times New Roman" panose="02020603050405020304" pitchFamily="18" charset="0"/>
              </a:rPr>
              <a:t>26010</a:t>
            </a:r>
            <a:r>
              <a:rPr lang="zh-CN" altLang="en-US" sz="2000" dirty="0">
                <a:solidFill>
                  <a:srgbClr val="FF0000"/>
                </a:solidFill>
                <a:latin typeface="Times New Roman" panose="02020603050405020304" pitchFamily="18" charset="0"/>
              </a:rPr>
              <a:t>众核处理器</a:t>
            </a:r>
            <a:r>
              <a:rPr lang="zh-CN" altLang="en-US" sz="2000" dirty="0">
                <a:solidFill>
                  <a:srgbClr val="000066"/>
                </a:solidFill>
                <a:latin typeface="Times New Roman" panose="02020603050405020304" pitchFamily="18" charset="0"/>
              </a:rPr>
              <a:t>，该众核处理器采用</a:t>
            </a:r>
            <a:r>
              <a:rPr lang="en-US" altLang="zh-CN" sz="2000" dirty="0">
                <a:solidFill>
                  <a:srgbClr val="FF0000"/>
                </a:solidFill>
                <a:latin typeface="Times New Roman" panose="02020603050405020304" pitchFamily="18" charset="0"/>
              </a:rPr>
              <a:t>64</a:t>
            </a:r>
            <a:r>
              <a:rPr lang="zh-CN" altLang="en-US" sz="2000" dirty="0">
                <a:solidFill>
                  <a:srgbClr val="FF0000"/>
                </a:solidFill>
                <a:latin typeface="Times New Roman" panose="02020603050405020304" pitchFamily="18" charset="0"/>
              </a:rPr>
              <a:t>位自主神威指令系统</a:t>
            </a:r>
            <a:r>
              <a:rPr lang="zh-CN" altLang="en-US" sz="2000" dirty="0">
                <a:solidFill>
                  <a:srgbClr val="000066"/>
                </a:solidFill>
                <a:latin typeface="Times New Roman" panose="02020603050405020304" pitchFamily="18" charset="0"/>
              </a:rPr>
              <a:t>，峰值性能</a:t>
            </a:r>
            <a:r>
              <a:rPr lang="en-US" altLang="zh-CN" sz="2000" dirty="0">
                <a:solidFill>
                  <a:srgbClr val="000066"/>
                </a:solidFill>
                <a:latin typeface="Times New Roman" panose="02020603050405020304" pitchFamily="18" charset="0"/>
              </a:rPr>
              <a:t>3,168</a:t>
            </a:r>
            <a:r>
              <a:rPr lang="zh-CN" altLang="en-US" sz="2000" dirty="0">
                <a:solidFill>
                  <a:srgbClr val="000066"/>
                </a:solidFill>
                <a:latin typeface="Times New Roman" panose="02020603050405020304" pitchFamily="18" charset="0"/>
              </a:rPr>
              <a:t>万亿次每秒，核心工作频率</a:t>
            </a:r>
            <a:r>
              <a:rPr lang="en-US" altLang="zh-CN" sz="2000" dirty="0">
                <a:solidFill>
                  <a:srgbClr val="000066"/>
                </a:solidFill>
                <a:latin typeface="Times New Roman" panose="02020603050405020304" pitchFamily="18" charset="0"/>
              </a:rPr>
              <a:t>1.5GHz </a:t>
            </a:r>
            <a:r>
              <a:rPr lang="zh-CN" altLang="en-US" sz="2000" dirty="0">
                <a:solidFill>
                  <a:srgbClr val="000066"/>
                </a:solidFill>
                <a:latin typeface="Times New Roman" panose="02020603050405020304" pitchFamily="18" charset="0"/>
              </a:rPr>
              <a: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a:rPr>
              <a:t>Harbin Engineering University</a:t>
            </a:r>
          </a:p>
        </p:txBody>
      </p:sp>
      <p:sp>
        <p:nvSpPr>
          <p:cNvPr id="59395" name="Rectangle 2"/>
          <p:cNvSpPr>
            <a:spLocks noGrp="1"/>
          </p:cNvSpPr>
          <p:nvPr>
            <p:ph type="title"/>
          </p:nvPr>
        </p:nvSpPr>
        <p:spPr/>
        <p:txBody>
          <a:bodyPr vert="horz" wrap="square" lIns="91440" tIns="45720" rIns="91440" bIns="45720" anchor="ctr" anchorCtr="0"/>
          <a:lstStyle/>
          <a:p>
            <a:pPr eaLnBrk="1" hangingPunct="1"/>
            <a:r>
              <a:rPr lang="zh-CN" altLang="en-US" sz="3200" dirty="0">
                <a:solidFill>
                  <a:srgbClr val="000000"/>
                </a:solidFill>
                <a:latin typeface="黑体" panose="02010609060101010101" pitchFamily="49" charset="-122"/>
                <a:ea typeface="黑体" panose="02010609060101010101" pitchFamily="49" charset="-122"/>
              </a:rPr>
              <a:t>太湖之光</a:t>
            </a:r>
          </a:p>
        </p:txBody>
      </p:sp>
      <p:sp>
        <p:nvSpPr>
          <p:cNvPr id="59396" name="Rectangle 3"/>
          <p:cNvSpPr>
            <a:spLocks noGrp="1"/>
          </p:cNvSpPr>
          <p:nvPr>
            <p:ph idx="1" hasCustomPrompt="1"/>
          </p:nvPr>
        </p:nvSpPr>
        <p:spPr/>
        <p:txBody>
          <a:bodyPr vert="horz" wrap="square" lIns="91440" tIns="45720" rIns="91440" bIns="45720" anchor="t" anchorCtr="0"/>
          <a:lstStyle/>
          <a:p>
            <a:pPr eaLnBrk="1" hangingPunct="1"/>
            <a:r>
              <a:rPr lang="zh-CN" altLang="en-US" sz="2400" dirty="0">
                <a:solidFill>
                  <a:schemeClr val="hlink"/>
                </a:solidFill>
                <a:latin typeface="黑体" panose="02010609060101010101" pitchFamily="49" charset="-122"/>
                <a:ea typeface="黑体" panose="02010609060101010101" pitchFamily="49" charset="-122"/>
              </a:rPr>
              <a:t>中国的神威太湖之光（</a:t>
            </a:r>
            <a:r>
              <a:rPr lang="en-US" altLang="zh-CN" sz="2400" dirty="0">
                <a:solidFill>
                  <a:schemeClr val="hlink"/>
                </a:solidFill>
                <a:latin typeface="黑体" panose="02010609060101010101" pitchFamily="49" charset="-122"/>
                <a:ea typeface="黑体" panose="02010609060101010101" pitchFamily="49" charset="-122"/>
              </a:rPr>
              <a:t>SunwayTaihuLight</a:t>
            </a:r>
            <a:r>
              <a:rPr lang="zh-CN" altLang="en-US" sz="2400" dirty="0">
                <a:solidFill>
                  <a:schemeClr val="hlink"/>
                </a:solidFill>
                <a:latin typeface="黑体" panose="02010609060101010101" pitchFamily="49" charset="-122"/>
                <a:ea typeface="黑体" panose="02010609060101010101" pitchFamily="49" charset="-122"/>
              </a:rPr>
              <a:t>）是全球首个理论性能达到</a:t>
            </a:r>
            <a:r>
              <a:rPr lang="en-US" altLang="zh-CN" sz="2400" dirty="0">
                <a:solidFill>
                  <a:schemeClr val="hlink"/>
                </a:solidFill>
                <a:latin typeface="黑体" panose="02010609060101010101" pitchFamily="49" charset="-122"/>
                <a:ea typeface="黑体" panose="02010609060101010101" pitchFamily="49" charset="-122"/>
              </a:rPr>
              <a:t>10</a:t>
            </a:r>
            <a:r>
              <a:rPr lang="zh-CN" altLang="en-US" sz="2400" dirty="0">
                <a:solidFill>
                  <a:schemeClr val="hlink"/>
                </a:solidFill>
                <a:latin typeface="黑体" panose="02010609060101010101" pitchFamily="49" charset="-122"/>
                <a:ea typeface="黑体" panose="02010609060101010101" pitchFamily="49" charset="-122"/>
              </a:rPr>
              <a:t>亿亿次的超级计算机，神威太湖之光计算机不仅是性能强大，且太湖之光已经全部使用国产</a:t>
            </a:r>
            <a:r>
              <a:rPr lang="en-US" altLang="zh-CN" sz="2400" dirty="0">
                <a:solidFill>
                  <a:schemeClr val="hlink"/>
                </a:solidFill>
                <a:latin typeface="黑体" panose="02010609060101010101" pitchFamily="49" charset="-122"/>
                <a:ea typeface="黑体" panose="02010609060101010101" pitchFamily="49" charset="-122"/>
              </a:rPr>
              <a:t>CPU</a:t>
            </a:r>
            <a:r>
              <a:rPr lang="zh-CN" altLang="en-US" sz="2400" dirty="0">
                <a:solidFill>
                  <a:schemeClr val="hlink"/>
                </a:solidFill>
                <a:latin typeface="黑体" panose="02010609060101010101" pitchFamily="49" charset="-122"/>
                <a:ea typeface="黑体" panose="02010609060101010101" pitchFamily="49" charset="-122"/>
              </a:rPr>
              <a:t>处理器，官方表示这是中国是继美国、日本之后全球第三个采用自主</a:t>
            </a:r>
            <a:r>
              <a:rPr lang="en-US" altLang="zh-CN" sz="2400" dirty="0">
                <a:solidFill>
                  <a:schemeClr val="hlink"/>
                </a:solidFill>
                <a:latin typeface="黑体" panose="02010609060101010101" pitchFamily="49" charset="-122"/>
                <a:ea typeface="黑体" panose="02010609060101010101" pitchFamily="49" charset="-122"/>
              </a:rPr>
              <a:t>CPU</a:t>
            </a:r>
            <a:r>
              <a:rPr lang="zh-CN" altLang="en-US" sz="2400" dirty="0">
                <a:solidFill>
                  <a:schemeClr val="hlink"/>
                </a:solidFill>
                <a:latin typeface="黑体" panose="02010609060101010101" pitchFamily="49" charset="-122"/>
                <a:ea typeface="黑体" panose="02010609060101010101" pitchFamily="49" charset="-122"/>
              </a:rPr>
              <a:t>建设千万亿超级计算机的国家。</a:t>
            </a:r>
          </a:p>
          <a:p>
            <a:pPr eaLnBrk="1" hangingPunct="1"/>
            <a:endParaRPr lang="zh-CN" altLang="en-US" dirty="0"/>
          </a:p>
        </p:txBody>
      </p:sp>
      <p:sp>
        <p:nvSpPr>
          <p:cNvPr id="2" name="灯片编号占位符 1"/>
          <p:cNvSpPr txBox="1">
            <a:spLocks noGrp="1"/>
          </p:cNvSpPr>
          <p:nvPr>
            <p:ph type="sldNum" sz="quarter" idx="12"/>
          </p:nvPr>
        </p:nvSpPr>
        <p:spPr bwMode="auto"/>
        <p:txBody>
          <a:bodyPr vert="horz" wrap="square" lIns="91440" tIns="45720" rIns="91440" bIns="45720" numCol="1" anchor="t" anchorCtr="0" compatLnSpc="1"/>
          <a:lstStyle/>
          <a:p>
            <a:pPr marL="0" indent="0" algn="ctr" eaLnBrk="1" hangingPunct="1">
              <a:spcBef>
                <a:spcPct val="0"/>
              </a:spcBef>
              <a:buClrTx/>
              <a:buFontTx/>
              <a:buNone/>
            </a:pPr>
            <a:fld id="{9A0DB2DC-4C9A-4742-B13C-FB6460FD3503}" type="slidenum">
              <a:rPr lang="ko-KR" altLang="en-US" sz="1200" b="0" dirty="0">
                <a:solidFill>
                  <a:schemeClr val="hlink"/>
                </a:solidFill>
                <a:effectLst>
                  <a:outerShdw blurRad="38100" dist="38100" dir="2700000">
                    <a:srgbClr val="C0C0C0"/>
                  </a:outerShdw>
                </a:effectLst>
                <a:latin typeface="Verdana" panose="020B0604030504040204" pitchFamily="34" charset="0"/>
                <a:ea typeface="Gulim"/>
              </a:rPr>
              <a:t>168</a:t>
            </a:fld>
            <a:endParaRPr lang="ko-KR" altLang="en-US" sz="1200" b="0" dirty="0">
              <a:solidFill>
                <a:schemeClr val="hlink"/>
              </a:solidFill>
              <a:effectLst>
                <a:outerShdw blurRad="38100" dist="38100" dir="2700000">
                  <a:srgbClr val="C0C0C0"/>
                </a:outerShdw>
              </a:effectLst>
              <a:latin typeface="Verdana" panose="020B0604030504040204" pitchFamily="34" charset="0"/>
              <a:ea typeface="Gulim"/>
            </a:endParaRPr>
          </a:p>
        </p:txBody>
      </p:sp>
      <p:sp>
        <p:nvSpPr>
          <p:cNvPr id="59398" name="文本框 15"/>
          <p:cNvSpPr txBox="1"/>
          <p:nvPr/>
        </p:nvSpPr>
        <p:spPr>
          <a:xfrm>
            <a:off x="2524125" y="4102100"/>
            <a:ext cx="4572000" cy="368300"/>
          </a:xfrm>
          <a:prstGeom prst="rect">
            <a:avLst/>
          </a:prstGeom>
          <a:noFill/>
          <a:ln w="9525">
            <a:noFill/>
          </a:ln>
        </p:spPr>
        <p:txBody>
          <a:bodyPr>
            <a:spAutoFit/>
          </a:bodyPr>
          <a:lstStyle/>
          <a:p>
            <a:pPr>
              <a:buNone/>
            </a:pPr>
            <a:r>
              <a:rPr lang="en-US" altLang="zh-CN" dirty="0">
                <a:latin typeface="Times New Roman" panose="02020603050405020304" pitchFamily="18" charset="0"/>
              </a:rPr>
              <a:t>https://www.bilibili.com/video/av11672846</a:t>
            </a:r>
            <a:endParaRPr lang="zh-CN" altLang="en-US" dirty="0">
              <a:latin typeface="Times New Roman" panose="02020603050405020304" pitchFamily="18"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p>
        </p:txBody>
      </p:sp>
      <p:sp>
        <p:nvSpPr>
          <p:cNvPr id="234498" name="Rectangle 2"/>
          <p:cNvSpPr>
            <a:spLocks noGrp="1"/>
          </p:cNvSpPr>
          <p:nvPr>
            <p:ph type="title"/>
          </p:nvPr>
        </p:nvSpPr>
        <p:spPr/>
        <p:txBody>
          <a:bodyPr vert="horz" wrap="square" lIns="91440" tIns="45720" rIns="91440" bIns="45720" anchor="ctr" anchorCtr="0"/>
          <a:lstStyle/>
          <a:p>
            <a:pPr algn="ctr"/>
            <a:r>
              <a:rPr lang="zh-CN" altLang="en-US" dirty="0">
                <a:solidFill>
                  <a:srgbClr val="000000"/>
                </a:solidFill>
                <a:latin typeface="Times New Roman" panose="02020603050405020304" pitchFamily="18" charset="0"/>
                <a:ea typeface="黑体" panose="02010609060101010101" pitchFamily="49" charset="-122"/>
              </a:rPr>
              <a:t>习题</a:t>
            </a:r>
            <a:endParaRPr lang="zh-CN" altLang="en-US" dirty="0">
              <a:solidFill>
                <a:srgbClr val="000000"/>
              </a:solidFill>
              <a:ea typeface="黑体" panose="02010609060101010101" pitchFamily="49" charset="-122"/>
            </a:endParaRPr>
          </a:p>
        </p:txBody>
      </p:sp>
      <p:sp>
        <p:nvSpPr>
          <p:cNvPr id="228356" name="Rectangle 3"/>
          <p:cNvSpPr>
            <a:spLocks noGrp="1" noChangeArrowheads="1"/>
          </p:cNvSpPr>
          <p:nvPr>
            <p:ph idx="1" hasCustomPrompt="1"/>
          </p:nvPr>
        </p:nvSpPr>
        <p:spPr>
          <a:xfrm>
            <a:off x="398145" y="998855"/>
            <a:ext cx="8555990" cy="515810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lang="zh-CN" altLang="en-US" noProof="0" dirty="0">
                <a:ln>
                  <a:noFill/>
                </a:ln>
                <a:solidFill>
                  <a:srgbClr val="000000"/>
                </a:solidFill>
                <a:effectLst/>
                <a:uLnTx/>
                <a:uFillTx/>
                <a:latin typeface="Times New Roman" panose="02020603050405020304" pitchFamily="18" charset="0"/>
                <a:ea typeface="华文仿宋" panose="02010600040101010101" pitchFamily="2" charset="-122"/>
                <a:sym typeface="+mn-ea"/>
              </a:rPr>
              <a:t>（掌握）</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P19</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，例</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1-8</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 </a:t>
            </a:r>
            <a:r>
              <a:rPr lang="zh-CN" altLang="en-US" noProof="0" dirty="0">
                <a:ln>
                  <a:noFill/>
                </a:ln>
                <a:solidFill>
                  <a:srgbClr val="000000"/>
                </a:solidFill>
                <a:effectLst/>
                <a:uLnTx/>
                <a:uFillTx/>
                <a:latin typeface="Times New Roman" panose="02020603050405020304" pitchFamily="18" charset="0"/>
                <a:ea typeface="华文仿宋" panose="02010600040101010101" pitchFamily="2" charset="-122"/>
                <a:sym typeface="+mn-ea"/>
              </a:rPr>
              <a:t>（作业）</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P33</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，习题</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1-5</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1-7</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1-10</a:t>
            </a: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 </a:t>
            </a:r>
            <a:r>
              <a:rPr lang="zh-CN" altLang="en-US" noProof="0" dirty="0">
                <a:ln>
                  <a:noFill/>
                </a:ln>
                <a:solidFill>
                  <a:srgbClr val="000000"/>
                </a:solidFill>
                <a:effectLst/>
                <a:uLnTx/>
                <a:uFillTx/>
                <a:latin typeface="Times New Roman" panose="02020603050405020304" pitchFamily="18" charset="0"/>
                <a:ea typeface="华文仿宋" panose="02010600040101010101" pitchFamily="2" charset="-122"/>
                <a:sym typeface="+mn-ea"/>
              </a:rPr>
              <a:t>（作业）</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P34</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1-14</a:t>
            </a: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2000" b="0" i="0" u="none" strike="noStrike" kern="1200" cap="none" spc="0" normalizeH="0" baseline="0" noProof="0" dirty="0">
                <a:ln>
                  <a:noFill/>
                </a:ln>
                <a:solidFill>
                  <a:schemeClr val="accent1"/>
                </a:solidFill>
                <a:effectLst/>
                <a:uLnTx/>
                <a:uFillTx/>
                <a:latin typeface="+mn-lt"/>
                <a:ea typeface="+mn-ea"/>
                <a:cs typeface="+mn-cs"/>
              </a:rPr>
              <a:t>【</a:t>
            </a:r>
            <a:r>
              <a:rPr kumimoji="0" lang="zh-CN" altLang="en-US" sz="2000" b="0" i="0" u="none" strike="noStrike" kern="1200" cap="none" spc="0" normalizeH="0" baseline="0" noProof="0" dirty="0">
                <a:ln>
                  <a:noFill/>
                </a:ln>
                <a:solidFill>
                  <a:schemeClr val="accent1"/>
                </a:solidFill>
                <a:effectLst/>
                <a:uLnTx/>
                <a:uFillTx/>
                <a:latin typeface="+mn-lt"/>
                <a:ea typeface="+mn-ea"/>
                <a:cs typeface="+mn-cs"/>
              </a:rPr>
              <a:t>单选题</a:t>
            </a:r>
            <a:r>
              <a:rPr kumimoji="0" lang="en-US" altLang="zh-CN" sz="2000" b="0" i="0" u="none" strike="noStrike" kern="1200" cap="none" spc="0" normalizeH="0" baseline="0" noProof="0" dirty="0">
                <a:ln>
                  <a:noFill/>
                </a:ln>
                <a:solidFill>
                  <a:schemeClr val="accent1"/>
                </a:solidFill>
                <a:effectLst/>
                <a:uLnTx/>
                <a:uFillTx/>
                <a:latin typeface="+mn-lt"/>
                <a:ea typeface="+mn-ea"/>
                <a:cs typeface="+mn-cs"/>
              </a:rPr>
              <a:t>】</a:t>
            </a:r>
            <a:r>
              <a:rPr kumimoji="0" lang="zh-CN" altLang="en-US" sz="2000" b="0" i="0" u="none" strike="noStrike" kern="1200" cap="none" spc="0" normalizeH="0" baseline="0" noProof="0" dirty="0">
                <a:ln>
                  <a:noFill/>
                </a:ln>
                <a:solidFill>
                  <a:schemeClr val="accent1"/>
                </a:solidFill>
                <a:effectLst/>
                <a:uLnTx/>
                <a:uFillTx/>
                <a:latin typeface="+mn-lt"/>
                <a:ea typeface="+mn-ea"/>
                <a:cs typeface="+mn-cs"/>
              </a:rPr>
              <a:t>应用语言程序经</a:t>
            </a:r>
            <a:r>
              <a:rPr kumimoji="0" lang="en-US" altLang="zh-CN" sz="2000" b="0" i="0" u="none" strike="noStrike" kern="1200" cap="none" spc="0" normalizeH="0" baseline="0" noProof="0" dirty="0">
                <a:ln>
                  <a:noFill/>
                </a:ln>
                <a:solidFill>
                  <a:schemeClr val="accent1"/>
                </a:solidFill>
                <a:effectLst/>
                <a:uLnTx/>
                <a:uFillTx/>
                <a:latin typeface="+mn-lt"/>
                <a:ea typeface="+mn-ea"/>
                <a:cs typeface="+mn-cs"/>
              </a:rPr>
              <a:t>(   )</a:t>
            </a:r>
            <a:r>
              <a:rPr kumimoji="0" lang="zh-CN" altLang="en-US" sz="2000" b="0" i="0" u="none" strike="noStrike" kern="1200" cap="none" spc="0" normalizeH="0" baseline="0" noProof="0" dirty="0">
                <a:ln>
                  <a:noFill/>
                </a:ln>
                <a:solidFill>
                  <a:schemeClr val="accent1"/>
                </a:solidFill>
                <a:effectLst/>
                <a:uLnTx/>
                <a:uFillTx/>
                <a:latin typeface="+mn-lt"/>
                <a:ea typeface="+mn-ea"/>
                <a:cs typeface="+mn-cs"/>
              </a:rPr>
              <a:t>翻译成高级语言程序。</a:t>
            </a:r>
          </a:p>
          <a:p>
            <a:pPr marL="0" marR="0" lvl="0" indent="0" algn="l" defTabSz="914400" rtl="0" eaLnBrk="0" fontAlgn="base" latinLnBrk="1"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A</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、应用程序包 </a:t>
            </a: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B</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、编译程序 </a:t>
            </a: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C</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、汇编语言程序 </a:t>
            </a: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D</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、作业控制语言</a:t>
            </a: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2000" b="0" i="0" u="none" strike="noStrike" kern="1200" cap="none" spc="0" normalizeH="0" baseline="0" noProof="0" dirty="0">
                <a:ln>
                  <a:noFill/>
                </a:ln>
                <a:solidFill>
                  <a:schemeClr val="accent1"/>
                </a:solidFill>
                <a:effectLst/>
                <a:uLnTx/>
                <a:uFillTx/>
                <a:latin typeface="+mn-lt"/>
                <a:ea typeface="+mn-ea"/>
                <a:cs typeface="+mn-cs"/>
              </a:rPr>
              <a:t>【</a:t>
            </a:r>
            <a:r>
              <a:rPr kumimoji="0" lang="zh-CN" altLang="en-US" sz="2000" b="0" i="0" u="none" strike="noStrike" kern="1200" cap="none" spc="0" normalizeH="0" baseline="0" noProof="0" dirty="0">
                <a:ln>
                  <a:noFill/>
                </a:ln>
                <a:solidFill>
                  <a:schemeClr val="accent1"/>
                </a:solidFill>
                <a:effectLst/>
                <a:uLnTx/>
                <a:uFillTx/>
                <a:latin typeface="+mn-lt"/>
                <a:ea typeface="+mn-ea"/>
                <a:cs typeface="+mn-cs"/>
              </a:rPr>
              <a:t>单选题</a:t>
            </a:r>
            <a:r>
              <a:rPr kumimoji="0" lang="en-US" altLang="zh-CN" sz="2000" b="0" i="0" u="none" strike="noStrike" kern="1200" cap="none" spc="0" normalizeH="0" baseline="0" noProof="0" dirty="0">
                <a:ln>
                  <a:noFill/>
                </a:ln>
                <a:solidFill>
                  <a:schemeClr val="accent1"/>
                </a:solidFill>
                <a:effectLst/>
                <a:uLnTx/>
                <a:uFillTx/>
                <a:latin typeface="+mn-lt"/>
                <a:ea typeface="+mn-ea"/>
                <a:cs typeface="+mn-cs"/>
              </a:rPr>
              <a:t>】</a:t>
            </a:r>
            <a:r>
              <a:rPr kumimoji="0" lang="zh-CN" altLang="en-US" sz="2000" b="0" i="0" u="none" strike="noStrike" kern="1200" cap="none" spc="0" normalizeH="0" baseline="0" noProof="0" dirty="0">
                <a:ln>
                  <a:noFill/>
                </a:ln>
                <a:solidFill>
                  <a:schemeClr val="accent1"/>
                </a:solidFill>
                <a:effectLst/>
                <a:uLnTx/>
                <a:uFillTx/>
                <a:latin typeface="+mn-lt"/>
                <a:ea typeface="+mn-ea"/>
                <a:cs typeface="+mn-cs"/>
              </a:rPr>
              <a:t>汇编语言源程序变换成机器语言目标程序是经</a:t>
            </a:r>
            <a:r>
              <a:rPr kumimoji="0" lang="en-US" altLang="zh-CN" sz="2000" b="0" i="0" u="none" strike="noStrike" kern="1200" cap="none" spc="0" normalizeH="0" baseline="0" noProof="0" dirty="0">
                <a:ln>
                  <a:noFill/>
                </a:ln>
                <a:solidFill>
                  <a:schemeClr val="accent1"/>
                </a:solidFill>
                <a:effectLst/>
                <a:uLnTx/>
                <a:uFillTx/>
                <a:latin typeface="+mn-lt"/>
                <a:ea typeface="+mn-ea"/>
                <a:cs typeface="+mn-cs"/>
              </a:rPr>
              <a:t>( )</a:t>
            </a:r>
            <a:r>
              <a:rPr kumimoji="0" lang="zh-CN" altLang="en-US" sz="2000" b="0" i="0" u="none" strike="noStrike" kern="1200" cap="none" spc="0" normalizeH="0" baseline="0" noProof="0" dirty="0">
                <a:ln>
                  <a:noFill/>
                </a:ln>
                <a:solidFill>
                  <a:schemeClr val="accent1"/>
                </a:solidFill>
                <a:effectLst/>
                <a:uLnTx/>
                <a:uFillTx/>
                <a:latin typeface="+mn-lt"/>
                <a:ea typeface="+mn-ea"/>
                <a:cs typeface="+mn-cs"/>
              </a:rPr>
              <a:t>来实现的。</a:t>
            </a:r>
            <a:br>
              <a:rPr kumimoji="0" lang="zh-CN" altLang="en-US" sz="2800" b="0" i="0" u="none" strike="noStrike" kern="1200" cap="none" spc="0" normalizeH="0" baseline="0" noProof="0" dirty="0">
                <a:ln>
                  <a:noFill/>
                </a:ln>
                <a:solidFill>
                  <a:schemeClr val="accent1"/>
                </a:solidFill>
                <a:effectLst/>
                <a:uLnTx/>
                <a:uFillTx/>
                <a:latin typeface="+mn-lt"/>
                <a:ea typeface="+mn-ea"/>
                <a:cs typeface="+mn-cs"/>
              </a:rPr>
            </a:b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A</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、编译程序解释 </a:t>
            </a: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B</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、汇编程序解释 </a:t>
            </a: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C</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、编译程序翻译 </a:t>
            </a: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D</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、汇编程序翻译</a:t>
            </a:r>
            <a:endParaRPr kumimoji="0" lang="en-US" altLang="zh-CN" sz="1800" b="0" i="0" u="none" strike="noStrike" kern="1200" cap="none" spc="0" normalizeH="0" baseline="0" noProof="0" dirty="0">
              <a:ln>
                <a:noFill/>
              </a:ln>
              <a:solidFill>
                <a:schemeClr val="accent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判断题</a:t>
            </a: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多级层次机构中，各级语言实现技术的翻译比解释费时但节省空间。</a:t>
            </a:r>
            <a:endParaRPr kumimoji="0" lang="en-US" altLang="zh-CN" sz="1800" b="0" i="0" u="none" strike="noStrike" kern="1200" cap="none" spc="0" normalizeH="0" baseline="0" noProof="0" dirty="0">
              <a:ln>
                <a:noFill/>
              </a:ln>
              <a:solidFill>
                <a:schemeClr val="accent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判断题</a:t>
            </a:r>
            <a:r>
              <a:rPr kumimoji="0" lang="en-US" altLang="zh-CN" sz="1800" b="0" i="0" u="none" strike="noStrike" kern="1200" cap="none" spc="0" normalizeH="0" baseline="0" noProof="0" dirty="0">
                <a:ln>
                  <a:noFill/>
                </a:ln>
                <a:solidFill>
                  <a:schemeClr val="accent1"/>
                </a:solidFill>
                <a:effectLst/>
                <a:uLnTx/>
                <a:uFillTx/>
                <a:latin typeface="+mn-lt"/>
                <a:ea typeface="+mn-ea"/>
                <a:cs typeface="+mn-cs"/>
              </a:rPr>
              <a:t>】</a:t>
            </a:r>
            <a:r>
              <a:rPr kumimoji="0" lang="zh-CN" altLang="en-US" sz="1800" b="0" i="0" u="none" strike="noStrike" kern="1200" cap="none" spc="0" normalizeH="0" baseline="0" noProof="0" dirty="0">
                <a:ln>
                  <a:noFill/>
                </a:ln>
                <a:solidFill>
                  <a:schemeClr val="accent1"/>
                </a:solidFill>
                <a:effectLst/>
                <a:uLnTx/>
                <a:uFillTx/>
                <a:latin typeface="+mn-lt"/>
                <a:ea typeface="+mn-ea"/>
                <a:cs typeface="+mn-cs"/>
              </a:rPr>
              <a:t>多级层次机构中，虚拟机是完全由软件实现的。</a:t>
            </a: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en-US" altLang="zh-CN" sz="2000" b="0" i="0" u="none" strike="noStrike" kern="1200" cap="none" spc="0" normalizeH="0" baseline="0" noProof="0" dirty="0">
                <a:ln>
                  <a:noFill/>
                </a:ln>
                <a:solidFill>
                  <a:schemeClr val="accent1"/>
                </a:solidFill>
                <a:effectLst/>
                <a:uLnTx/>
                <a:uFillTx/>
                <a:latin typeface="+mn-lt"/>
                <a:ea typeface="+mn-ea"/>
                <a:cs typeface="+mn-cs"/>
              </a:rPr>
              <a:t>【</a:t>
            </a:r>
            <a:r>
              <a:rPr kumimoji="0" lang="zh-CN" altLang="en-US" sz="2000" b="0" i="0" u="none" strike="noStrike" kern="1200" cap="none" spc="0" normalizeH="0" baseline="0" noProof="0" dirty="0">
                <a:ln>
                  <a:noFill/>
                </a:ln>
                <a:solidFill>
                  <a:schemeClr val="accent1"/>
                </a:solidFill>
                <a:effectLst/>
                <a:uLnTx/>
                <a:uFillTx/>
                <a:latin typeface="+mn-lt"/>
                <a:ea typeface="+mn-ea"/>
                <a:cs typeface="+mn-cs"/>
              </a:rPr>
              <a:t>简答题</a:t>
            </a:r>
            <a:r>
              <a:rPr kumimoji="0" lang="en-US" altLang="zh-CN" sz="2000" b="0" i="0" u="none" strike="noStrike" kern="1200" cap="none" spc="0" normalizeH="0" baseline="0" noProof="0" dirty="0">
                <a:ln>
                  <a:noFill/>
                </a:ln>
                <a:solidFill>
                  <a:schemeClr val="accent1"/>
                </a:solidFill>
                <a:effectLst/>
                <a:uLnTx/>
                <a:uFillTx/>
                <a:latin typeface="+mn-lt"/>
                <a:ea typeface="+mn-ea"/>
                <a:cs typeface="+mn-cs"/>
              </a:rPr>
              <a:t>】</a:t>
            </a:r>
            <a:r>
              <a:rPr kumimoji="0" lang="zh-CN" altLang="en-US" sz="2000" b="0" i="0" u="none" strike="noStrike" kern="1200" cap="none" spc="0" normalizeH="0" baseline="0" noProof="0" dirty="0">
                <a:ln>
                  <a:noFill/>
                </a:ln>
                <a:solidFill>
                  <a:schemeClr val="accent1"/>
                </a:solidFill>
                <a:effectLst/>
                <a:uLnTx/>
                <a:uFillTx/>
                <a:latin typeface="+mn-lt"/>
                <a:ea typeface="+mn-ea"/>
                <a:cs typeface="+mn-cs"/>
              </a:rPr>
              <a:t>从使用语言的角度，把计算机系统按功能划分成多级层次结构，请从高到低依次列出。</a:t>
            </a: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0" i="0" u="none" strike="noStrike" kern="1200" cap="none" spc="0" normalizeH="0" baseline="0" noProof="0" dirty="0">
              <a:ln>
                <a:noFill/>
              </a:ln>
              <a:solidFill>
                <a:schemeClr val="accent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1800" b="0" i="0" u="none" strike="noStrike" kern="1200" cap="none" spc="0" normalizeH="0" baseline="0" noProof="0" dirty="0">
              <a:ln>
                <a:noFill/>
              </a:ln>
              <a:solidFill>
                <a:schemeClr val="accent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chemeClr val="accent1"/>
              </a:solidFill>
              <a:effectLst/>
              <a:uLnTx/>
              <a:uFillTx/>
              <a:latin typeface="+mn-lt"/>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4321952-AACA-4F60-AFC9-1D25B52635D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3277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1.1</a:t>
            </a:r>
            <a:r>
              <a:rPr lang="zh-CN" altLang="en-US" sz="3200" dirty="0">
                <a:solidFill>
                  <a:srgbClr val="000000"/>
                </a:solidFill>
                <a:latin typeface="黑体" panose="02010609060101010101" pitchFamily="49" charset="-122"/>
                <a:ea typeface="黑体" panose="02010609060101010101" pitchFamily="49" charset="-122"/>
              </a:rPr>
              <a:t>计算机系统中的层次概念</a:t>
            </a:r>
          </a:p>
        </p:txBody>
      </p:sp>
      <p:pic>
        <p:nvPicPr>
          <p:cNvPr id="32772" name="图片 1"/>
          <p:cNvPicPr>
            <a:picLocks noChangeAspect="1"/>
          </p:cNvPicPr>
          <p:nvPr/>
        </p:nvPicPr>
        <p:blipFill>
          <a:blip r:embed="rId2"/>
          <a:stretch>
            <a:fillRect/>
          </a:stretch>
        </p:blipFill>
        <p:spPr>
          <a:xfrm>
            <a:off x="803275" y="1049338"/>
            <a:ext cx="7388225" cy="5294312"/>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423BE0D-715C-440C-AB28-46AEBD275EE3}"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3379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1.1</a:t>
            </a:r>
            <a:r>
              <a:rPr lang="zh-CN" altLang="en-US" sz="3200" dirty="0">
                <a:solidFill>
                  <a:srgbClr val="000000"/>
                </a:solidFill>
                <a:latin typeface="黑体" panose="02010609060101010101" pitchFamily="49" charset="-122"/>
                <a:ea typeface="黑体" panose="02010609060101010101" pitchFamily="49" charset="-122"/>
              </a:rPr>
              <a:t>计算机系统中的层次概念</a:t>
            </a:r>
          </a:p>
        </p:txBody>
      </p:sp>
      <p:sp>
        <p:nvSpPr>
          <p:cNvPr id="33796" name="Rectangle 3"/>
          <p:cNvSpPr>
            <a:spLocks noGrp="1"/>
          </p:cNvSpPr>
          <p:nvPr>
            <p:ph idx="1" hasCustomPrompt="1"/>
          </p:nvPr>
        </p:nvSpPr>
        <p:spPr>
          <a:xfrm>
            <a:off x="914400" y="984250"/>
            <a:ext cx="8229600" cy="4953000"/>
          </a:xfrm>
        </p:spPr>
        <p:txBody>
          <a:bodyPr vert="horz" wrap="square" lIns="91440" tIns="45720" rIns="91440" bIns="45720" anchor="t" anchorCtr="0"/>
          <a:lstStyle/>
          <a:p>
            <a:pPr eaLnBrk="1" hangingPunct="1"/>
            <a:r>
              <a:rPr lang="zh-CN" altLang="en-US" dirty="0">
                <a:solidFill>
                  <a:srgbClr val="000000"/>
                </a:solidFill>
                <a:latin typeface="宋体" panose="02010600030101010101" pitchFamily="2" charset="-122"/>
                <a:ea typeface="宋体" panose="02010600030101010101" pitchFamily="2" charset="-122"/>
              </a:rPr>
              <a:t>思考题</a:t>
            </a:r>
          </a:p>
          <a:p>
            <a:pPr lvl="1" eaLnBrk="1" hangingPunct="1">
              <a:buNone/>
            </a:pPr>
            <a:r>
              <a:rPr lang="zh-CN" altLang="en-US" b="1" dirty="0">
                <a:latin typeface="楷体_GB2312" pitchFamily="49" charset="-122"/>
                <a:ea typeface="楷体_GB2312" pitchFamily="49" charset="-122"/>
              </a:rPr>
              <a:t>            </a:t>
            </a:r>
          </a:p>
          <a:p>
            <a:pPr lvl="1" eaLnBrk="1" hangingPunct="1">
              <a:buNone/>
            </a:pPr>
            <a:r>
              <a:rPr lang="zh-CN" altLang="en-US" b="1" dirty="0">
                <a:latin typeface="楷体_GB2312" pitchFamily="49" charset="-122"/>
                <a:ea typeface="楷体_GB2312" pitchFamily="49" charset="-122"/>
              </a:rPr>
              <a:t>            有一个计算机系统可按功能分为</a:t>
            </a:r>
            <a:r>
              <a:rPr lang="en-US" altLang="zh-CN" b="1" dirty="0">
                <a:latin typeface="楷体_GB2312" pitchFamily="49" charset="-122"/>
                <a:ea typeface="楷体_GB2312" pitchFamily="49" charset="-122"/>
              </a:rPr>
              <a:t>4</a:t>
            </a:r>
            <a:r>
              <a:rPr lang="zh-CN" altLang="en-US" b="1" dirty="0">
                <a:latin typeface="楷体_GB2312" pitchFamily="49" charset="-122"/>
                <a:ea typeface="楷体_GB2312" pitchFamily="49" charset="-122"/>
              </a:rPr>
              <a:t>级，各</a:t>
            </a:r>
          </a:p>
          <a:p>
            <a:pPr lvl="1" eaLnBrk="1" hangingPunct="1">
              <a:buNone/>
            </a:pPr>
            <a:r>
              <a:rPr lang="zh-CN" altLang="en-US" b="1" dirty="0">
                <a:latin typeface="楷体_GB2312" pitchFamily="49" charset="-122"/>
                <a:ea typeface="楷体_GB2312" pitchFamily="49" charset="-122"/>
              </a:rPr>
              <a:t>            级的指令都不相同，每一级的指令都比其</a:t>
            </a:r>
          </a:p>
          <a:p>
            <a:pPr lvl="1" eaLnBrk="1" hangingPunct="1">
              <a:buNone/>
            </a:pPr>
            <a:r>
              <a:rPr lang="zh-CN" altLang="en-US" b="1" dirty="0">
                <a:latin typeface="楷体_GB2312" pitchFamily="49" charset="-122"/>
                <a:ea typeface="楷体_GB2312" pitchFamily="49" charset="-122"/>
              </a:rPr>
              <a:t>            下一级的指令在效能上强</a:t>
            </a:r>
            <a:r>
              <a:rPr lang="en-US" altLang="zh-CN" b="1" dirty="0">
                <a:latin typeface="楷体_GB2312" pitchFamily="49" charset="-122"/>
                <a:ea typeface="楷体_GB2312" pitchFamily="49" charset="-122"/>
              </a:rPr>
              <a:t>M</a:t>
            </a:r>
            <a:r>
              <a:rPr lang="zh-CN" altLang="en-US" b="1" dirty="0">
                <a:latin typeface="楷体_GB2312" pitchFamily="49" charset="-122"/>
                <a:ea typeface="楷体_GB2312" pitchFamily="49" charset="-122"/>
              </a:rPr>
              <a:t>倍，即第</a:t>
            </a:r>
            <a:r>
              <a:rPr lang="en-US" altLang="zh-CN" b="1" dirty="0">
                <a:latin typeface="楷体_GB2312" pitchFamily="49" charset="-122"/>
                <a:ea typeface="楷体_GB2312" pitchFamily="49" charset="-122"/>
              </a:rPr>
              <a:t>i</a:t>
            </a:r>
            <a:r>
              <a:rPr lang="zh-CN" altLang="en-US" b="1" dirty="0">
                <a:latin typeface="楷体_GB2312" pitchFamily="49" charset="-122"/>
                <a:ea typeface="楷体_GB2312" pitchFamily="49" charset="-122"/>
              </a:rPr>
              <a:t>级的 </a:t>
            </a:r>
          </a:p>
          <a:p>
            <a:pPr lvl="1" eaLnBrk="1" hangingPunct="1">
              <a:buNone/>
            </a:pPr>
            <a:r>
              <a:rPr lang="zh-CN" altLang="en-US" b="1" dirty="0">
                <a:latin typeface="楷体_GB2312" pitchFamily="49" charset="-122"/>
                <a:ea typeface="楷体_GB2312" pitchFamily="49" charset="-122"/>
              </a:rPr>
              <a:t>            一条指令能完成第</a:t>
            </a:r>
            <a:r>
              <a:rPr lang="en-US" altLang="zh-CN" b="1" dirty="0">
                <a:latin typeface="楷体_GB2312" pitchFamily="49" charset="-122"/>
                <a:ea typeface="楷体_GB2312" pitchFamily="49" charset="-122"/>
              </a:rPr>
              <a:t>i-1</a:t>
            </a:r>
            <a:r>
              <a:rPr lang="zh-CN" altLang="en-US" b="1" dirty="0">
                <a:latin typeface="楷体_GB2312" pitchFamily="49" charset="-122"/>
                <a:ea typeface="楷体_GB2312" pitchFamily="49" charset="-122"/>
              </a:rPr>
              <a:t>级的</a:t>
            </a:r>
            <a:r>
              <a:rPr lang="en-US" altLang="zh-CN" b="1" dirty="0">
                <a:latin typeface="楷体_GB2312" pitchFamily="49" charset="-122"/>
                <a:ea typeface="楷体_GB2312" pitchFamily="49" charset="-122"/>
              </a:rPr>
              <a:t>M</a:t>
            </a:r>
            <a:r>
              <a:rPr lang="zh-CN" altLang="en-US" b="1" dirty="0">
                <a:latin typeface="楷体_GB2312" pitchFamily="49" charset="-122"/>
                <a:ea typeface="楷体_GB2312" pitchFamily="49" charset="-122"/>
              </a:rPr>
              <a:t>条指令的计算量。现若需第</a:t>
            </a:r>
            <a:r>
              <a:rPr lang="en-US" altLang="zh-CN" b="1" dirty="0">
                <a:latin typeface="楷体_GB2312" pitchFamily="49" charset="-122"/>
                <a:ea typeface="楷体_GB2312" pitchFamily="49" charset="-122"/>
              </a:rPr>
              <a:t>i</a:t>
            </a:r>
            <a:r>
              <a:rPr lang="zh-CN" altLang="en-US" b="1" dirty="0">
                <a:latin typeface="楷体_GB2312" pitchFamily="49" charset="-122"/>
                <a:ea typeface="楷体_GB2312" pitchFamily="49" charset="-122"/>
              </a:rPr>
              <a:t>级的</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条指令解释第</a:t>
            </a:r>
            <a:r>
              <a:rPr lang="en-US" altLang="zh-CN" b="1" dirty="0">
                <a:latin typeface="楷体_GB2312" pitchFamily="49" charset="-122"/>
                <a:ea typeface="楷体_GB2312" pitchFamily="49" charset="-122"/>
              </a:rPr>
              <a:t>i+1</a:t>
            </a:r>
            <a:r>
              <a:rPr lang="zh-CN" altLang="en-US" b="1" dirty="0">
                <a:latin typeface="楷体_GB2312" pitchFamily="49" charset="-122"/>
                <a:ea typeface="楷体_GB2312" pitchFamily="49" charset="-122"/>
              </a:rPr>
              <a:t>级的一条指令，</a:t>
            </a:r>
          </a:p>
          <a:p>
            <a:pPr lvl="1" eaLnBrk="1" hangingPunct="1">
              <a:buNone/>
            </a:pPr>
            <a:r>
              <a:rPr lang="zh-CN" altLang="en-US" b="1" dirty="0">
                <a:latin typeface="楷体_GB2312" pitchFamily="49" charset="-122"/>
                <a:ea typeface="楷体_GB2312" pitchFamily="49" charset="-122"/>
              </a:rPr>
              <a:t>  而有一段第</a:t>
            </a:r>
            <a:r>
              <a:rPr lang="en-US" altLang="zh-CN" b="1" dirty="0">
                <a:latin typeface="楷体_GB2312" pitchFamily="49" charset="-122"/>
                <a:ea typeface="楷体_GB2312" pitchFamily="49" charset="-122"/>
              </a:rPr>
              <a:t>1</a:t>
            </a:r>
            <a:r>
              <a:rPr lang="zh-CN" altLang="en-US" b="1" dirty="0">
                <a:latin typeface="楷体_GB2312" pitchFamily="49" charset="-122"/>
                <a:ea typeface="楷体_GB2312" pitchFamily="49" charset="-122"/>
              </a:rPr>
              <a:t>级的程序需要运行的时间为</a:t>
            </a:r>
            <a:r>
              <a:rPr lang="en-US" altLang="zh-CN" b="1" dirty="0">
                <a:latin typeface="楷体_GB2312" pitchFamily="49" charset="-122"/>
                <a:ea typeface="楷体_GB2312" pitchFamily="49" charset="-122"/>
              </a:rPr>
              <a:t>ks</a:t>
            </a:r>
            <a:r>
              <a:rPr lang="zh-CN" altLang="en-US" b="1" dirty="0">
                <a:latin typeface="楷体_GB2312" pitchFamily="49" charset="-122"/>
                <a:ea typeface="楷体_GB2312" pitchFamily="49" charset="-122"/>
              </a:rPr>
              <a:t>，问在第</a:t>
            </a:r>
            <a:r>
              <a:rPr lang="en-US" altLang="zh-CN" b="1" dirty="0">
                <a:latin typeface="楷体_GB2312" pitchFamily="49" charset="-122"/>
                <a:ea typeface="楷体_GB2312" pitchFamily="49" charset="-122"/>
              </a:rPr>
              <a:t>2</a:t>
            </a:r>
            <a:r>
              <a:rPr lang="zh-CN" altLang="en-US" b="1" dirty="0">
                <a:latin typeface="楷体_GB2312" pitchFamily="49" charset="-122"/>
                <a:ea typeface="楷体_GB2312" pitchFamily="49" charset="-122"/>
              </a:rPr>
              <a:t>、</a:t>
            </a:r>
            <a:r>
              <a:rPr lang="en-US" altLang="zh-CN" b="1" dirty="0">
                <a:latin typeface="楷体_GB2312" pitchFamily="49" charset="-122"/>
                <a:ea typeface="楷体_GB2312" pitchFamily="49" charset="-122"/>
              </a:rPr>
              <a:t>3</a:t>
            </a:r>
            <a:r>
              <a:rPr lang="zh-CN" altLang="en-US" b="1" dirty="0">
                <a:latin typeface="楷体_GB2312" pitchFamily="49" charset="-122"/>
                <a:ea typeface="楷体_GB2312" pitchFamily="49" charset="-122"/>
              </a:rPr>
              <a:t>和</a:t>
            </a:r>
            <a:r>
              <a:rPr lang="en-US" altLang="zh-CN" b="1" dirty="0">
                <a:latin typeface="楷体_GB2312" pitchFamily="49" charset="-122"/>
                <a:ea typeface="楷体_GB2312" pitchFamily="49" charset="-122"/>
              </a:rPr>
              <a:t>4</a:t>
            </a:r>
            <a:r>
              <a:rPr lang="zh-CN" altLang="en-US" b="1" dirty="0">
                <a:latin typeface="楷体_GB2312" pitchFamily="49" charset="-122"/>
                <a:ea typeface="楷体_GB2312" pitchFamily="49" charset="-122"/>
              </a:rPr>
              <a:t>级上一段</a:t>
            </a:r>
            <a:r>
              <a:rPr lang="zh-CN" altLang="en-US" b="1" dirty="0">
                <a:highlight>
                  <a:srgbClr val="FFFF00"/>
                </a:highlight>
                <a:latin typeface="楷体_GB2312" pitchFamily="49" charset="-122"/>
                <a:ea typeface="楷体_GB2312" pitchFamily="49" charset="-122"/>
              </a:rPr>
              <a:t>等效的程序</a:t>
            </a:r>
            <a:r>
              <a:rPr lang="zh-CN" altLang="en-US" b="1" dirty="0">
                <a:latin typeface="楷体_GB2312" pitchFamily="49" charset="-122"/>
                <a:ea typeface="楷体_GB2312" pitchFamily="49" charset="-122"/>
              </a:rPr>
              <a:t>各需要运行多长时间？</a:t>
            </a:r>
          </a:p>
        </p:txBody>
      </p:sp>
      <p:pic>
        <p:nvPicPr>
          <p:cNvPr id="33797" name="Picture 4" descr="1(368)"/>
          <p:cNvPicPr>
            <a:picLocks noChangeAspect="1"/>
          </p:cNvPicPr>
          <p:nvPr/>
        </p:nvPicPr>
        <p:blipFill>
          <a:blip r:embed="rId2"/>
          <a:stretch>
            <a:fillRect/>
          </a:stretch>
        </p:blipFill>
        <p:spPr>
          <a:xfrm>
            <a:off x="468313" y="984250"/>
            <a:ext cx="2022475" cy="235585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F4DB6B0-57F3-42CA-B185-5038EEE9D9F6}"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19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3481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1.1</a:t>
            </a:r>
            <a:r>
              <a:rPr lang="zh-CN" altLang="en-US" sz="3200" dirty="0">
                <a:solidFill>
                  <a:srgbClr val="000000"/>
                </a:solidFill>
                <a:latin typeface="黑体" panose="02010609060101010101" pitchFamily="49" charset="-122"/>
                <a:ea typeface="黑体" panose="02010609060101010101" pitchFamily="49" charset="-122"/>
              </a:rPr>
              <a:t>计算机系统中的层次概念</a:t>
            </a:r>
          </a:p>
        </p:txBody>
      </p:sp>
      <p:pic>
        <p:nvPicPr>
          <p:cNvPr id="34820" name="图片 1"/>
          <p:cNvPicPr>
            <a:picLocks noChangeAspect="1"/>
          </p:cNvPicPr>
          <p:nvPr/>
        </p:nvPicPr>
        <p:blipFill>
          <a:blip r:embed="rId2"/>
          <a:stretch>
            <a:fillRect/>
          </a:stretch>
        </p:blipFill>
        <p:spPr>
          <a:xfrm>
            <a:off x="1200150" y="1128713"/>
            <a:ext cx="7023100" cy="479107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42"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FC1F448-935D-4BB1-9B58-AD3E965BBD2F}"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8195" name="Rectangle 2"/>
          <p:cNvSpPr>
            <a:spLocks noGrp="1"/>
          </p:cNvSpPr>
          <p:nvPr>
            <p:ph type="title"/>
          </p:nvPr>
        </p:nvSpPr>
        <p:spPr/>
        <p:txBody>
          <a:bodyPr vert="horz" wrap="square" lIns="91440" tIns="45720" rIns="91440" bIns="45720" anchor="ctr" anchorCtr="0"/>
          <a:lstStyle/>
          <a:p>
            <a:pPr eaLnBrk="1" hangingPunct="1"/>
            <a:r>
              <a:rPr lang="zh-CN" altLang="en-US" sz="3200" dirty="0">
                <a:solidFill>
                  <a:srgbClr val="000000"/>
                </a:solidFill>
                <a:latin typeface="黑体" panose="02010609060101010101" pitchFamily="49" charset="-122"/>
                <a:ea typeface="黑体" panose="02010609060101010101" pitchFamily="49" charset="-122"/>
              </a:rPr>
              <a:t>第一章计算机系统结构的基本概念</a:t>
            </a:r>
          </a:p>
        </p:txBody>
      </p:sp>
      <p:sp>
        <p:nvSpPr>
          <p:cNvPr id="82950" name="Line 6"/>
          <p:cNvSpPr/>
          <p:nvPr/>
        </p:nvSpPr>
        <p:spPr>
          <a:xfrm>
            <a:off x="2573338" y="3076575"/>
            <a:ext cx="541337" cy="0"/>
          </a:xfrm>
          <a:prstGeom prst="line">
            <a:avLst/>
          </a:prstGeom>
          <a:ln w="12700" cap="flat" cmpd="sng">
            <a:solidFill>
              <a:schemeClr val="tx1"/>
            </a:solidFill>
            <a:prstDash val="solid"/>
            <a:round/>
            <a:headEnd type="none" w="med" len="med"/>
            <a:tailEnd type="none" w="med" len="med"/>
          </a:ln>
        </p:spPr>
      </p:sp>
      <p:sp>
        <p:nvSpPr>
          <p:cNvPr id="82951" name="Line 7"/>
          <p:cNvSpPr/>
          <p:nvPr/>
        </p:nvSpPr>
        <p:spPr>
          <a:xfrm flipV="1">
            <a:off x="2506663" y="3684588"/>
            <a:ext cx="608012" cy="0"/>
          </a:xfrm>
          <a:prstGeom prst="line">
            <a:avLst/>
          </a:prstGeom>
          <a:ln w="12700" cap="flat" cmpd="sng">
            <a:solidFill>
              <a:schemeClr val="tx1"/>
            </a:solidFill>
            <a:prstDash val="solid"/>
            <a:round/>
            <a:headEnd type="none" w="med" len="med"/>
            <a:tailEnd type="none" w="med" len="med"/>
          </a:ln>
        </p:spPr>
      </p:sp>
      <p:grpSp>
        <p:nvGrpSpPr>
          <p:cNvPr id="82955" name="Group 11"/>
          <p:cNvGrpSpPr/>
          <p:nvPr/>
        </p:nvGrpSpPr>
        <p:grpSpPr>
          <a:xfrm>
            <a:off x="2168525" y="4090988"/>
            <a:ext cx="946150" cy="269875"/>
            <a:chOff x="1444" y="3218"/>
            <a:chExt cx="672" cy="192"/>
          </a:xfrm>
        </p:grpSpPr>
        <p:sp>
          <p:nvSpPr>
            <p:cNvPr id="8199" name="Line 12"/>
            <p:cNvSpPr/>
            <p:nvPr/>
          </p:nvSpPr>
          <p:spPr>
            <a:xfrm>
              <a:off x="1732" y="3410"/>
              <a:ext cx="384" cy="0"/>
            </a:xfrm>
            <a:prstGeom prst="line">
              <a:avLst/>
            </a:prstGeom>
            <a:ln w="12700" cap="flat" cmpd="sng">
              <a:solidFill>
                <a:schemeClr val="tx1"/>
              </a:solidFill>
              <a:prstDash val="solid"/>
              <a:round/>
              <a:headEnd type="none" w="med" len="med"/>
              <a:tailEnd type="none" w="med" len="med"/>
            </a:ln>
          </p:spPr>
        </p:sp>
        <p:sp>
          <p:nvSpPr>
            <p:cNvPr id="8200" name="Line 13"/>
            <p:cNvSpPr/>
            <p:nvPr/>
          </p:nvSpPr>
          <p:spPr>
            <a:xfrm>
              <a:off x="1444" y="3218"/>
              <a:ext cx="288" cy="192"/>
            </a:xfrm>
            <a:prstGeom prst="line">
              <a:avLst/>
            </a:prstGeom>
            <a:ln w="12700" cap="flat" cmpd="sng">
              <a:solidFill>
                <a:schemeClr val="tx1"/>
              </a:solidFill>
              <a:prstDash val="solid"/>
              <a:round/>
              <a:headEnd type="none" w="med" len="med"/>
              <a:tailEnd type="none" w="med" len="med"/>
            </a:ln>
          </p:spPr>
        </p:sp>
      </p:grpSp>
      <p:sp>
        <p:nvSpPr>
          <p:cNvPr id="82962" name="AutoShape 18"/>
          <p:cNvSpPr/>
          <p:nvPr/>
        </p:nvSpPr>
        <p:spPr>
          <a:xfrm>
            <a:off x="3106738" y="2844800"/>
            <a:ext cx="5403850" cy="434975"/>
          </a:xfrm>
          <a:prstGeom prst="roundRect">
            <a:avLst>
              <a:gd name="adj" fmla="val 50000"/>
            </a:avLst>
          </a:prstGeom>
          <a:gradFill rotWithShape="1">
            <a:gsLst>
              <a:gs pos="0">
                <a:srgbClr val="F8F8F8"/>
              </a:gs>
              <a:gs pos="100000">
                <a:srgbClr val="BEBEBE"/>
              </a:gs>
            </a:gsLst>
            <a:lin ang="5400000" scaled="1"/>
            <a:tileRect/>
          </a:gradFill>
          <a:ln w="19050" cap="flat" cmpd="sng">
            <a:solidFill>
              <a:srgbClr val="C0C0C0"/>
            </a:solidFill>
            <a:prstDash val="solid"/>
            <a:round/>
            <a:headEnd type="none" w="med" len="med"/>
            <a:tailEnd type="none" w="med" len="med"/>
          </a:ln>
          <a:effectLst>
            <a:outerShdw dist="53882" dir="2699999" algn="ctr" rotWithShape="0">
              <a:srgbClr val="292929">
                <a:alpha val="50000"/>
              </a:srgbClr>
            </a:outerShdw>
          </a:effectLst>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82963" name="Rectangle 19"/>
          <p:cNvSpPr/>
          <p:nvPr/>
        </p:nvSpPr>
        <p:spPr>
          <a:xfrm>
            <a:off x="3267075" y="2889250"/>
            <a:ext cx="5248275" cy="366713"/>
          </a:xfrm>
          <a:prstGeom prst="rect">
            <a:avLst/>
          </a:prstGeom>
          <a:noFill/>
          <a:ln w="9525">
            <a:noFill/>
          </a:ln>
        </p:spPr>
        <p:txBody>
          <a:bodyPr wrap="none" anchor="t" anchorCtr="0">
            <a:spAutoFit/>
          </a:bodyPr>
          <a:lstStyle/>
          <a:p>
            <a:pPr eaLnBrk="0" hangingPunct="0"/>
            <a:r>
              <a:rPr lang="zh-CN" altLang="en-US" sz="1800" b="1" dirty="0">
                <a:solidFill>
                  <a:srgbClr val="C91103"/>
                </a:solidFill>
                <a:latin typeface="Times New Roman" panose="02020603050405020304" pitchFamily="18" charset="0"/>
                <a:ea typeface="楷体_GB2312" pitchFamily="49" charset="-122"/>
              </a:rPr>
              <a:t>软、硬取舍、计算机系统与系统结构的设计方法；</a:t>
            </a:r>
            <a:endParaRPr lang="en-US" altLang="zh-CN" sz="1800" b="1" dirty="0">
              <a:solidFill>
                <a:srgbClr val="C91103"/>
              </a:solidFill>
              <a:latin typeface="Times New Roman" panose="02020603050405020304" pitchFamily="18" charset="0"/>
              <a:ea typeface="楷体_GB2312" pitchFamily="49" charset="-122"/>
            </a:endParaRPr>
          </a:p>
        </p:txBody>
      </p:sp>
      <p:grpSp>
        <p:nvGrpSpPr>
          <p:cNvPr id="82985" name="Group 41"/>
          <p:cNvGrpSpPr/>
          <p:nvPr/>
        </p:nvGrpSpPr>
        <p:grpSpPr>
          <a:xfrm>
            <a:off x="2235200" y="1520825"/>
            <a:ext cx="6219825" cy="541338"/>
            <a:chOff x="1408" y="958"/>
            <a:chExt cx="3918" cy="341"/>
          </a:xfrm>
        </p:grpSpPr>
        <p:grpSp>
          <p:nvGrpSpPr>
            <p:cNvPr id="8204" name="Group 40"/>
            <p:cNvGrpSpPr/>
            <p:nvPr/>
          </p:nvGrpSpPr>
          <p:grpSpPr>
            <a:xfrm>
              <a:off x="1408" y="958"/>
              <a:ext cx="3918" cy="341"/>
              <a:chOff x="1408" y="958"/>
              <a:chExt cx="3918" cy="341"/>
            </a:xfrm>
          </p:grpSpPr>
          <p:grpSp>
            <p:nvGrpSpPr>
              <p:cNvPr id="8205" name="Group 8"/>
              <p:cNvGrpSpPr/>
              <p:nvPr/>
            </p:nvGrpSpPr>
            <p:grpSpPr>
              <a:xfrm>
                <a:off x="1408" y="1086"/>
                <a:ext cx="554" cy="213"/>
                <a:chOff x="1492" y="1538"/>
                <a:chExt cx="624" cy="240"/>
              </a:xfrm>
            </p:grpSpPr>
            <p:sp>
              <p:nvSpPr>
                <p:cNvPr id="8206" name="Line 9"/>
                <p:cNvSpPr/>
                <p:nvPr/>
              </p:nvSpPr>
              <p:spPr>
                <a:xfrm>
                  <a:off x="1732" y="1538"/>
                  <a:ext cx="384" cy="0"/>
                </a:xfrm>
                <a:prstGeom prst="line">
                  <a:avLst/>
                </a:prstGeom>
                <a:ln w="12700" cap="flat" cmpd="sng">
                  <a:solidFill>
                    <a:schemeClr val="tx1"/>
                  </a:solidFill>
                  <a:prstDash val="solid"/>
                  <a:round/>
                  <a:headEnd type="none" w="med" len="med"/>
                  <a:tailEnd type="none" w="med" len="med"/>
                </a:ln>
              </p:spPr>
            </p:sp>
            <p:sp>
              <p:nvSpPr>
                <p:cNvPr id="8207" name="Line 10"/>
                <p:cNvSpPr/>
                <p:nvPr/>
              </p:nvSpPr>
              <p:spPr>
                <a:xfrm flipV="1">
                  <a:off x="1492" y="1538"/>
                  <a:ext cx="240" cy="240"/>
                </a:xfrm>
                <a:prstGeom prst="line">
                  <a:avLst/>
                </a:prstGeom>
                <a:ln w="12700" cap="flat" cmpd="sng">
                  <a:solidFill>
                    <a:schemeClr val="tx1"/>
                  </a:solidFill>
                  <a:prstDash val="solid"/>
                  <a:round/>
                  <a:headEnd type="none" w="med" len="med"/>
                  <a:tailEnd type="none" w="med" len="med"/>
                </a:ln>
              </p:spPr>
            </p:sp>
          </p:grpSp>
          <p:sp>
            <p:nvSpPr>
              <p:cNvPr id="8208" name="AutoShape 14"/>
              <p:cNvSpPr/>
              <p:nvPr/>
            </p:nvSpPr>
            <p:spPr>
              <a:xfrm>
                <a:off x="1959" y="958"/>
                <a:ext cx="3367" cy="273"/>
              </a:xfrm>
              <a:prstGeom prst="roundRect">
                <a:avLst>
                  <a:gd name="adj" fmla="val 50000"/>
                </a:avLst>
              </a:prstGeom>
              <a:gradFill rotWithShape="1">
                <a:gsLst>
                  <a:gs pos="0">
                    <a:srgbClr val="F8F8F8"/>
                  </a:gs>
                  <a:gs pos="100000">
                    <a:srgbClr val="BEBEBE"/>
                  </a:gs>
                </a:gsLst>
                <a:lin ang="5400000" scaled="1"/>
                <a:tileRect/>
              </a:gradFill>
              <a:ln w="19050" cap="flat" cmpd="sng">
                <a:solidFill>
                  <a:srgbClr val="C0C0C0"/>
                </a:solidFill>
                <a:prstDash val="solid"/>
                <a:round/>
                <a:headEnd type="none" w="med" len="med"/>
                <a:tailEnd type="none" w="med" len="med"/>
              </a:ln>
              <a:effectLst>
                <a:outerShdw dist="53882" dir="2699999" algn="ctr" rotWithShape="0">
                  <a:srgbClr val="292929">
                    <a:alpha val="50000"/>
                  </a:srgbClr>
                </a:outerShdw>
              </a:effectLst>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8209" name="Rectangle 15"/>
              <p:cNvSpPr/>
              <p:nvPr/>
            </p:nvSpPr>
            <p:spPr>
              <a:xfrm>
                <a:off x="2679" y="1019"/>
                <a:ext cx="2001" cy="231"/>
              </a:xfrm>
              <a:prstGeom prst="rect">
                <a:avLst/>
              </a:prstGeom>
              <a:noFill/>
              <a:ln w="9525">
                <a:noFill/>
              </a:ln>
            </p:spPr>
            <p:txBody>
              <a:bodyPr wrap="none" anchor="t" anchorCtr="0">
                <a:spAutoFit/>
              </a:bodyPr>
              <a:lstStyle/>
              <a:p>
                <a:pPr eaLnBrk="0" hangingPunct="0"/>
                <a:r>
                  <a:rPr lang="zh-CN" altLang="en-US" sz="1800" b="1" dirty="0">
                    <a:solidFill>
                      <a:srgbClr val="C91103"/>
                    </a:solidFill>
                    <a:latin typeface="Times New Roman" panose="02020603050405020304" pitchFamily="18" charset="0"/>
                    <a:ea typeface="楷体_GB2312" pitchFamily="49" charset="-122"/>
                  </a:rPr>
                  <a:t>计算机系统的多级层次结构；</a:t>
                </a:r>
                <a:endParaRPr lang="en-US" altLang="zh-CN" sz="1800" b="1" dirty="0">
                  <a:solidFill>
                    <a:srgbClr val="C91103"/>
                  </a:solidFill>
                  <a:latin typeface="Times New Roman" panose="02020603050405020304" pitchFamily="18" charset="0"/>
                  <a:ea typeface="楷体_GB2312" pitchFamily="49" charset="-122"/>
                </a:endParaRPr>
              </a:p>
            </p:txBody>
          </p:sp>
        </p:grpSp>
        <p:sp>
          <p:nvSpPr>
            <p:cNvPr id="82964" name="Oval 20"/>
            <p:cNvSpPr>
              <a:spLocks noChangeArrowheads="1"/>
            </p:cNvSpPr>
            <p:nvPr/>
          </p:nvSpPr>
          <p:spPr bwMode="gray">
            <a:xfrm>
              <a:off x="1909" y="1024"/>
              <a:ext cx="128" cy="127"/>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anchor="ct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grpSp>
        <p:nvGrpSpPr>
          <p:cNvPr id="82986" name="Group 42"/>
          <p:cNvGrpSpPr/>
          <p:nvPr/>
        </p:nvGrpSpPr>
        <p:grpSpPr>
          <a:xfrm>
            <a:off x="2506663" y="2185988"/>
            <a:ext cx="5934075" cy="450850"/>
            <a:chOff x="1579" y="1377"/>
            <a:chExt cx="3738" cy="284"/>
          </a:xfrm>
        </p:grpSpPr>
        <p:sp>
          <p:nvSpPr>
            <p:cNvPr id="8212" name="Line 5"/>
            <p:cNvSpPr/>
            <p:nvPr/>
          </p:nvSpPr>
          <p:spPr>
            <a:xfrm flipV="1">
              <a:off x="1579" y="1512"/>
              <a:ext cx="383" cy="0"/>
            </a:xfrm>
            <a:prstGeom prst="line">
              <a:avLst/>
            </a:prstGeom>
            <a:ln w="12700" cap="flat" cmpd="sng">
              <a:solidFill>
                <a:schemeClr val="tx1"/>
              </a:solidFill>
              <a:prstDash val="solid"/>
              <a:round/>
              <a:headEnd type="none" w="med" len="med"/>
              <a:tailEnd type="none" w="med" len="med"/>
            </a:ln>
          </p:spPr>
        </p:sp>
        <p:sp>
          <p:nvSpPr>
            <p:cNvPr id="8213" name="AutoShape 16"/>
            <p:cNvSpPr/>
            <p:nvPr/>
          </p:nvSpPr>
          <p:spPr>
            <a:xfrm>
              <a:off x="1959" y="1377"/>
              <a:ext cx="3358" cy="273"/>
            </a:xfrm>
            <a:prstGeom prst="roundRect">
              <a:avLst>
                <a:gd name="adj" fmla="val 50000"/>
              </a:avLst>
            </a:prstGeom>
            <a:gradFill rotWithShape="1">
              <a:gsLst>
                <a:gs pos="0">
                  <a:srgbClr val="F8F8F8"/>
                </a:gs>
                <a:gs pos="100000">
                  <a:srgbClr val="BEBEBE"/>
                </a:gs>
              </a:gsLst>
              <a:lin ang="5400000" scaled="1"/>
              <a:tileRect/>
            </a:gradFill>
            <a:ln w="19050" cap="flat" cmpd="sng">
              <a:solidFill>
                <a:srgbClr val="C0C0C0"/>
              </a:solidFill>
              <a:prstDash val="solid"/>
              <a:round/>
              <a:headEnd type="none" w="med" len="med"/>
              <a:tailEnd type="none" w="med" len="med"/>
            </a:ln>
            <a:effectLst>
              <a:outerShdw dist="53882" dir="2699999" algn="ctr" rotWithShape="0">
                <a:srgbClr val="292929">
                  <a:alpha val="50000"/>
                </a:srgbClr>
              </a:outerShdw>
            </a:effectLst>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8214" name="Rectangle 17"/>
            <p:cNvSpPr/>
            <p:nvPr/>
          </p:nvSpPr>
          <p:spPr>
            <a:xfrm>
              <a:off x="2650" y="1430"/>
              <a:ext cx="2146" cy="231"/>
            </a:xfrm>
            <a:prstGeom prst="rect">
              <a:avLst/>
            </a:prstGeom>
            <a:noFill/>
            <a:ln w="9525">
              <a:noFill/>
            </a:ln>
          </p:spPr>
          <p:txBody>
            <a:bodyPr wrap="none" anchor="t" anchorCtr="0">
              <a:spAutoFit/>
            </a:bodyPr>
            <a:lstStyle/>
            <a:p>
              <a:pPr eaLnBrk="0" hangingPunct="0"/>
              <a:r>
                <a:rPr lang="zh-CN" altLang="en-US" sz="1800" b="1" dirty="0">
                  <a:solidFill>
                    <a:srgbClr val="C91103"/>
                  </a:solidFill>
                  <a:latin typeface="Times New Roman" panose="02020603050405020304" pitchFamily="18" charset="0"/>
                  <a:ea typeface="楷体_GB2312" pitchFamily="49" charset="-122"/>
                </a:rPr>
                <a:t>计算机系统结构、组成与实现；</a:t>
              </a:r>
              <a:endParaRPr lang="en-US" altLang="zh-CN" sz="1800" b="1" dirty="0">
                <a:solidFill>
                  <a:srgbClr val="C91103"/>
                </a:solidFill>
                <a:latin typeface="Times New Roman" panose="02020603050405020304" pitchFamily="18" charset="0"/>
                <a:ea typeface="楷体_GB2312" pitchFamily="49" charset="-122"/>
              </a:endParaRPr>
            </a:p>
          </p:txBody>
        </p:sp>
        <p:sp>
          <p:nvSpPr>
            <p:cNvPr id="82965" name="Oval 21"/>
            <p:cNvSpPr>
              <a:spLocks noChangeArrowheads="1"/>
            </p:cNvSpPr>
            <p:nvPr/>
          </p:nvSpPr>
          <p:spPr bwMode="gray">
            <a:xfrm>
              <a:off x="1916" y="1451"/>
              <a:ext cx="128" cy="128"/>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anchor="ct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sp>
        <p:nvSpPr>
          <p:cNvPr id="82966" name="Oval 22"/>
          <p:cNvSpPr>
            <a:spLocks noChangeArrowheads="1"/>
          </p:cNvSpPr>
          <p:nvPr/>
        </p:nvSpPr>
        <p:spPr bwMode="gray">
          <a:xfrm>
            <a:off x="3041650" y="2974975"/>
            <a:ext cx="203200" cy="203200"/>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anchor="ct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2967" name="AutoShape 23"/>
          <p:cNvSpPr/>
          <p:nvPr/>
        </p:nvSpPr>
        <p:spPr>
          <a:xfrm>
            <a:off x="3109913" y="3494088"/>
            <a:ext cx="5418137" cy="434975"/>
          </a:xfrm>
          <a:prstGeom prst="roundRect">
            <a:avLst>
              <a:gd name="adj" fmla="val 50000"/>
            </a:avLst>
          </a:prstGeom>
          <a:gradFill rotWithShape="1">
            <a:gsLst>
              <a:gs pos="0">
                <a:srgbClr val="F8F8F8"/>
              </a:gs>
              <a:gs pos="100000">
                <a:srgbClr val="BEBEBE"/>
              </a:gs>
            </a:gsLst>
            <a:lin ang="5400000" scaled="1"/>
            <a:tileRect/>
          </a:gradFill>
          <a:ln w="19050" cap="flat" cmpd="sng">
            <a:solidFill>
              <a:srgbClr val="C0C0C0"/>
            </a:solidFill>
            <a:prstDash val="solid"/>
            <a:round/>
            <a:headEnd type="none" w="med" len="med"/>
            <a:tailEnd type="none" w="med" len="med"/>
          </a:ln>
          <a:effectLst>
            <a:outerShdw dist="53882" dir="2699999" algn="ctr" rotWithShape="0">
              <a:srgbClr val="292929">
                <a:alpha val="50000"/>
              </a:srgbClr>
            </a:outerShdw>
          </a:effectLst>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82968" name="Rectangle 24"/>
          <p:cNvSpPr/>
          <p:nvPr/>
        </p:nvSpPr>
        <p:spPr>
          <a:xfrm>
            <a:off x="3770313" y="3548063"/>
            <a:ext cx="4097337" cy="366712"/>
          </a:xfrm>
          <a:prstGeom prst="rect">
            <a:avLst/>
          </a:prstGeom>
          <a:noFill/>
          <a:ln w="9525">
            <a:noFill/>
          </a:ln>
        </p:spPr>
        <p:txBody>
          <a:bodyPr wrap="none" anchor="t" anchorCtr="0">
            <a:spAutoFit/>
          </a:bodyPr>
          <a:lstStyle/>
          <a:p>
            <a:pPr eaLnBrk="0" hangingPunct="0"/>
            <a:r>
              <a:rPr lang="zh-CN" altLang="en-US" sz="1800" b="1" dirty="0">
                <a:solidFill>
                  <a:srgbClr val="C91103"/>
                </a:solidFill>
                <a:latin typeface="Times New Roman" panose="02020603050405020304" pitchFamily="18" charset="0"/>
                <a:ea typeface="楷体_GB2312" pitchFamily="49" charset="-122"/>
              </a:rPr>
              <a:t>软件、应用、器件对系统结构的影响；</a:t>
            </a:r>
            <a:endParaRPr lang="en-US" altLang="zh-CN" sz="1800" b="1" dirty="0">
              <a:solidFill>
                <a:srgbClr val="C91103"/>
              </a:solidFill>
              <a:latin typeface="Times New Roman" panose="02020603050405020304" pitchFamily="18" charset="0"/>
              <a:ea typeface="楷体_GB2312" pitchFamily="49" charset="-122"/>
            </a:endParaRPr>
          </a:p>
        </p:txBody>
      </p:sp>
      <p:sp>
        <p:nvSpPr>
          <p:cNvPr id="82969" name="Oval 25"/>
          <p:cNvSpPr>
            <a:spLocks noChangeArrowheads="1"/>
          </p:cNvSpPr>
          <p:nvPr/>
        </p:nvSpPr>
        <p:spPr bwMode="gray">
          <a:xfrm>
            <a:off x="3030538" y="3617913"/>
            <a:ext cx="203200" cy="203200"/>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anchor="ct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2970" name="AutoShape 26"/>
          <p:cNvSpPr/>
          <p:nvPr/>
        </p:nvSpPr>
        <p:spPr>
          <a:xfrm>
            <a:off x="3109913" y="4195763"/>
            <a:ext cx="5432425" cy="433387"/>
          </a:xfrm>
          <a:prstGeom prst="roundRect">
            <a:avLst>
              <a:gd name="adj" fmla="val 50000"/>
            </a:avLst>
          </a:prstGeom>
          <a:gradFill rotWithShape="1">
            <a:gsLst>
              <a:gs pos="0">
                <a:srgbClr val="F8F8F8"/>
              </a:gs>
              <a:gs pos="100000">
                <a:srgbClr val="BEBEBE"/>
              </a:gs>
            </a:gsLst>
            <a:lin ang="5400000" scaled="1"/>
            <a:tileRect/>
          </a:gradFill>
          <a:ln w="19050" cap="flat" cmpd="sng">
            <a:solidFill>
              <a:srgbClr val="C0C0C0"/>
            </a:solidFill>
            <a:prstDash val="solid"/>
            <a:round/>
            <a:headEnd type="none" w="med" len="med"/>
            <a:tailEnd type="none" w="med" len="med"/>
          </a:ln>
          <a:effectLst>
            <a:outerShdw dist="53882" dir="2699999" algn="ctr" rotWithShape="0">
              <a:srgbClr val="292929">
                <a:alpha val="50000"/>
              </a:srgbClr>
            </a:outerShdw>
          </a:effectLst>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82971" name="Rectangle 27"/>
          <p:cNvSpPr/>
          <p:nvPr/>
        </p:nvSpPr>
        <p:spPr>
          <a:xfrm>
            <a:off x="3602038" y="4233863"/>
            <a:ext cx="4780280" cy="368300"/>
          </a:xfrm>
          <a:prstGeom prst="rect">
            <a:avLst/>
          </a:prstGeom>
          <a:noFill/>
          <a:ln w="9525">
            <a:noFill/>
          </a:ln>
        </p:spPr>
        <p:txBody>
          <a:bodyPr wrap="none" anchor="t" anchorCtr="0">
            <a:spAutoFit/>
          </a:bodyPr>
          <a:lstStyle/>
          <a:p>
            <a:pPr eaLnBrk="0" hangingPunct="0"/>
            <a:r>
              <a:rPr lang="zh-CN" altLang="en-US" sz="1800" b="1" dirty="0">
                <a:solidFill>
                  <a:srgbClr val="C91103"/>
                </a:solidFill>
                <a:latin typeface="Times New Roman" panose="02020603050405020304" pitchFamily="18" charset="0"/>
                <a:ea typeface="楷体_GB2312" pitchFamily="49" charset="-122"/>
              </a:rPr>
              <a:t>系统结构中并行性的开发及计算机系统的分类</a:t>
            </a:r>
            <a:endParaRPr lang="en-US" altLang="zh-CN" sz="1800" b="1" dirty="0">
              <a:solidFill>
                <a:srgbClr val="C91103"/>
              </a:solidFill>
              <a:latin typeface="Times New Roman" panose="02020603050405020304" pitchFamily="18" charset="0"/>
              <a:ea typeface="楷体_GB2312" pitchFamily="49" charset="-122"/>
            </a:endParaRPr>
          </a:p>
        </p:txBody>
      </p:sp>
      <p:sp>
        <p:nvSpPr>
          <p:cNvPr id="82972" name="Oval 28"/>
          <p:cNvSpPr>
            <a:spLocks noChangeArrowheads="1"/>
          </p:cNvSpPr>
          <p:nvPr/>
        </p:nvSpPr>
        <p:spPr bwMode="gray">
          <a:xfrm>
            <a:off x="3041650" y="4313238"/>
            <a:ext cx="203200" cy="203200"/>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ln>
          <a:effectLst>
            <a:outerShdw dist="63500" dir="2212194" algn="ctr" rotWithShape="0">
              <a:schemeClr val="bg2">
                <a:alpha val="50000"/>
              </a:schemeClr>
            </a:outerShdw>
          </a:effectLst>
        </p:spPr>
        <p:txBody>
          <a:bodyPr wrap="none" anchor="ct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grpSp>
        <p:nvGrpSpPr>
          <p:cNvPr id="8223" name="Group 29"/>
          <p:cNvGrpSpPr/>
          <p:nvPr/>
        </p:nvGrpSpPr>
        <p:grpSpPr>
          <a:xfrm>
            <a:off x="388938" y="1868488"/>
            <a:ext cx="2373312" cy="2371725"/>
            <a:chOff x="192" y="1631"/>
            <a:chExt cx="1684" cy="1683"/>
          </a:xfrm>
        </p:grpSpPr>
        <p:sp>
          <p:nvSpPr>
            <p:cNvPr id="82974" name="Oval 30"/>
            <p:cNvSpPr>
              <a:spLocks noChangeArrowheads="1"/>
            </p:cNvSpPr>
            <p:nvPr/>
          </p:nvSpPr>
          <p:spPr bwMode="gray">
            <a:xfrm>
              <a:off x="192" y="1631"/>
              <a:ext cx="1684" cy="168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p:spPr>
          <p:txBody>
            <a:bodyPr wrap="none" anchor="ctr">
              <a:spAutoFit/>
            </a:body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2975" name="Oval 31"/>
            <p:cNvSpPr>
              <a:spLocks noChangeArrowheads="1"/>
            </p:cNvSpPr>
            <p:nvPr/>
          </p:nvSpPr>
          <p:spPr bwMode="gray">
            <a:xfrm>
              <a:off x="304" y="1740"/>
              <a:ext cx="1461" cy="146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p:spPr>
          <p:txBody>
            <a:bodyPr anchor="ctr">
              <a:spAutoFit/>
            </a:body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2976" name="Oval 32"/>
            <p:cNvSpPr>
              <a:spLocks noChangeArrowheads="1"/>
            </p:cNvSpPr>
            <p:nvPr/>
          </p:nvSpPr>
          <p:spPr bwMode="gray">
            <a:xfrm>
              <a:off x="288" y="1754"/>
              <a:ext cx="1461" cy="1462"/>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p:spPr>
          <p:txBody>
            <a:bodyPr anchor="ctr">
              <a:spAutoFit/>
            </a:bodyP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227" name="Oval 33"/>
            <p:cNvSpPr/>
            <p:nvPr/>
          </p:nvSpPr>
          <p:spPr>
            <a:xfrm>
              <a:off x="375" y="1814"/>
              <a:ext cx="1317" cy="1316"/>
            </a:xfrm>
            <a:prstGeom prst="ellipse">
              <a:avLst/>
            </a:prstGeom>
            <a:solidFill>
              <a:srgbClr val="000000"/>
            </a:solidFill>
            <a:ln w="38100">
              <a:noFill/>
            </a:ln>
          </p:spPr>
          <p:txBody>
            <a:bodyPr anchor="ctr" anchorCtr="0">
              <a:spAutoFit/>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8228" name="Oval 34"/>
            <p:cNvSpPr/>
            <p:nvPr/>
          </p:nvSpPr>
          <p:spPr>
            <a:xfrm>
              <a:off x="396" y="1835"/>
              <a:ext cx="1276" cy="1277"/>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8229" name="Oval 35"/>
            <p:cNvSpPr/>
            <p:nvPr/>
          </p:nvSpPr>
          <p:spPr>
            <a:xfrm>
              <a:off x="412" y="1842"/>
              <a:ext cx="1246" cy="1246"/>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8230" name="Oval 36"/>
            <p:cNvSpPr/>
            <p:nvPr/>
          </p:nvSpPr>
          <p:spPr>
            <a:xfrm>
              <a:off x="426" y="1854"/>
              <a:ext cx="1184" cy="1164"/>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8231" name="Oval 37"/>
            <p:cNvSpPr/>
            <p:nvPr/>
          </p:nvSpPr>
          <p:spPr>
            <a:xfrm>
              <a:off x="480" y="1872"/>
              <a:ext cx="1053" cy="945"/>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8232" name="Text Box 38"/>
            <p:cNvSpPr txBox="1"/>
            <p:nvPr/>
          </p:nvSpPr>
          <p:spPr>
            <a:xfrm>
              <a:off x="383" y="2160"/>
              <a:ext cx="1297" cy="412"/>
            </a:xfrm>
            <a:prstGeom prst="rect">
              <a:avLst/>
            </a:prstGeom>
            <a:noFill/>
            <a:ln w="9525">
              <a:noFill/>
            </a:ln>
          </p:spPr>
          <p:txBody>
            <a:bodyPr anchor="t" anchorCtr="0">
              <a:spAutoFit/>
            </a:bodyPr>
            <a:lstStyle/>
            <a:p>
              <a:pPr algn="ctr" eaLnBrk="0" hangingPunct="0"/>
              <a:r>
                <a:rPr lang="zh-CN" altLang="en-US" sz="3200" b="1" dirty="0">
                  <a:solidFill>
                    <a:srgbClr val="000000"/>
                  </a:solidFill>
                  <a:latin typeface="Times New Roman" panose="02020603050405020304" pitchFamily="18" charset="0"/>
                  <a:ea typeface="仿宋_GB2312" pitchFamily="49" charset="-122"/>
                </a:rPr>
                <a:t>基本内容</a:t>
              </a:r>
              <a:endParaRPr lang="en-US" altLang="zh-CN" sz="3200" b="1" dirty="0">
                <a:solidFill>
                  <a:srgbClr val="000000"/>
                </a:solidFill>
                <a:latin typeface="Times New Roman" panose="02020603050405020304" pitchFamily="18" charset="0"/>
                <a:ea typeface="仿宋_GB2312"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82985"/>
                                        </p:tgtEl>
                                        <p:attrNameLst>
                                          <p:attrName>style.visibility</p:attrName>
                                        </p:attrNameLst>
                                      </p:cBhvr>
                                      <p:to>
                                        <p:strVal val="visible"/>
                                      </p:to>
                                    </p:set>
                                    <p:anim calcmode="lin" valueType="num">
                                      <p:cBhvr>
                                        <p:cTn id="7" dur="1000" fill="hold"/>
                                        <p:tgtEl>
                                          <p:spTgt spid="82985"/>
                                        </p:tgtEl>
                                        <p:attrNameLst>
                                          <p:attrName>ppt_x</p:attrName>
                                        </p:attrNameLst>
                                      </p:cBhvr>
                                      <p:tavLst>
                                        <p:tav tm="0">
                                          <p:val>
                                            <p:strVal val="#ppt_x-#ppt_w/2"/>
                                          </p:val>
                                        </p:tav>
                                        <p:tav tm="100000">
                                          <p:val>
                                            <p:strVal val="#ppt_x"/>
                                          </p:val>
                                        </p:tav>
                                      </p:tavLst>
                                    </p:anim>
                                    <p:anim calcmode="lin" valueType="num">
                                      <p:cBhvr>
                                        <p:cTn id="8" dur="1000" fill="hold"/>
                                        <p:tgtEl>
                                          <p:spTgt spid="82985"/>
                                        </p:tgtEl>
                                        <p:attrNameLst>
                                          <p:attrName>ppt_y</p:attrName>
                                        </p:attrNameLst>
                                      </p:cBhvr>
                                      <p:tavLst>
                                        <p:tav tm="0">
                                          <p:val>
                                            <p:strVal val="#ppt_y"/>
                                          </p:val>
                                        </p:tav>
                                        <p:tav tm="100000">
                                          <p:val>
                                            <p:strVal val="#ppt_y"/>
                                          </p:val>
                                        </p:tav>
                                      </p:tavLst>
                                    </p:anim>
                                    <p:anim calcmode="lin" valueType="num">
                                      <p:cBhvr>
                                        <p:cTn id="9" dur="1000" fill="hold"/>
                                        <p:tgtEl>
                                          <p:spTgt spid="82985"/>
                                        </p:tgtEl>
                                        <p:attrNameLst>
                                          <p:attrName>ppt_w</p:attrName>
                                        </p:attrNameLst>
                                      </p:cBhvr>
                                      <p:tavLst>
                                        <p:tav tm="0">
                                          <p:val>
                                            <p:fltVal val="0"/>
                                          </p:val>
                                        </p:tav>
                                        <p:tav tm="100000">
                                          <p:val>
                                            <p:strVal val="#ppt_w"/>
                                          </p:val>
                                        </p:tav>
                                      </p:tavLst>
                                    </p:anim>
                                    <p:anim calcmode="lin" valueType="num">
                                      <p:cBhvr>
                                        <p:cTn id="10" dur="1000" fill="hold"/>
                                        <p:tgtEl>
                                          <p:spTgt spid="8298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82986"/>
                                        </p:tgtEl>
                                        <p:attrNameLst>
                                          <p:attrName>style.visibility</p:attrName>
                                        </p:attrNameLst>
                                      </p:cBhvr>
                                      <p:to>
                                        <p:strVal val="visible"/>
                                      </p:to>
                                    </p:set>
                                    <p:anim calcmode="lin" valueType="num">
                                      <p:cBhvr>
                                        <p:cTn id="15" dur="1000" fill="hold"/>
                                        <p:tgtEl>
                                          <p:spTgt spid="82986"/>
                                        </p:tgtEl>
                                        <p:attrNameLst>
                                          <p:attrName>ppt_w</p:attrName>
                                        </p:attrNameLst>
                                      </p:cBhvr>
                                      <p:tavLst>
                                        <p:tav tm="0">
                                          <p:val>
                                            <p:fltVal val="0"/>
                                          </p:val>
                                        </p:tav>
                                        <p:tav tm="100000">
                                          <p:val>
                                            <p:strVal val="#ppt_w"/>
                                          </p:val>
                                        </p:tav>
                                      </p:tavLst>
                                    </p:anim>
                                    <p:anim calcmode="lin" valueType="num">
                                      <p:cBhvr>
                                        <p:cTn id="16" dur="1000" fill="hold"/>
                                        <p:tgtEl>
                                          <p:spTgt spid="82986"/>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nodeType="clickEffect">
                                  <p:stCondLst>
                                    <p:cond delay="0"/>
                                  </p:stCondLst>
                                  <p:childTnLst>
                                    <p:set>
                                      <p:cBhvr>
                                        <p:cTn id="20" dur="1" fill="hold">
                                          <p:stCondLst>
                                            <p:cond delay="0"/>
                                          </p:stCondLst>
                                        </p:cTn>
                                        <p:tgtEl>
                                          <p:spTgt spid="82950"/>
                                        </p:tgtEl>
                                        <p:attrNameLst>
                                          <p:attrName>style.visibility</p:attrName>
                                        </p:attrNameLst>
                                      </p:cBhvr>
                                      <p:to>
                                        <p:strVal val="visible"/>
                                      </p:to>
                                    </p:set>
                                    <p:anim calcmode="lin" valueType="num">
                                      <p:cBhvr>
                                        <p:cTn id="21" dur="1000" fill="hold"/>
                                        <p:tgtEl>
                                          <p:spTgt spid="82950"/>
                                        </p:tgtEl>
                                        <p:attrNameLst>
                                          <p:attrName>ppt_x</p:attrName>
                                        </p:attrNameLst>
                                      </p:cBhvr>
                                      <p:tavLst>
                                        <p:tav tm="0">
                                          <p:val>
                                            <p:strVal val="#ppt_x-#ppt_w/2"/>
                                          </p:val>
                                        </p:tav>
                                        <p:tav tm="100000">
                                          <p:val>
                                            <p:strVal val="#ppt_x"/>
                                          </p:val>
                                        </p:tav>
                                      </p:tavLst>
                                    </p:anim>
                                    <p:anim calcmode="lin" valueType="num">
                                      <p:cBhvr>
                                        <p:cTn id="22" dur="1000" fill="hold"/>
                                        <p:tgtEl>
                                          <p:spTgt spid="82950"/>
                                        </p:tgtEl>
                                        <p:attrNameLst>
                                          <p:attrName>ppt_y</p:attrName>
                                        </p:attrNameLst>
                                      </p:cBhvr>
                                      <p:tavLst>
                                        <p:tav tm="0">
                                          <p:val>
                                            <p:strVal val="#ppt_y"/>
                                          </p:val>
                                        </p:tav>
                                        <p:tav tm="100000">
                                          <p:val>
                                            <p:strVal val="#ppt_y"/>
                                          </p:val>
                                        </p:tav>
                                      </p:tavLst>
                                    </p:anim>
                                    <p:anim calcmode="lin" valueType="num">
                                      <p:cBhvr>
                                        <p:cTn id="23" dur="1000" fill="hold"/>
                                        <p:tgtEl>
                                          <p:spTgt spid="82950"/>
                                        </p:tgtEl>
                                        <p:attrNameLst>
                                          <p:attrName>ppt_w</p:attrName>
                                        </p:attrNameLst>
                                      </p:cBhvr>
                                      <p:tavLst>
                                        <p:tav tm="0">
                                          <p:val>
                                            <p:fltVal val="0"/>
                                          </p:val>
                                        </p:tav>
                                        <p:tav tm="100000">
                                          <p:val>
                                            <p:strVal val="#ppt_w"/>
                                          </p:val>
                                        </p:tav>
                                      </p:tavLst>
                                    </p:anim>
                                    <p:anim calcmode="lin" valueType="num">
                                      <p:cBhvr>
                                        <p:cTn id="24" dur="1000" fill="hold"/>
                                        <p:tgtEl>
                                          <p:spTgt spid="82950"/>
                                        </p:tgtEl>
                                        <p:attrNameLst>
                                          <p:attrName>ppt_h</p:attrName>
                                        </p:attrNameLst>
                                      </p:cBhvr>
                                      <p:tavLst>
                                        <p:tav tm="0">
                                          <p:val>
                                            <p:strVal val="#ppt_h"/>
                                          </p:val>
                                        </p:tav>
                                        <p:tav tm="100000">
                                          <p:val>
                                            <p:strVal val="#ppt_h"/>
                                          </p:val>
                                        </p:tav>
                                      </p:tavLst>
                                    </p:anim>
                                  </p:childTnLst>
                                </p:cTn>
                              </p:par>
                              <p:par>
                                <p:cTn id="25" presetID="17" presetClass="entr" presetSubtype="10" fill="hold" nodeType="withEffect">
                                  <p:stCondLst>
                                    <p:cond delay="0"/>
                                  </p:stCondLst>
                                  <p:childTnLst>
                                    <p:set>
                                      <p:cBhvr>
                                        <p:cTn id="26" dur="1" fill="hold">
                                          <p:stCondLst>
                                            <p:cond delay="0"/>
                                          </p:stCondLst>
                                        </p:cTn>
                                        <p:tgtEl>
                                          <p:spTgt spid="82966"/>
                                        </p:tgtEl>
                                        <p:attrNameLst>
                                          <p:attrName>style.visibility</p:attrName>
                                        </p:attrNameLst>
                                      </p:cBhvr>
                                      <p:to>
                                        <p:strVal val="visible"/>
                                      </p:to>
                                    </p:set>
                                    <p:anim calcmode="lin" valueType="num">
                                      <p:cBhvr>
                                        <p:cTn id="27" dur="500" fill="hold"/>
                                        <p:tgtEl>
                                          <p:spTgt spid="82966"/>
                                        </p:tgtEl>
                                        <p:attrNameLst>
                                          <p:attrName>ppt_w</p:attrName>
                                        </p:attrNameLst>
                                      </p:cBhvr>
                                      <p:tavLst>
                                        <p:tav tm="0">
                                          <p:val>
                                            <p:fltVal val="0"/>
                                          </p:val>
                                        </p:tav>
                                        <p:tav tm="100000">
                                          <p:val>
                                            <p:strVal val="#ppt_w"/>
                                          </p:val>
                                        </p:tav>
                                      </p:tavLst>
                                    </p:anim>
                                    <p:anim calcmode="lin" valueType="num">
                                      <p:cBhvr>
                                        <p:cTn id="28" dur="500" fill="hold"/>
                                        <p:tgtEl>
                                          <p:spTgt spid="82966"/>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0"/>
                                  </p:stCondLst>
                                  <p:childTnLst>
                                    <p:set>
                                      <p:cBhvr>
                                        <p:cTn id="30" dur="1" fill="hold">
                                          <p:stCondLst>
                                            <p:cond delay="0"/>
                                          </p:stCondLst>
                                        </p:cTn>
                                        <p:tgtEl>
                                          <p:spTgt spid="82962"/>
                                        </p:tgtEl>
                                        <p:attrNameLst>
                                          <p:attrName>style.visibility</p:attrName>
                                        </p:attrNameLst>
                                      </p:cBhvr>
                                      <p:to>
                                        <p:strVal val="visible"/>
                                      </p:to>
                                    </p:set>
                                    <p:anim calcmode="lin" valueType="num">
                                      <p:cBhvr>
                                        <p:cTn id="31" dur="500" fill="hold"/>
                                        <p:tgtEl>
                                          <p:spTgt spid="82962"/>
                                        </p:tgtEl>
                                        <p:attrNameLst>
                                          <p:attrName>ppt_w</p:attrName>
                                        </p:attrNameLst>
                                      </p:cBhvr>
                                      <p:tavLst>
                                        <p:tav tm="0">
                                          <p:val>
                                            <p:fltVal val="0"/>
                                          </p:val>
                                        </p:tav>
                                        <p:tav tm="100000">
                                          <p:val>
                                            <p:strVal val="#ppt_w"/>
                                          </p:val>
                                        </p:tav>
                                      </p:tavLst>
                                    </p:anim>
                                    <p:anim calcmode="lin" valueType="num">
                                      <p:cBhvr>
                                        <p:cTn id="32" dur="500" fill="hold"/>
                                        <p:tgtEl>
                                          <p:spTgt spid="82962"/>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82963"/>
                                        </p:tgtEl>
                                        <p:attrNameLst>
                                          <p:attrName>style.visibility</p:attrName>
                                        </p:attrNameLst>
                                      </p:cBhvr>
                                      <p:to>
                                        <p:strVal val="visible"/>
                                      </p:to>
                                    </p:set>
                                    <p:anim calcmode="lin" valueType="num">
                                      <p:cBhvr>
                                        <p:cTn id="35" dur="500" fill="hold"/>
                                        <p:tgtEl>
                                          <p:spTgt spid="82963"/>
                                        </p:tgtEl>
                                        <p:attrNameLst>
                                          <p:attrName>ppt_w</p:attrName>
                                        </p:attrNameLst>
                                      </p:cBhvr>
                                      <p:tavLst>
                                        <p:tav tm="0">
                                          <p:val>
                                            <p:fltVal val="0"/>
                                          </p:val>
                                        </p:tav>
                                        <p:tav tm="100000">
                                          <p:val>
                                            <p:strVal val="#ppt_w"/>
                                          </p:val>
                                        </p:tav>
                                      </p:tavLst>
                                    </p:anim>
                                    <p:anim calcmode="lin" valueType="num">
                                      <p:cBhvr>
                                        <p:cTn id="36" dur="500" fill="hold"/>
                                        <p:tgtEl>
                                          <p:spTgt spid="82963"/>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8" fill="hold" nodeType="clickEffect">
                                  <p:stCondLst>
                                    <p:cond delay="0"/>
                                  </p:stCondLst>
                                  <p:childTnLst>
                                    <p:set>
                                      <p:cBhvr>
                                        <p:cTn id="40" dur="1" fill="hold">
                                          <p:stCondLst>
                                            <p:cond delay="0"/>
                                          </p:stCondLst>
                                        </p:cTn>
                                        <p:tgtEl>
                                          <p:spTgt spid="82951"/>
                                        </p:tgtEl>
                                        <p:attrNameLst>
                                          <p:attrName>style.visibility</p:attrName>
                                        </p:attrNameLst>
                                      </p:cBhvr>
                                      <p:to>
                                        <p:strVal val="visible"/>
                                      </p:to>
                                    </p:set>
                                    <p:anim calcmode="lin" valueType="num">
                                      <p:cBhvr>
                                        <p:cTn id="41" dur="1000" fill="hold"/>
                                        <p:tgtEl>
                                          <p:spTgt spid="82951"/>
                                        </p:tgtEl>
                                        <p:attrNameLst>
                                          <p:attrName>ppt_x</p:attrName>
                                        </p:attrNameLst>
                                      </p:cBhvr>
                                      <p:tavLst>
                                        <p:tav tm="0">
                                          <p:val>
                                            <p:strVal val="#ppt_x-#ppt_w/2"/>
                                          </p:val>
                                        </p:tav>
                                        <p:tav tm="100000">
                                          <p:val>
                                            <p:strVal val="#ppt_x"/>
                                          </p:val>
                                        </p:tav>
                                      </p:tavLst>
                                    </p:anim>
                                    <p:anim calcmode="lin" valueType="num">
                                      <p:cBhvr>
                                        <p:cTn id="42" dur="1000" fill="hold"/>
                                        <p:tgtEl>
                                          <p:spTgt spid="82951"/>
                                        </p:tgtEl>
                                        <p:attrNameLst>
                                          <p:attrName>ppt_y</p:attrName>
                                        </p:attrNameLst>
                                      </p:cBhvr>
                                      <p:tavLst>
                                        <p:tav tm="0">
                                          <p:val>
                                            <p:strVal val="#ppt_y"/>
                                          </p:val>
                                        </p:tav>
                                        <p:tav tm="100000">
                                          <p:val>
                                            <p:strVal val="#ppt_y"/>
                                          </p:val>
                                        </p:tav>
                                      </p:tavLst>
                                    </p:anim>
                                    <p:anim calcmode="lin" valueType="num">
                                      <p:cBhvr>
                                        <p:cTn id="43" dur="1000" fill="hold"/>
                                        <p:tgtEl>
                                          <p:spTgt spid="82951"/>
                                        </p:tgtEl>
                                        <p:attrNameLst>
                                          <p:attrName>ppt_w</p:attrName>
                                        </p:attrNameLst>
                                      </p:cBhvr>
                                      <p:tavLst>
                                        <p:tav tm="0">
                                          <p:val>
                                            <p:fltVal val="0"/>
                                          </p:val>
                                        </p:tav>
                                        <p:tav tm="100000">
                                          <p:val>
                                            <p:strVal val="#ppt_w"/>
                                          </p:val>
                                        </p:tav>
                                      </p:tavLst>
                                    </p:anim>
                                    <p:anim calcmode="lin" valueType="num">
                                      <p:cBhvr>
                                        <p:cTn id="44" dur="1000" fill="hold"/>
                                        <p:tgtEl>
                                          <p:spTgt spid="82951"/>
                                        </p:tgtEl>
                                        <p:attrNameLst>
                                          <p:attrName>ppt_h</p:attrName>
                                        </p:attrNameLst>
                                      </p:cBhvr>
                                      <p:tavLst>
                                        <p:tav tm="0">
                                          <p:val>
                                            <p:strVal val="#ppt_h"/>
                                          </p:val>
                                        </p:tav>
                                        <p:tav tm="100000">
                                          <p:val>
                                            <p:strVal val="#ppt_h"/>
                                          </p:val>
                                        </p:tav>
                                      </p:tavLst>
                                    </p:anim>
                                  </p:childTnLst>
                                </p:cTn>
                              </p:par>
                              <p:par>
                                <p:cTn id="45" presetID="17" presetClass="entr" presetSubtype="8" fill="hold" nodeType="withEffect">
                                  <p:stCondLst>
                                    <p:cond delay="0"/>
                                  </p:stCondLst>
                                  <p:childTnLst>
                                    <p:set>
                                      <p:cBhvr>
                                        <p:cTn id="46" dur="1" fill="hold">
                                          <p:stCondLst>
                                            <p:cond delay="0"/>
                                          </p:stCondLst>
                                        </p:cTn>
                                        <p:tgtEl>
                                          <p:spTgt spid="82969"/>
                                        </p:tgtEl>
                                        <p:attrNameLst>
                                          <p:attrName>style.visibility</p:attrName>
                                        </p:attrNameLst>
                                      </p:cBhvr>
                                      <p:to>
                                        <p:strVal val="visible"/>
                                      </p:to>
                                    </p:set>
                                    <p:anim calcmode="lin" valueType="num">
                                      <p:cBhvr>
                                        <p:cTn id="47" dur="500" fill="hold"/>
                                        <p:tgtEl>
                                          <p:spTgt spid="82969"/>
                                        </p:tgtEl>
                                        <p:attrNameLst>
                                          <p:attrName>ppt_x</p:attrName>
                                        </p:attrNameLst>
                                      </p:cBhvr>
                                      <p:tavLst>
                                        <p:tav tm="0">
                                          <p:val>
                                            <p:strVal val="#ppt_x-#ppt_w/2"/>
                                          </p:val>
                                        </p:tav>
                                        <p:tav tm="100000">
                                          <p:val>
                                            <p:strVal val="#ppt_x"/>
                                          </p:val>
                                        </p:tav>
                                      </p:tavLst>
                                    </p:anim>
                                    <p:anim calcmode="lin" valueType="num">
                                      <p:cBhvr>
                                        <p:cTn id="48" dur="500" fill="hold"/>
                                        <p:tgtEl>
                                          <p:spTgt spid="82969"/>
                                        </p:tgtEl>
                                        <p:attrNameLst>
                                          <p:attrName>ppt_y</p:attrName>
                                        </p:attrNameLst>
                                      </p:cBhvr>
                                      <p:tavLst>
                                        <p:tav tm="0">
                                          <p:val>
                                            <p:strVal val="#ppt_y"/>
                                          </p:val>
                                        </p:tav>
                                        <p:tav tm="100000">
                                          <p:val>
                                            <p:strVal val="#ppt_y"/>
                                          </p:val>
                                        </p:tav>
                                      </p:tavLst>
                                    </p:anim>
                                    <p:anim calcmode="lin" valueType="num">
                                      <p:cBhvr>
                                        <p:cTn id="49" dur="500" fill="hold"/>
                                        <p:tgtEl>
                                          <p:spTgt spid="82969"/>
                                        </p:tgtEl>
                                        <p:attrNameLst>
                                          <p:attrName>ppt_w</p:attrName>
                                        </p:attrNameLst>
                                      </p:cBhvr>
                                      <p:tavLst>
                                        <p:tav tm="0">
                                          <p:val>
                                            <p:fltVal val="0"/>
                                          </p:val>
                                        </p:tav>
                                        <p:tav tm="100000">
                                          <p:val>
                                            <p:strVal val="#ppt_w"/>
                                          </p:val>
                                        </p:tav>
                                      </p:tavLst>
                                    </p:anim>
                                    <p:anim calcmode="lin" valueType="num">
                                      <p:cBhvr>
                                        <p:cTn id="50" dur="500" fill="hold"/>
                                        <p:tgtEl>
                                          <p:spTgt spid="82969"/>
                                        </p:tgtEl>
                                        <p:attrNameLst>
                                          <p:attrName>ppt_h</p:attrName>
                                        </p:attrNameLst>
                                      </p:cBhvr>
                                      <p:tavLst>
                                        <p:tav tm="0">
                                          <p:val>
                                            <p:strVal val="#ppt_h"/>
                                          </p:val>
                                        </p:tav>
                                        <p:tav tm="100000">
                                          <p:val>
                                            <p:strVal val="#ppt_h"/>
                                          </p:val>
                                        </p:tav>
                                      </p:tavLst>
                                    </p:anim>
                                  </p:childTnLst>
                                </p:cTn>
                              </p:par>
                              <p:par>
                                <p:cTn id="51" presetID="17" presetClass="entr" presetSubtype="8" fill="hold" nodeType="withEffect">
                                  <p:stCondLst>
                                    <p:cond delay="0"/>
                                  </p:stCondLst>
                                  <p:childTnLst>
                                    <p:set>
                                      <p:cBhvr>
                                        <p:cTn id="52" dur="1" fill="hold">
                                          <p:stCondLst>
                                            <p:cond delay="0"/>
                                          </p:stCondLst>
                                        </p:cTn>
                                        <p:tgtEl>
                                          <p:spTgt spid="82967"/>
                                        </p:tgtEl>
                                        <p:attrNameLst>
                                          <p:attrName>style.visibility</p:attrName>
                                        </p:attrNameLst>
                                      </p:cBhvr>
                                      <p:to>
                                        <p:strVal val="visible"/>
                                      </p:to>
                                    </p:set>
                                    <p:anim calcmode="lin" valueType="num">
                                      <p:cBhvr>
                                        <p:cTn id="53" dur="500" fill="hold"/>
                                        <p:tgtEl>
                                          <p:spTgt spid="82967"/>
                                        </p:tgtEl>
                                        <p:attrNameLst>
                                          <p:attrName>ppt_x</p:attrName>
                                        </p:attrNameLst>
                                      </p:cBhvr>
                                      <p:tavLst>
                                        <p:tav tm="0">
                                          <p:val>
                                            <p:strVal val="#ppt_x-#ppt_w/2"/>
                                          </p:val>
                                        </p:tav>
                                        <p:tav tm="100000">
                                          <p:val>
                                            <p:strVal val="#ppt_x"/>
                                          </p:val>
                                        </p:tav>
                                      </p:tavLst>
                                    </p:anim>
                                    <p:anim calcmode="lin" valueType="num">
                                      <p:cBhvr>
                                        <p:cTn id="54" dur="500" fill="hold"/>
                                        <p:tgtEl>
                                          <p:spTgt spid="82967"/>
                                        </p:tgtEl>
                                        <p:attrNameLst>
                                          <p:attrName>ppt_y</p:attrName>
                                        </p:attrNameLst>
                                      </p:cBhvr>
                                      <p:tavLst>
                                        <p:tav tm="0">
                                          <p:val>
                                            <p:strVal val="#ppt_y"/>
                                          </p:val>
                                        </p:tav>
                                        <p:tav tm="100000">
                                          <p:val>
                                            <p:strVal val="#ppt_y"/>
                                          </p:val>
                                        </p:tav>
                                      </p:tavLst>
                                    </p:anim>
                                    <p:anim calcmode="lin" valueType="num">
                                      <p:cBhvr>
                                        <p:cTn id="55" dur="500" fill="hold"/>
                                        <p:tgtEl>
                                          <p:spTgt spid="82967"/>
                                        </p:tgtEl>
                                        <p:attrNameLst>
                                          <p:attrName>ppt_w</p:attrName>
                                        </p:attrNameLst>
                                      </p:cBhvr>
                                      <p:tavLst>
                                        <p:tav tm="0">
                                          <p:val>
                                            <p:fltVal val="0"/>
                                          </p:val>
                                        </p:tav>
                                        <p:tav tm="100000">
                                          <p:val>
                                            <p:strVal val="#ppt_w"/>
                                          </p:val>
                                        </p:tav>
                                      </p:tavLst>
                                    </p:anim>
                                    <p:anim calcmode="lin" valueType="num">
                                      <p:cBhvr>
                                        <p:cTn id="56" dur="500" fill="hold"/>
                                        <p:tgtEl>
                                          <p:spTgt spid="82967"/>
                                        </p:tgtEl>
                                        <p:attrNameLst>
                                          <p:attrName>ppt_h</p:attrName>
                                        </p:attrNameLst>
                                      </p:cBhvr>
                                      <p:tavLst>
                                        <p:tav tm="0">
                                          <p:val>
                                            <p:strVal val="#ppt_h"/>
                                          </p:val>
                                        </p:tav>
                                        <p:tav tm="100000">
                                          <p:val>
                                            <p:strVal val="#ppt_h"/>
                                          </p:val>
                                        </p:tav>
                                      </p:tavLst>
                                    </p:anim>
                                  </p:childTnLst>
                                </p:cTn>
                              </p:par>
                              <p:par>
                                <p:cTn id="57" presetID="17" presetClass="entr" presetSubtype="8" fill="hold" grpId="0" nodeType="withEffect">
                                  <p:stCondLst>
                                    <p:cond delay="0"/>
                                  </p:stCondLst>
                                  <p:childTnLst>
                                    <p:set>
                                      <p:cBhvr>
                                        <p:cTn id="58" dur="1" fill="hold">
                                          <p:stCondLst>
                                            <p:cond delay="0"/>
                                          </p:stCondLst>
                                        </p:cTn>
                                        <p:tgtEl>
                                          <p:spTgt spid="82968"/>
                                        </p:tgtEl>
                                        <p:attrNameLst>
                                          <p:attrName>style.visibility</p:attrName>
                                        </p:attrNameLst>
                                      </p:cBhvr>
                                      <p:to>
                                        <p:strVal val="visible"/>
                                      </p:to>
                                    </p:set>
                                    <p:anim calcmode="lin" valueType="num">
                                      <p:cBhvr>
                                        <p:cTn id="59" dur="500" fill="hold"/>
                                        <p:tgtEl>
                                          <p:spTgt spid="82968"/>
                                        </p:tgtEl>
                                        <p:attrNameLst>
                                          <p:attrName>ppt_x</p:attrName>
                                        </p:attrNameLst>
                                      </p:cBhvr>
                                      <p:tavLst>
                                        <p:tav tm="0">
                                          <p:val>
                                            <p:strVal val="#ppt_x-#ppt_w/2"/>
                                          </p:val>
                                        </p:tav>
                                        <p:tav tm="100000">
                                          <p:val>
                                            <p:strVal val="#ppt_x"/>
                                          </p:val>
                                        </p:tav>
                                      </p:tavLst>
                                    </p:anim>
                                    <p:anim calcmode="lin" valueType="num">
                                      <p:cBhvr>
                                        <p:cTn id="60" dur="500" fill="hold"/>
                                        <p:tgtEl>
                                          <p:spTgt spid="82968"/>
                                        </p:tgtEl>
                                        <p:attrNameLst>
                                          <p:attrName>ppt_y</p:attrName>
                                        </p:attrNameLst>
                                      </p:cBhvr>
                                      <p:tavLst>
                                        <p:tav tm="0">
                                          <p:val>
                                            <p:strVal val="#ppt_y"/>
                                          </p:val>
                                        </p:tav>
                                        <p:tav tm="100000">
                                          <p:val>
                                            <p:strVal val="#ppt_y"/>
                                          </p:val>
                                        </p:tav>
                                      </p:tavLst>
                                    </p:anim>
                                    <p:anim calcmode="lin" valueType="num">
                                      <p:cBhvr>
                                        <p:cTn id="61" dur="500" fill="hold"/>
                                        <p:tgtEl>
                                          <p:spTgt spid="82968"/>
                                        </p:tgtEl>
                                        <p:attrNameLst>
                                          <p:attrName>ppt_w</p:attrName>
                                        </p:attrNameLst>
                                      </p:cBhvr>
                                      <p:tavLst>
                                        <p:tav tm="0">
                                          <p:val>
                                            <p:fltVal val="0"/>
                                          </p:val>
                                        </p:tav>
                                        <p:tav tm="100000">
                                          <p:val>
                                            <p:strVal val="#ppt_w"/>
                                          </p:val>
                                        </p:tav>
                                      </p:tavLst>
                                    </p:anim>
                                    <p:anim calcmode="lin" valueType="num">
                                      <p:cBhvr>
                                        <p:cTn id="62" dur="500" fill="hold"/>
                                        <p:tgtEl>
                                          <p:spTgt spid="82968"/>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8" fill="hold" nodeType="clickEffect">
                                  <p:stCondLst>
                                    <p:cond delay="0"/>
                                  </p:stCondLst>
                                  <p:childTnLst>
                                    <p:set>
                                      <p:cBhvr>
                                        <p:cTn id="66" dur="1" fill="hold">
                                          <p:stCondLst>
                                            <p:cond delay="0"/>
                                          </p:stCondLst>
                                        </p:cTn>
                                        <p:tgtEl>
                                          <p:spTgt spid="82955"/>
                                        </p:tgtEl>
                                        <p:attrNameLst>
                                          <p:attrName>style.visibility</p:attrName>
                                        </p:attrNameLst>
                                      </p:cBhvr>
                                      <p:to>
                                        <p:strVal val="visible"/>
                                      </p:to>
                                    </p:set>
                                    <p:anim calcmode="lin" valueType="num">
                                      <p:cBhvr>
                                        <p:cTn id="67" dur="1000" fill="hold"/>
                                        <p:tgtEl>
                                          <p:spTgt spid="82955"/>
                                        </p:tgtEl>
                                        <p:attrNameLst>
                                          <p:attrName>ppt_x</p:attrName>
                                        </p:attrNameLst>
                                      </p:cBhvr>
                                      <p:tavLst>
                                        <p:tav tm="0">
                                          <p:val>
                                            <p:strVal val="#ppt_x-#ppt_w/2"/>
                                          </p:val>
                                        </p:tav>
                                        <p:tav tm="100000">
                                          <p:val>
                                            <p:strVal val="#ppt_x"/>
                                          </p:val>
                                        </p:tav>
                                      </p:tavLst>
                                    </p:anim>
                                    <p:anim calcmode="lin" valueType="num">
                                      <p:cBhvr>
                                        <p:cTn id="68" dur="1000" fill="hold"/>
                                        <p:tgtEl>
                                          <p:spTgt spid="82955"/>
                                        </p:tgtEl>
                                        <p:attrNameLst>
                                          <p:attrName>ppt_y</p:attrName>
                                        </p:attrNameLst>
                                      </p:cBhvr>
                                      <p:tavLst>
                                        <p:tav tm="0">
                                          <p:val>
                                            <p:strVal val="#ppt_y"/>
                                          </p:val>
                                        </p:tav>
                                        <p:tav tm="100000">
                                          <p:val>
                                            <p:strVal val="#ppt_y"/>
                                          </p:val>
                                        </p:tav>
                                      </p:tavLst>
                                    </p:anim>
                                    <p:anim calcmode="lin" valueType="num">
                                      <p:cBhvr>
                                        <p:cTn id="69" dur="1000" fill="hold"/>
                                        <p:tgtEl>
                                          <p:spTgt spid="82955"/>
                                        </p:tgtEl>
                                        <p:attrNameLst>
                                          <p:attrName>ppt_w</p:attrName>
                                        </p:attrNameLst>
                                      </p:cBhvr>
                                      <p:tavLst>
                                        <p:tav tm="0">
                                          <p:val>
                                            <p:fltVal val="0"/>
                                          </p:val>
                                        </p:tav>
                                        <p:tav tm="100000">
                                          <p:val>
                                            <p:strVal val="#ppt_w"/>
                                          </p:val>
                                        </p:tav>
                                      </p:tavLst>
                                    </p:anim>
                                    <p:anim calcmode="lin" valueType="num">
                                      <p:cBhvr>
                                        <p:cTn id="70" dur="1000" fill="hold"/>
                                        <p:tgtEl>
                                          <p:spTgt spid="82955"/>
                                        </p:tgtEl>
                                        <p:attrNameLst>
                                          <p:attrName>ppt_h</p:attrName>
                                        </p:attrNameLst>
                                      </p:cBhvr>
                                      <p:tavLst>
                                        <p:tav tm="0">
                                          <p:val>
                                            <p:strVal val="#ppt_h"/>
                                          </p:val>
                                        </p:tav>
                                        <p:tav tm="100000">
                                          <p:val>
                                            <p:strVal val="#ppt_h"/>
                                          </p:val>
                                        </p:tav>
                                      </p:tavLst>
                                    </p:anim>
                                  </p:childTnLst>
                                </p:cTn>
                              </p:par>
                              <p:par>
                                <p:cTn id="71" presetID="17" presetClass="entr" presetSubtype="8" fill="hold" nodeType="withEffect">
                                  <p:stCondLst>
                                    <p:cond delay="0"/>
                                  </p:stCondLst>
                                  <p:childTnLst>
                                    <p:set>
                                      <p:cBhvr>
                                        <p:cTn id="72" dur="1" fill="hold">
                                          <p:stCondLst>
                                            <p:cond delay="0"/>
                                          </p:stCondLst>
                                        </p:cTn>
                                        <p:tgtEl>
                                          <p:spTgt spid="82972"/>
                                        </p:tgtEl>
                                        <p:attrNameLst>
                                          <p:attrName>style.visibility</p:attrName>
                                        </p:attrNameLst>
                                      </p:cBhvr>
                                      <p:to>
                                        <p:strVal val="visible"/>
                                      </p:to>
                                    </p:set>
                                    <p:anim calcmode="lin" valueType="num">
                                      <p:cBhvr>
                                        <p:cTn id="73" dur="500" fill="hold"/>
                                        <p:tgtEl>
                                          <p:spTgt spid="82972"/>
                                        </p:tgtEl>
                                        <p:attrNameLst>
                                          <p:attrName>ppt_x</p:attrName>
                                        </p:attrNameLst>
                                      </p:cBhvr>
                                      <p:tavLst>
                                        <p:tav tm="0">
                                          <p:val>
                                            <p:strVal val="#ppt_x-#ppt_w/2"/>
                                          </p:val>
                                        </p:tav>
                                        <p:tav tm="100000">
                                          <p:val>
                                            <p:strVal val="#ppt_x"/>
                                          </p:val>
                                        </p:tav>
                                      </p:tavLst>
                                    </p:anim>
                                    <p:anim calcmode="lin" valueType="num">
                                      <p:cBhvr>
                                        <p:cTn id="74" dur="500" fill="hold"/>
                                        <p:tgtEl>
                                          <p:spTgt spid="82972"/>
                                        </p:tgtEl>
                                        <p:attrNameLst>
                                          <p:attrName>ppt_y</p:attrName>
                                        </p:attrNameLst>
                                      </p:cBhvr>
                                      <p:tavLst>
                                        <p:tav tm="0">
                                          <p:val>
                                            <p:strVal val="#ppt_y"/>
                                          </p:val>
                                        </p:tav>
                                        <p:tav tm="100000">
                                          <p:val>
                                            <p:strVal val="#ppt_y"/>
                                          </p:val>
                                        </p:tav>
                                      </p:tavLst>
                                    </p:anim>
                                    <p:anim calcmode="lin" valueType="num">
                                      <p:cBhvr>
                                        <p:cTn id="75" dur="500" fill="hold"/>
                                        <p:tgtEl>
                                          <p:spTgt spid="82972"/>
                                        </p:tgtEl>
                                        <p:attrNameLst>
                                          <p:attrName>ppt_w</p:attrName>
                                        </p:attrNameLst>
                                      </p:cBhvr>
                                      <p:tavLst>
                                        <p:tav tm="0">
                                          <p:val>
                                            <p:fltVal val="0"/>
                                          </p:val>
                                        </p:tav>
                                        <p:tav tm="100000">
                                          <p:val>
                                            <p:strVal val="#ppt_w"/>
                                          </p:val>
                                        </p:tav>
                                      </p:tavLst>
                                    </p:anim>
                                    <p:anim calcmode="lin" valueType="num">
                                      <p:cBhvr>
                                        <p:cTn id="76" dur="500" fill="hold"/>
                                        <p:tgtEl>
                                          <p:spTgt spid="82972"/>
                                        </p:tgtEl>
                                        <p:attrNameLst>
                                          <p:attrName>ppt_h</p:attrName>
                                        </p:attrNameLst>
                                      </p:cBhvr>
                                      <p:tavLst>
                                        <p:tav tm="0">
                                          <p:val>
                                            <p:strVal val="#ppt_h"/>
                                          </p:val>
                                        </p:tav>
                                        <p:tav tm="100000">
                                          <p:val>
                                            <p:strVal val="#ppt_h"/>
                                          </p:val>
                                        </p:tav>
                                      </p:tavLst>
                                    </p:anim>
                                  </p:childTnLst>
                                </p:cTn>
                              </p:par>
                              <p:par>
                                <p:cTn id="77" presetID="17" presetClass="entr" presetSubtype="8" fill="hold" nodeType="withEffect">
                                  <p:stCondLst>
                                    <p:cond delay="0"/>
                                  </p:stCondLst>
                                  <p:childTnLst>
                                    <p:set>
                                      <p:cBhvr>
                                        <p:cTn id="78" dur="1" fill="hold">
                                          <p:stCondLst>
                                            <p:cond delay="0"/>
                                          </p:stCondLst>
                                        </p:cTn>
                                        <p:tgtEl>
                                          <p:spTgt spid="82970"/>
                                        </p:tgtEl>
                                        <p:attrNameLst>
                                          <p:attrName>style.visibility</p:attrName>
                                        </p:attrNameLst>
                                      </p:cBhvr>
                                      <p:to>
                                        <p:strVal val="visible"/>
                                      </p:to>
                                    </p:set>
                                    <p:anim calcmode="lin" valueType="num">
                                      <p:cBhvr>
                                        <p:cTn id="79" dur="500" fill="hold"/>
                                        <p:tgtEl>
                                          <p:spTgt spid="82970"/>
                                        </p:tgtEl>
                                        <p:attrNameLst>
                                          <p:attrName>ppt_x</p:attrName>
                                        </p:attrNameLst>
                                      </p:cBhvr>
                                      <p:tavLst>
                                        <p:tav tm="0">
                                          <p:val>
                                            <p:strVal val="#ppt_x-#ppt_w/2"/>
                                          </p:val>
                                        </p:tav>
                                        <p:tav tm="100000">
                                          <p:val>
                                            <p:strVal val="#ppt_x"/>
                                          </p:val>
                                        </p:tav>
                                      </p:tavLst>
                                    </p:anim>
                                    <p:anim calcmode="lin" valueType="num">
                                      <p:cBhvr>
                                        <p:cTn id="80" dur="500" fill="hold"/>
                                        <p:tgtEl>
                                          <p:spTgt spid="82970"/>
                                        </p:tgtEl>
                                        <p:attrNameLst>
                                          <p:attrName>ppt_y</p:attrName>
                                        </p:attrNameLst>
                                      </p:cBhvr>
                                      <p:tavLst>
                                        <p:tav tm="0">
                                          <p:val>
                                            <p:strVal val="#ppt_y"/>
                                          </p:val>
                                        </p:tav>
                                        <p:tav tm="100000">
                                          <p:val>
                                            <p:strVal val="#ppt_y"/>
                                          </p:val>
                                        </p:tav>
                                      </p:tavLst>
                                    </p:anim>
                                    <p:anim calcmode="lin" valueType="num">
                                      <p:cBhvr>
                                        <p:cTn id="81" dur="500" fill="hold"/>
                                        <p:tgtEl>
                                          <p:spTgt spid="82970"/>
                                        </p:tgtEl>
                                        <p:attrNameLst>
                                          <p:attrName>ppt_w</p:attrName>
                                        </p:attrNameLst>
                                      </p:cBhvr>
                                      <p:tavLst>
                                        <p:tav tm="0">
                                          <p:val>
                                            <p:fltVal val="0"/>
                                          </p:val>
                                        </p:tav>
                                        <p:tav tm="100000">
                                          <p:val>
                                            <p:strVal val="#ppt_w"/>
                                          </p:val>
                                        </p:tav>
                                      </p:tavLst>
                                    </p:anim>
                                    <p:anim calcmode="lin" valueType="num">
                                      <p:cBhvr>
                                        <p:cTn id="82" dur="500" fill="hold"/>
                                        <p:tgtEl>
                                          <p:spTgt spid="82970"/>
                                        </p:tgtEl>
                                        <p:attrNameLst>
                                          <p:attrName>ppt_h</p:attrName>
                                        </p:attrNameLst>
                                      </p:cBhvr>
                                      <p:tavLst>
                                        <p:tav tm="0">
                                          <p:val>
                                            <p:strVal val="#ppt_h"/>
                                          </p:val>
                                        </p:tav>
                                        <p:tav tm="100000">
                                          <p:val>
                                            <p:strVal val="#ppt_h"/>
                                          </p:val>
                                        </p:tav>
                                      </p:tavLst>
                                    </p:anim>
                                  </p:childTnLst>
                                </p:cTn>
                              </p:par>
                              <p:par>
                                <p:cTn id="83" presetID="17" presetClass="entr" presetSubtype="8" fill="hold" grpId="0" nodeType="withEffect">
                                  <p:stCondLst>
                                    <p:cond delay="0"/>
                                  </p:stCondLst>
                                  <p:childTnLst>
                                    <p:set>
                                      <p:cBhvr>
                                        <p:cTn id="84" dur="1" fill="hold">
                                          <p:stCondLst>
                                            <p:cond delay="0"/>
                                          </p:stCondLst>
                                        </p:cTn>
                                        <p:tgtEl>
                                          <p:spTgt spid="82971"/>
                                        </p:tgtEl>
                                        <p:attrNameLst>
                                          <p:attrName>style.visibility</p:attrName>
                                        </p:attrNameLst>
                                      </p:cBhvr>
                                      <p:to>
                                        <p:strVal val="visible"/>
                                      </p:to>
                                    </p:set>
                                    <p:anim calcmode="lin" valueType="num">
                                      <p:cBhvr>
                                        <p:cTn id="85" dur="500" fill="hold"/>
                                        <p:tgtEl>
                                          <p:spTgt spid="82971"/>
                                        </p:tgtEl>
                                        <p:attrNameLst>
                                          <p:attrName>ppt_x</p:attrName>
                                        </p:attrNameLst>
                                      </p:cBhvr>
                                      <p:tavLst>
                                        <p:tav tm="0">
                                          <p:val>
                                            <p:strVal val="#ppt_x-#ppt_w/2"/>
                                          </p:val>
                                        </p:tav>
                                        <p:tav tm="100000">
                                          <p:val>
                                            <p:strVal val="#ppt_x"/>
                                          </p:val>
                                        </p:tav>
                                      </p:tavLst>
                                    </p:anim>
                                    <p:anim calcmode="lin" valueType="num">
                                      <p:cBhvr>
                                        <p:cTn id="86" dur="500" fill="hold"/>
                                        <p:tgtEl>
                                          <p:spTgt spid="82971"/>
                                        </p:tgtEl>
                                        <p:attrNameLst>
                                          <p:attrName>ppt_y</p:attrName>
                                        </p:attrNameLst>
                                      </p:cBhvr>
                                      <p:tavLst>
                                        <p:tav tm="0">
                                          <p:val>
                                            <p:strVal val="#ppt_y"/>
                                          </p:val>
                                        </p:tav>
                                        <p:tav tm="100000">
                                          <p:val>
                                            <p:strVal val="#ppt_y"/>
                                          </p:val>
                                        </p:tav>
                                      </p:tavLst>
                                    </p:anim>
                                    <p:anim calcmode="lin" valueType="num">
                                      <p:cBhvr>
                                        <p:cTn id="87" dur="500" fill="hold"/>
                                        <p:tgtEl>
                                          <p:spTgt spid="82971"/>
                                        </p:tgtEl>
                                        <p:attrNameLst>
                                          <p:attrName>ppt_w</p:attrName>
                                        </p:attrNameLst>
                                      </p:cBhvr>
                                      <p:tavLst>
                                        <p:tav tm="0">
                                          <p:val>
                                            <p:fltVal val="0"/>
                                          </p:val>
                                        </p:tav>
                                        <p:tav tm="100000">
                                          <p:val>
                                            <p:strVal val="#ppt_w"/>
                                          </p:val>
                                        </p:tav>
                                      </p:tavLst>
                                    </p:anim>
                                    <p:anim calcmode="lin" valueType="num">
                                      <p:cBhvr>
                                        <p:cTn id="88" dur="500" fill="hold"/>
                                        <p:tgtEl>
                                          <p:spTgt spid="8297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63" grpId="0"/>
      <p:bldP spid="82968" grpId="0"/>
      <p:bldP spid="8297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23"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3C688B4-55B6-4A21-8C57-7ED492E6B90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20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35843"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35844" name="Rectangle 3"/>
          <p:cNvSpPr>
            <a:spLocks noGrp="1"/>
          </p:cNvSpPr>
          <p:nvPr>
            <p:ph idx="1" hasCustomPrompt="1"/>
          </p:nvPr>
        </p:nvSpPr>
        <p:spPr>
          <a:xfrm>
            <a:off x="400050" y="1127125"/>
            <a:ext cx="8229600" cy="4953000"/>
          </a:xfrm>
        </p:spPr>
        <p:txBody>
          <a:bodyPr vert="horz" wrap="square" lIns="91440" tIns="45720" rIns="91440" bIns="45720" anchor="t" anchorCtr="0"/>
          <a:lstStyle/>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p:txBody>
      </p:sp>
      <p:sp>
        <p:nvSpPr>
          <p:cNvPr id="239620" name="AutoShape 4"/>
          <p:cNvSpPr/>
          <p:nvPr/>
        </p:nvSpPr>
        <p:spPr>
          <a:xfrm rot="7922407">
            <a:off x="6810375" y="4448175"/>
            <a:ext cx="758825" cy="485775"/>
          </a:xfrm>
          <a:custGeom>
            <a:avLst/>
            <a:gdLst/>
            <a:ahLst/>
            <a:cxnLst>
              <a:cxn ang="17694720">
                <a:pos x="2147483646" y="0"/>
              </a:cxn>
              <a:cxn ang="11796480">
                <a:pos x="0" y="2147483646"/>
              </a:cxn>
              <a:cxn ang="5898240">
                <a:pos x="2147483646" y="2147483646"/>
              </a:cxn>
              <a:cxn ang="0">
                <a:pos x="2147483646" y="2147483646"/>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9900"/>
          </a:solidFill>
          <a:ln w="9525" cap="flat" cmpd="sng">
            <a:solidFill>
              <a:schemeClr val="tx1"/>
            </a:solidFill>
            <a:prstDash val="solid"/>
            <a:miter/>
            <a:headEnd type="none" w="med" len="med"/>
            <a:tailEnd type="none" w="med" len="med"/>
          </a:ln>
        </p:spPr>
        <p:txBody>
          <a:bodyPr/>
          <a:lstStyle/>
          <a:p>
            <a:endParaRPr lang="zh-CN" altLang="en-US"/>
          </a:p>
        </p:txBody>
      </p:sp>
      <p:sp>
        <p:nvSpPr>
          <p:cNvPr id="239621" name="AutoShape 5"/>
          <p:cNvSpPr/>
          <p:nvPr/>
        </p:nvSpPr>
        <p:spPr>
          <a:xfrm>
            <a:off x="4322763" y="4689475"/>
            <a:ext cx="3176587" cy="1952625"/>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zh-CN" altLang="en-US" b="1" dirty="0">
                <a:solidFill>
                  <a:srgbClr val="FFFFFF"/>
                </a:solidFill>
                <a:latin typeface="楷体_GB2312" pitchFamily="49" charset="-122"/>
                <a:ea typeface="楷体_GB2312" pitchFamily="49" charset="-122"/>
              </a:rPr>
              <a:t>透明性</a:t>
            </a:r>
          </a:p>
        </p:txBody>
      </p:sp>
      <p:sp>
        <p:nvSpPr>
          <p:cNvPr id="239622" name="Rectangle 6"/>
          <p:cNvSpPr/>
          <p:nvPr/>
        </p:nvSpPr>
        <p:spPr>
          <a:xfrm>
            <a:off x="5191125" y="3541713"/>
            <a:ext cx="4572000" cy="822325"/>
          </a:xfrm>
          <a:prstGeom prst="rect">
            <a:avLst/>
          </a:prstGeom>
          <a:noFill/>
          <a:ln w="9525">
            <a:noFill/>
          </a:ln>
        </p:spPr>
        <p:txBody>
          <a:bodyPr anchor="t" anchorCtr="0">
            <a:spAutoFit/>
          </a:bodyPr>
          <a:lstStyle/>
          <a:p>
            <a:pPr algn="ctr" eaLnBrk="0" hangingPunct="0"/>
            <a:r>
              <a:rPr lang="zh-CN" altLang="en-US" b="1" dirty="0">
                <a:solidFill>
                  <a:srgbClr val="FF0000"/>
                </a:solidFill>
                <a:latin typeface="Times New Roman" panose="02020603050405020304" pitchFamily="18" charset="0"/>
              </a:rPr>
              <a:t>计算机系统的层次结构</a:t>
            </a:r>
          </a:p>
          <a:p>
            <a:pPr algn="ctr" eaLnBrk="0" hangingPunct="0"/>
            <a:r>
              <a:rPr lang="zh-CN" altLang="en-US" b="1" dirty="0">
                <a:solidFill>
                  <a:srgbClr val="FF0000"/>
                </a:solidFill>
                <a:latin typeface="Times New Roman" panose="02020603050405020304" pitchFamily="18" charset="0"/>
              </a:rPr>
              <a:t>具有的特征</a:t>
            </a:r>
          </a:p>
        </p:txBody>
      </p:sp>
      <p:sp>
        <p:nvSpPr>
          <p:cNvPr id="35848" name="AutoShape 7"/>
          <p:cNvSpPr/>
          <p:nvPr/>
        </p:nvSpPr>
        <p:spPr>
          <a:xfrm>
            <a:off x="5573713" y="873125"/>
            <a:ext cx="3570287" cy="701675"/>
          </a:xfrm>
          <a:prstGeom prst="bevel">
            <a:avLst>
              <a:gd name="adj" fmla="val 12639"/>
            </a:avLst>
          </a:prstGeom>
          <a:solidFill>
            <a:schemeClr val="accent1"/>
          </a:solidFill>
          <a:ln w="9525">
            <a:noFill/>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5849" name="Rectangle 8"/>
          <p:cNvSpPr/>
          <p:nvPr/>
        </p:nvSpPr>
        <p:spPr>
          <a:xfrm>
            <a:off x="5822950" y="1063625"/>
            <a:ext cx="2744788" cy="366713"/>
          </a:xfrm>
          <a:prstGeom prst="rect">
            <a:avLst/>
          </a:prstGeom>
          <a:noFill/>
          <a:ln w="9525">
            <a:noFill/>
          </a:ln>
        </p:spPr>
        <p:txBody>
          <a:bodyPr anchor="t" anchorCtr="0">
            <a:spAutoFit/>
          </a:bodyPr>
          <a:lstStyle/>
          <a:p>
            <a:pPr algn="ctr" eaLnBrk="0" hangingPunct="0"/>
            <a:r>
              <a:rPr lang="zh-CN" altLang="en-US" sz="1800" b="1" dirty="0">
                <a:solidFill>
                  <a:schemeClr val="bg1"/>
                </a:solidFill>
                <a:latin typeface="Verdana" panose="020B0604030504040204" pitchFamily="34" charset="0"/>
                <a:ea typeface="楷体_GB2312" pitchFamily="49" charset="-122"/>
              </a:rPr>
              <a:t>从计算机系统的层次结构</a:t>
            </a:r>
          </a:p>
        </p:txBody>
      </p:sp>
      <p:sp>
        <p:nvSpPr>
          <p:cNvPr id="239625" name="Freeform 9"/>
          <p:cNvSpPr/>
          <p:nvPr/>
        </p:nvSpPr>
        <p:spPr>
          <a:xfrm rot="-3279584" flipH="1">
            <a:off x="4479925" y="1135063"/>
            <a:ext cx="1074738" cy="601662"/>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E7A9A9">
                  <a:alpha val="32001"/>
                </a:srgbClr>
              </a:gs>
              <a:gs pos="100000">
                <a:srgbClr val="D05656"/>
              </a:gs>
            </a:gsLst>
            <a:lin ang="0" scaled="1"/>
            <a:tileRect/>
          </a:gradFill>
          <a:ln w="12700">
            <a:noFill/>
          </a:ln>
        </p:spPr>
        <p:txBody>
          <a:bodyPr/>
          <a:lstStyle/>
          <a:p>
            <a:endParaRPr lang="zh-CN" altLang="en-US"/>
          </a:p>
        </p:txBody>
      </p:sp>
      <p:sp>
        <p:nvSpPr>
          <p:cNvPr id="239626" name="AutoShape 10"/>
          <p:cNvSpPr/>
          <p:nvPr/>
        </p:nvSpPr>
        <p:spPr>
          <a:xfrm>
            <a:off x="4041775" y="1831975"/>
            <a:ext cx="3994150" cy="747713"/>
          </a:xfrm>
          <a:prstGeom prst="bevel">
            <a:avLst>
              <a:gd name="adj" fmla="val 12639"/>
            </a:avLst>
          </a:prstGeom>
          <a:solidFill>
            <a:srgbClr val="FF6600"/>
          </a:solidFill>
          <a:ln w="9525">
            <a:noFill/>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239627" name="Rectangle 11"/>
          <p:cNvSpPr/>
          <p:nvPr/>
        </p:nvSpPr>
        <p:spPr>
          <a:xfrm>
            <a:off x="4149725" y="1865313"/>
            <a:ext cx="3670300" cy="641350"/>
          </a:xfrm>
          <a:prstGeom prst="rect">
            <a:avLst/>
          </a:prstGeom>
          <a:noFill/>
          <a:ln w="9525">
            <a:noFill/>
          </a:ln>
        </p:spPr>
        <p:txBody>
          <a:bodyPr anchor="t" anchorCtr="0">
            <a:spAutoFit/>
          </a:bodyPr>
          <a:lstStyle/>
          <a:p>
            <a:pPr algn="ctr" eaLnBrk="0" hangingPunct="0"/>
            <a:r>
              <a:rPr lang="zh-CN" altLang="en-US" sz="1800" b="1" dirty="0">
                <a:solidFill>
                  <a:schemeClr val="bg1"/>
                </a:solidFill>
                <a:latin typeface="Arial" panose="020B0604020202020204" pitchFamily="34" charset="0"/>
                <a:ea typeface="楷体_GB2312" pitchFamily="49" charset="-122"/>
              </a:rPr>
              <a:t>每级都有自己的用户、实现方法、指令系统和完成的功能</a:t>
            </a:r>
            <a:endParaRPr lang="en-US" altLang="zh-CN" sz="1800" b="1" dirty="0">
              <a:solidFill>
                <a:schemeClr val="bg1"/>
              </a:solidFill>
              <a:latin typeface="Arial" panose="020B0604020202020204" pitchFamily="34" charset="0"/>
              <a:ea typeface="楷体_GB2312" pitchFamily="49" charset="-122"/>
            </a:endParaRPr>
          </a:p>
        </p:txBody>
      </p:sp>
      <p:sp>
        <p:nvSpPr>
          <p:cNvPr id="239629" name="Rectangle 13"/>
          <p:cNvSpPr/>
          <p:nvPr/>
        </p:nvSpPr>
        <p:spPr>
          <a:xfrm>
            <a:off x="2917825" y="2987675"/>
            <a:ext cx="2835275" cy="366713"/>
          </a:xfrm>
          <a:prstGeom prst="rect">
            <a:avLst/>
          </a:prstGeom>
          <a:noFill/>
          <a:ln w="9525">
            <a:noFill/>
          </a:ln>
        </p:spPr>
        <p:txBody>
          <a:bodyPr anchor="t" anchorCtr="0">
            <a:spAutoFit/>
          </a:bodyPr>
          <a:lstStyle/>
          <a:p>
            <a:pPr algn="ctr" eaLnBrk="0" hangingPunct="0"/>
            <a:r>
              <a:rPr lang="zh-CN" altLang="en-US" sz="1800" b="1" dirty="0">
                <a:solidFill>
                  <a:schemeClr val="bg1"/>
                </a:solidFill>
                <a:latin typeface="Arial" panose="020B0604020202020204" pitchFamily="34" charset="0"/>
                <a:ea typeface="楷体_GB2312" pitchFamily="49" charset="-122"/>
              </a:rPr>
              <a:t>每级都有自己的系统结构</a:t>
            </a:r>
            <a:endParaRPr lang="en-US" altLang="zh-CN" sz="1800" b="1" dirty="0">
              <a:solidFill>
                <a:schemeClr val="bg1"/>
              </a:solidFill>
              <a:latin typeface="Arial" panose="020B0604020202020204" pitchFamily="34" charset="0"/>
              <a:ea typeface="楷体_GB2312" pitchFamily="49" charset="-122"/>
            </a:endParaRPr>
          </a:p>
        </p:txBody>
      </p:sp>
      <p:sp>
        <p:nvSpPr>
          <p:cNvPr id="239630" name="AutoShape 14"/>
          <p:cNvSpPr/>
          <p:nvPr/>
        </p:nvSpPr>
        <p:spPr>
          <a:xfrm>
            <a:off x="2436813" y="3081338"/>
            <a:ext cx="3433762" cy="690562"/>
          </a:xfrm>
          <a:prstGeom prst="bevel">
            <a:avLst>
              <a:gd name="adj" fmla="val 12639"/>
            </a:avLst>
          </a:prstGeom>
          <a:solidFill>
            <a:schemeClr val="folHlink"/>
          </a:solidFill>
          <a:ln w="9525">
            <a:noFill/>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239631" name="Rectangle 15"/>
          <p:cNvSpPr/>
          <p:nvPr/>
        </p:nvSpPr>
        <p:spPr>
          <a:xfrm>
            <a:off x="2514600" y="3111500"/>
            <a:ext cx="3140075" cy="641350"/>
          </a:xfrm>
          <a:prstGeom prst="rect">
            <a:avLst/>
          </a:prstGeom>
          <a:noFill/>
          <a:ln w="9525">
            <a:noFill/>
          </a:ln>
        </p:spPr>
        <p:txBody>
          <a:bodyPr anchor="t" anchorCtr="0">
            <a:spAutoFit/>
          </a:bodyPr>
          <a:lstStyle/>
          <a:p>
            <a:pPr algn="ctr" eaLnBrk="0" hangingPunct="0"/>
            <a:r>
              <a:rPr lang="zh-CN" altLang="en-US" sz="1800" b="1" dirty="0">
                <a:solidFill>
                  <a:schemeClr val="bg1"/>
                </a:solidFill>
                <a:latin typeface="Verdana" panose="020B0604030504040204" pitchFamily="34" charset="0"/>
                <a:ea typeface="楷体_GB2312" pitchFamily="49" charset="-122"/>
              </a:rPr>
              <a:t>从不同级看到的计算机属性是不同的</a:t>
            </a:r>
            <a:endParaRPr lang="en-US" altLang="zh-CN" sz="1800" b="1" dirty="0">
              <a:solidFill>
                <a:schemeClr val="bg1"/>
              </a:solidFill>
              <a:latin typeface="Verdana" panose="020B0604030504040204" pitchFamily="34" charset="0"/>
              <a:ea typeface="楷体_GB2312" pitchFamily="49" charset="-122"/>
            </a:endParaRPr>
          </a:p>
        </p:txBody>
      </p:sp>
      <p:sp>
        <p:nvSpPr>
          <p:cNvPr id="239632" name="AutoShape 16"/>
          <p:cNvSpPr/>
          <p:nvPr/>
        </p:nvSpPr>
        <p:spPr>
          <a:xfrm>
            <a:off x="1108075" y="4064000"/>
            <a:ext cx="3433763" cy="690563"/>
          </a:xfrm>
          <a:prstGeom prst="bevel">
            <a:avLst>
              <a:gd name="adj" fmla="val 12639"/>
            </a:avLst>
          </a:prstGeom>
          <a:solidFill>
            <a:srgbClr val="993366"/>
          </a:solidFill>
          <a:ln w="9525">
            <a:noFill/>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239633" name="Rectangle 17"/>
          <p:cNvSpPr/>
          <p:nvPr/>
        </p:nvSpPr>
        <p:spPr>
          <a:xfrm>
            <a:off x="1185863" y="4110038"/>
            <a:ext cx="3140075" cy="641350"/>
          </a:xfrm>
          <a:prstGeom prst="rect">
            <a:avLst/>
          </a:prstGeom>
          <a:noFill/>
          <a:ln w="9525">
            <a:noFill/>
          </a:ln>
        </p:spPr>
        <p:txBody>
          <a:bodyPr anchor="t" anchorCtr="0">
            <a:spAutoFit/>
          </a:bodyPr>
          <a:lstStyle/>
          <a:p>
            <a:pPr algn="ctr" eaLnBrk="0" hangingPunct="0"/>
            <a:r>
              <a:rPr lang="zh-CN" altLang="en-US" sz="1800" b="1" dirty="0">
                <a:solidFill>
                  <a:schemeClr val="bg1"/>
                </a:solidFill>
                <a:latin typeface="Verdana" panose="020B0604030504040204" pitchFamily="34" charset="0"/>
                <a:ea typeface="楷体_GB2312" pitchFamily="49" charset="-122"/>
              </a:rPr>
              <a:t>客观存在的属性从某种角度看是看不到的</a:t>
            </a:r>
            <a:endParaRPr lang="en-US" altLang="zh-CN" sz="1800" b="1" dirty="0">
              <a:solidFill>
                <a:schemeClr val="bg1"/>
              </a:solidFill>
              <a:latin typeface="Verdana" panose="020B0604030504040204" pitchFamily="34" charset="0"/>
              <a:ea typeface="楷体_GB2312" pitchFamily="49" charset="-122"/>
            </a:endParaRPr>
          </a:p>
        </p:txBody>
      </p:sp>
      <p:sp>
        <p:nvSpPr>
          <p:cNvPr id="239635" name="Freeform 19"/>
          <p:cNvSpPr/>
          <p:nvPr/>
        </p:nvSpPr>
        <p:spPr>
          <a:xfrm rot="-3279584" flipH="1">
            <a:off x="2716213" y="2405063"/>
            <a:ext cx="1074737" cy="601662"/>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E7A9A9">
                  <a:alpha val="32001"/>
                </a:srgbClr>
              </a:gs>
              <a:gs pos="100000">
                <a:srgbClr val="D05656"/>
              </a:gs>
            </a:gsLst>
            <a:lin ang="0" scaled="1"/>
            <a:tileRect/>
          </a:gradFill>
          <a:ln w="12700">
            <a:noFill/>
          </a:ln>
        </p:spPr>
        <p:txBody>
          <a:bodyPr/>
          <a:lstStyle/>
          <a:p>
            <a:endParaRPr lang="zh-CN" altLang="en-US"/>
          </a:p>
        </p:txBody>
      </p:sp>
      <p:sp>
        <p:nvSpPr>
          <p:cNvPr id="239636" name="Freeform 20"/>
          <p:cNvSpPr/>
          <p:nvPr/>
        </p:nvSpPr>
        <p:spPr>
          <a:xfrm rot="-3279584" flipH="1">
            <a:off x="1349375" y="3348038"/>
            <a:ext cx="1074738" cy="601662"/>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E7A9A9">
                  <a:alpha val="32001"/>
                </a:srgbClr>
              </a:gs>
              <a:gs pos="100000">
                <a:srgbClr val="D05656"/>
              </a:gs>
            </a:gsLst>
            <a:lin ang="0" scaled="1"/>
            <a:tileRect/>
          </a:gradFill>
          <a:ln w="12700">
            <a:noFill/>
          </a:ln>
        </p:spPr>
        <p:txBody>
          <a:bodyPr/>
          <a:lstStyle/>
          <a:p>
            <a:endParaRPr lang="zh-CN" altLang="en-US"/>
          </a:p>
        </p:txBody>
      </p:sp>
      <p:sp>
        <p:nvSpPr>
          <p:cNvPr id="21" name="Rectangle 6"/>
          <p:cNvSpPr/>
          <p:nvPr/>
        </p:nvSpPr>
        <p:spPr>
          <a:xfrm>
            <a:off x="55563" y="877888"/>
            <a:ext cx="3908425" cy="708025"/>
          </a:xfrm>
          <a:prstGeom prst="rect">
            <a:avLst/>
          </a:prstGeom>
          <a:noFill/>
          <a:ln w="9525">
            <a:noFill/>
          </a:ln>
        </p:spPr>
        <p:txBody>
          <a:bodyPr anchor="t" anchorCtr="0">
            <a:spAutoFit/>
          </a:bodyPr>
          <a:lstStyle/>
          <a:p>
            <a:pPr algn="ctr" eaLnBrk="0" hangingPunct="0"/>
            <a:r>
              <a:rPr lang="zh-CN" altLang="en-US" sz="2000" b="1" dirty="0">
                <a:solidFill>
                  <a:srgbClr val="FF0000"/>
                </a:solidFill>
                <a:latin typeface="Times New Roman" panose="02020603050405020304" pitchFamily="18" charset="0"/>
              </a:rPr>
              <a:t>系统结构是对计算机系统中各级界面的定义及其上下的功能分配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39625"/>
                                        </p:tgtEl>
                                        <p:attrNameLst>
                                          <p:attrName>style.visibility</p:attrName>
                                        </p:attrNameLst>
                                      </p:cBhvr>
                                      <p:to>
                                        <p:strVal val="visible"/>
                                      </p:to>
                                    </p:set>
                                    <p:animEffect transition="in" filter="slide(fromTop)">
                                      <p:cBhvr>
                                        <p:cTn id="7" dur="500"/>
                                        <p:tgtEl>
                                          <p:spTgt spid="23962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39627"/>
                                        </p:tgtEl>
                                        <p:attrNameLst>
                                          <p:attrName>style.visibility</p:attrName>
                                        </p:attrNameLst>
                                      </p:cBhvr>
                                      <p:to>
                                        <p:strVal val="visible"/>
                                      </p:to>
                                    </p:set>
                                    <p:anim calcmode="lin" valueType="num">
                                      <p:cBhvr>
                                        <p:cTn id="12" dur="500" fill="hold"/>
                                        <p:tgtEl>
                                          <p:spTgt spid="239627"/>
                                        </p:tgtEl>
                                        <p:attrNameLst>
                                          <p:attrName>ppt_w</p:attrName>
                                        </p:attrNameLst>
                                      </p:cBhvr>
                                      <p:tavLst>
                                        <p:tav tm="0">
                                          <p:val>
                                            <p:fltVal val="0"/>
                                          </p:val>
                                        </p:tav>
                                        <p:tav tm="100000">
                                          <p:val>
                                            <p:strVal val="#ppt_w"/>
                                          </p:val>
                                        </p:tav>
                                      </p:tavLst>
                                    </p:anim>
                                    <p:anim calcmode="lin" valueType="num">
                                      <p:cBhvr>
                                        <p:cTn id="13" dur="500" fill="hold"/>
                                        <p:tgtEl>
                                          <p:spTgt spid="239627"/>
                                        </p:tgtEl>
                                        <p:attrNameLst>
                                          <p:attrName>ppt_h</p:attrName>
                                        </p:attrNameLst>
                                      </p:cBhvr>
                                      <p:tavLst>
                                        <p:tav tm="0">
                                          <p:val>
                                            <p:fltVal val="0"/>
                                          </p:val>
                                        </p:tav>
                                        <p:tav tm="100000">
                                          <p:val>
                                            <p:strVal val="#ppt_h"/>
                                          </p:val>
                                        </p:tav>
                                      </p:tavLst>
                                    </p:anim>
                                    <p:animEffect transition="in" filter="fade">
                                      <p:cBhvr>
                                        <p:cTn id="14" dur="500"/>
                                        <p:tgtEl>
                                          <p:spTgt spid="239627"/>
                                        </p:tgtEl>
                                      </p:cBhvr>
                                    </p:animEffect>
                                  </p:childTnLst>
                                </p:cTn>
                              </p:par>
                              <p:par>
                                <p:cTn id="15" presetID="53" presetClass="entr" presetSubtype="16" fill="hold" nodeType="withEffect">
                                  <p:stCondLst>
                                    <p:cond delay="0"/>
                                  </p:stCondLst>
                                  <p:childTnLst>
                                    <p:set>
                                      <p:cBhvr>
                                        <p:cTn id="16" dur="1" fill="hold">
                                          <p:stCondLst>
                                            <p:cond delay="0"/>
                                          </p:stCondLst>
                                        </p:cTn>
                                        <p:tgtEl>
                                          <p:spTgt spid="239626"/>
                                        </p:tgtEl>
                                        <p:attrNameLst>
                                          <p:attrName>style.visibility</p:attrName>
                                        </p:attrNameLst>
                                      </p:cBhvr>
                                      <p:to>
                                        <p:strVal val="visible"/>
                                      </p:to>
                                    </p:set>
                                    <p:anim calcmode="lin" valueType="num">
                                      <p:cBhvr>
                                        <p:cTn id="17" dur="500" fill="hold"/>
                                        <p:tgtEl>
                                          <p:spTgt spid="239626"/>
                                        </p:tgtEl>
                                        <p:attrNameLst>
                                          <p:attrName>ppt_w</p:attrName>
                                        </p:attrNameLst>
                                      </p:cBhvr>
                                      <p:tavLst>
                                        <p:tav tm="0">
                                          <p:val>
                                            <p:fltVal val="0"/>
                                          </p:val>
                                        </p:tav>
                                        <p:tav tm="100000">
                                          <p:val>
                                            <p:strVal val="#ppt_w"/>
                                          </p:val>
                                        </p:tav>
                                      </p:tavLst>
                                    </p:anim>
                                    <p:anim calcmode="lin" valueType="num">
                                      <p:cBhvr>
                                        <p:cTn id="18" dur="500" fill="hold"/>
                                        <p:tgtEl>
                                          <p:spTgt spid="239626"/>
                                        </p:tgtEl>
                                        <p:attrNameLst>
                                          <p:attrName>ppt_h</p:attrName>
                                        </p:attrNameLst>
                                      </p:cBhvr>
                                      <p:tavLst>
                                        <p:tav tm="0">
                                          <p:val>
                                            <p:fltVal val="0"/>
                                          </p:val>
                                        </p:tav>
                                        <p:tav tm="100000">
                                          <p:val>
                                            <p:strVal val="#ppt_h"/>
                                          </p:val>
                                        </p:tav>
                                      </p:tavLst>
                                    </p:anim>
                                    <p:animEffect transition="in" filter="fade">
                                      <p:cBhvr>
                                        <p:cTn id="19" dur="500"/>
                                        <p:tgtEl>
                                          <p:spTgt spid="23962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39629"/>
                                        </p:tgtEl>
                                        <p:attrNameLst>
                                          <p:attrName>style.visibility</p:attrName>
                                        </p:attrNameLst>
                                      </p:cBhvr>
                                      <p:to>
                                        <p:strVal val="visible"/>
                                      </p:to>
                                    </p:set>
                                    <p:anim calcmode="lin" valueType="num">
                                      <p:cBhvr>
                                        <p:cTn id="24" dur="500" fill="hold"/>
                                        <p:tgtEl>
                                          <p:spTgt spid="239629"/>
                                        </p:tgtEl>
                                        <p:attrNameLst>
                                          <p:attrName>ppt_w</p:attrName>
                                        </p:attrNameLst>
                                      </p:cBhvr>
                                      <p:tavLst>
                                        <p:tav tm="0">
                                          <p:val>
                                            <p:fltVal val="0"/>
                                          </p:val>
                                        </p:tav>
                                        <p:tav tm="100000">
                                          <p:val>
                                            <p:strVal val="#ppt_w"/>
                                          </p:val>
                                        </p:tav>
                                      </p:tavLst>
                                    </p:anim>
                                    <p:anim calcmode="lin" valueType="num">
                                      <p:cBhvr>
                                        <p:cTn id="25" dur="500" fill="hold"/>
                                        <p:tgtEl>
                                          <p:spTgt spid="239629"/>
                                        </p:tgtEl>
                                        <p:attrNameLst>
                                          <p:attrName>ppt_h</p:attrName>
                                        </p:attrNameLst>
                                      </p:cBhvr>
                                      <p:tavLst>
                                        <p:tav tm="0">
                                          <p:val>
                                            <p:fltVal val="0"/>
                                          </p:val>
                                        </p:tav>
                                        <p:tav tm="100000">
                                          <p:val>
                                            <p:strVal val="#ppt_h"/>
                                          </p:val>
                                        </p:tav>
                                      </p:tavLst>
                                    </p:anim>
                                    <p:animEffect transition="in" filter="fade">
                                      <p:cBhvr>
                                        <p:cTn id="26" dur="500"/>
                                        <p:tgtEl>
                                          <p:spTgt spid="239629"/>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239635"/>
                                        </p:tgtEl>
                                        <p:attrNameLst>
                                          <p:attrName>style.visibility</p:attrName>
                                        </p:attrNameLst>
                                      </p:cBhvr>
                                      <p:to>
                                        <p:strVal val="visible"/>
                                      </p:to>
                                    </p:set>
                                    <p:animEffect transition="in" filter="slide(fromTop)">
                                      <p:cBhvr>
                                        <p:cTn id="31" dur="500"/>
                                        <p:tgtEl>
                                          <p:spTgt spid="23963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39631"/>
                                        </p:tgtEl>
                                        <p:attrNameLst>
                                          <p:attrName>style.visibility</p:attrName>
                                        </p:attrNameLst>
                                      </p:cBhvr>
                                      <p:to>
                                        <p:strVal val="visible"/>
                                      </p:to>
                                    </p:set>
                                    <p:anim calcmode="lin" valueType="num">
                                      <p:cBhvr>
                                        <p:cTn id="36" dur="500" fill="hold"/>
                                        <p:tgtEl>
                                          <p:spTgt spid="239631"/>
                                        </p:tgtEl>
                                        <p:attrNameLst>
                                          <p:attrName>ppt_w</p:attrName>
                                        </p:attrNameLst>
                                      </p:cBhvr>
                                      <p:tavLst>
                                        <p:tav tm="0">
                                          <p:val>
                                            <p:fltVal val="0"/>
                                          </p:val>
                                        </p:tav>
                                        <p:tav tm="100000">
                                          <p:val>
                                            <p:strVal val="#ppt_w"/>
                                          </p:val>
                                        </p:tav>
                                      </p:tavLst>
                                    </p:anim>
                                    <p:anim calcmode="lin" valueType="num">
                                      <p:cBhvr>
                                        <p:cTn id="37" dur="500" fill="hold"/>
                                        <p:tgtEl>
                                          <p:spTgt spid="239631"/>
                                        </p:tgtEl>
                                        <p:attrNameLst>
                                          <p:attrName>ppt_h</p:attrName>
                                        </p:attrNameLst>
                                      </p:cBhvr>
                                      <p:tavLst>
                                        <p:tav tm="0">
                                          <p:val>
                                            <p:fltVal val="0"/>
                                          </p:val>
                                        </p:tav>
                                        <p:tav tm="100000">
                                          <p:val>
                                            <p:strVal val="#ppt_h"/>
                                          </p:val>
                                        </p:tav>
                                      </p:tavLst>
                                    </p:anim>
                                    <p:animEffect transition="in" filter="fade">
                                      <p:cBhvr>
                                        <p:cTn id="38" dur="500"/>
                                        <p:tgtEl>
                                          <p:spTgt spid="239631"/>
                                        </p:tgtEl>
                                      </p:cBhvr>
                                    </p:animEffect>
                                  </p:childTnLst>
                                </p:cTn>
                              </p:par>
                              <p:par>
                                <p:cTn id="39" presetID="53" presetClass="entr" presetSubtype="16" fill="hold" nodeType="withEffect">
                                  <p:stCondLst>
                                    <p:cond delay="0"/>
                                  </p:stCondLst>
                                  <p:childTnLst>
                                    <p:set>
                                      <p:cBhvr>
                                        <p:cTn id="40" dur="1" fill="hold">
                                          <p:stCondLst>
                                            <p:cond delay="0"/>
                                          </p:stCondLst>
                                        </p:cTn>
                                        <p:tgtEl>
                                          <p:spTgt spid="239630"/>
                                        </p:tgtEl>
                                        <p:attrNameLst>
                                          <p:attrName>style.visibility</p:attrName>
                                        </p:attrNameLst>
                                      </p:cBhvr>
                                      <p:to>
                                        <p:strVal val="visible"/>
                                      </p:to>
                                    </p:set>
                                    <p:anim calcmode="lin" valueType="num">
                                      <p:cBhvr>
                                        <p:cTn id="41" dur="500" fill="hold"/>
                                        <p:tgtEl>
                                          <p:spTgt spid="239630"/>
                                        </p:tgtEl>
                                        <p:attrNameLst>
                                          <p:attrName>ppt_w</p:attrName>
                                        </p:attrNameLst>
                                      </p:cBhvr>
                                      <p:tavLst>
                                        <p:tav tm="0">
                                          <p:val>
                                            <p:fltVal val="0"/>
                                          </p:val>
                                        </p:tav>
                                        <p:tav tm="100000">
                                          <p:val>
                                            <p:strVal val="#ppt_w"/>
                                          </p:val>
                                        </p:tav>
                                      </p:tavLst>
                                    </p:anim>
                                    <p:anim calcmode="lin" valueType="num">
                                      <p:cBhvr>
                                        <p:cTn id="42" dur="500" fill="hold"/>
                                        <p:tgtEl>
                                          <p:spTgt spid="239630"/>
                                        </p:tgtEl>
                                        <p:attrNameLst>
                                          <p:attrName>ppt_h</p:attrName>
                                        </p:attrNameLst>
                                      </p:cBhvr>
                                      <p:tavLst>
                                        <p:tav tm="0">
                                          <p:val>
                                            <p:fltVal val="0"/>
                                          </p:val>
                                        </p:tav>
                                        <p:tav tm="100000">
                                          <p:val>
                                            <p:strVal val="#ppt_h"/>
                                          </p:val>
                                        </p:tav>
                                      </p:tavLst>
                                    </p:anim>
                                    <p:animEffect transition="in" filter="fade">
                                      <p:cBhvr>
                                        <p:cTn id="43" dur="500"/>
                                        <p:tgtEl>
                                          <p:spTgt spid="239630"/>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nodeType="clickEffect">
                                  <p:stCondLst>
                                    <p:cond delay="0"/>
                                  </p:stCondLst>
                                  <p:childTnLst>
                                    <p:set>
                                      <p:cBhvr>
                                        <p:cTn id="47" dur="1" fill="hold">
                                          <p:stCondLst>
                                            <p:cond delay="0"/>
                                          </p:stCondLst>
                                        </p:cTn>
                                        <p:tgtEl>
                                          <p:spTgt spid="239636"/>
                                        </p:tgtEl>
                                        <p:attrNameLst>
                                          <p:attrName>style.visibility</p:attrName>
                                        </p:attrNameLst>
                                      </p:cBhvr>
                                      <p:to>
                                        <p:strVal val="visible"/>
                                      </p:to>
                                    </p:set>
                                    <p:animEffect transition="in" filter="slide(fromTop)">
                                      <p:cBhvr>
                                        <p:cTn id="48" dur="500"/>
                                        <p:tgtEl>
                                          <p:spTgt spid="239636"/>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39633"/>
                                        </p:tgtEl>
                                        <p:attrNameLst>
                                          <p:attrName>style.visibility</p:attrName>
                                        </p:attrNameLst>
                                      </p:cBhvr>
                                      <p:to>
                                        <p:strVal val="visible"/>
                                      </p:to>
                                    </p:set>
                                    <p:anim calcmode="lin" valueType="num">
                                      <p:cBhvr>
                                        <p:cTn id="53" dur="500" fill="hold"/>
                                        <p:tgtEl>
                                          <p:spTgt spid="239633"/>
                                        </p:tgtEl>
                                        <p:attrNameLst>
                                          <p:attrName>ppt_w</p:attrName>
                                        </p:attrNameLst>
                                      </p:cBhvr>
                                      <p:tavLst>
                                        <p:tav tm="0">
                                          <p:val>
                                            <p:fltVal val="0"/>
                                          </p:val>
                                        </p:tav>
                                        <p:tav tm="100000">
                                          <p:val>
                                            <p:strVal val="#ppt_w"/>
                                          </p:val>
                                        </p:tav>
                                      </p:tavLst>
                                    </p:anim>
                                    <p:anim calcmode="lin" valueType="num">
                                      <p:cBhvr>
                                        <p:cTn id="54" dur="500" fill="hold"/>
                                        <p:tgtEl>
                                          <p:spTgt spid="239633"/>
                                        </p:tgtEl>
                                        <p:attrNameLst>
                                          <p:attrName>ppt_h</p:attrName>
                                        </p:attrNameLst>
                                      </p:cBhvr>
                                      <p:tavLst>
                                        <p:tav tm="0">
                                          <p:val>
                                            <p:fltVal val="0"/>
                                          </p:val>
                                        </p:tav>
                                        <p:tav tm="100000">
                                          <p:val>
                                            <p:strVal val="#ppt_h"/>
                                          </p:val>
                                        </p:tav>
                                      </p:tavLst>
                                    </p:anim>
                                    <p:animEffect transition="in" filter="fade">
                                      <p:cBhvr>
                                        <p:cTn id="55" dur="500"/>
                                        <p:tgtEl>
                                          <p:spTgt spid="239633"/>
                                        </p:tgtEl>
                                      </p:cBhvr>
                                    </p:animEffect>
                                  </p:childTnLst>
                                </p:cTn>
                              </p:par>
                              <p:par>
                                <p:cTn id="56" presetID="53" presetClass="entr" presetSubtype="16" fill="hold" nodeType="withEffect">
                                  <p:stCondLst>
                                    <p:cond delay="0"/>
                                  </p:stCondLst>
                                  <p:childTnLst>
                                    <p:set>
                                      <p:cBhvr>
                                        <p:cTn id="57" dur="1" fill="hold">
                                          <p:stCondLst>
                                            <p:cond delay="0"/>
                                          </p:stCondLst>
                                        </p:cTn>
                                        <p:tgtEl>
                                          <p:spTgt spid="239632"/>
                                        </p:tgtEl>
                                        <p:attrNameLst>
                                          <p:attrName>style.visibility</p:attrName>
                                        </p:attrNameLst>
                                      </p:cBhvr>
                                      <p:to>
                                        <p:strVal val="visible"/>
                                      </p:to>
                                    </p:set>
                                    <p:anim calcmode="lin" valueType="num">
                                      <p:cBhvr>
                                        <p:cTn id="58" dur="500" fill="hold"/>
                                        <p:tgtEl>
                                          <p:spTgt spid="239632"/>
                                        </p:tgtEl>
                                        <p:attrNameLst>
                                          <p:attrName>ppt_w</p:attrName>
                                        </p:attrNameLst>
                                      </p:cBhvr>
                                      <p:tavLst>
                                        <p:tav tm="0">
                                          <p:val>
                                            <p:fltVal val="0"/>
                                          </p:val>
                                        </p:tav>
                                        <p:tav tm="100000">
                                          <p:val>
                                            <p:strVal val="#ppt_w"/>
                                          </p:val>
                                        </p:tav>
                                      </p:tavLst>
                                    </p:anim>
                                    <p:anim calcmode="lin" valueType="num">
                                      <p:cBhvr>
                                        <p:cTn id="59" dur="500" fill="hold"/>
                                        <p:tgtEl>
                                          <p:spTgt spid="239632"/>
                                        </p:tgtEl>
                                        <p:attrNameLst>
                                          <p:attrName>ppt_h</p:attrName>
                                        </p:attrNameLst>
                                      </p:cBhvr>
                                      <p:tavLst>
                                        <p:tav tm="0">
                                          <p:val>
                                            <p:fltVal val="0"/>
                                          </p:val>
                                        </p:tav>
                                        <p:tav tm="100000">
                                          <p:val>
                                            <p:strVal val="#ppt_h"/>
                                          </p:val>
                                        </p:tav>
                                      </p:tavLst>
                                    </p:anim>
                                    <p:animEffect transition="in" filter="fade">
                                      <p:cBhvr>
                                        <p:cTn id="60" dur="500"/>
                                        <p:tgtEl>
                                          <p:spTgt spid="239632"/>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grpId="0" nodeType="clickEffect">
                                  <p:stCondLst>
                                    <p:cond delay="0"/>
                                  </p:stCondLst>
                                  <p:childTnLst>
                                    <p:set>
                                      <p:cBhvr>
                                        <p:cTn id="64" dur="1" fill="hold">
                                          <p:stCondLst>
                                            <p:cond delay="0"/>
                                          </p:stCondLst>
                                        </p:cTn>
                                        <p:tgtEl>
                                          <p:spTgt spid="239622"/>
                                        </p:tgtEl>
                                        <p:attrNameLst>
                                          <p:attrName>style.visibility</p:attrName>
                                        </p:attrNameLst>
                                      </p:cBhvr>
                                      <p:to>
                                        <p:strVal val="visible"/>
                                      </p:to>
                                    </p:set>
                                    <p:animEffect transition="in" filter="checkerboard(across)">
                                      <p:cBhvr>
                                        <p:cTn id="65" dur="1000"/>
                                        <p:tgtEl>
                                          <p:spTgt spid="239622"/>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8" fill="hold" nodeType="clickEffect">
                                  <p:stCondLst>
                                    <p:cond delay="0"/>
                                  </p:stCondLst>
                                  <p:childTnLst>
                                    <p:set>
                                      <p:cBhvr>
                                        <p:cTn id="69" dur="1" fill="hold">
                                          <p:stCondLst>
                                            <p:cond delay="0"/>
                                          </p:stCondLst>
                                        </p:cTn>
                                        <p:tgtEl>
                                          <p:spTgt spid="239620"/>
                                        </p:tgtEl>
                                        <p:attrNameLst>
                                          <p:attrName>style.visibility</p:attrName>
                                        </p:attrNameLst>
                                      </p:cBhvr>
                                      <p:to>
                                        <p:strVal val="visible"/>
                                      </p:to>
                                    </p:set>
                                    <p:animEffect transition="in" filter="slide(fromLeft)">
                                      <p:cBhvr>
                                        <p:cTn id="70" dur="500"/>
                                        <p:tgtEl>
                                          <p:spTgt spid="239620"/>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239621"/>
                                        </p:tgtEl>
                                        <p:attrNameLst>
                                          <p:attrName>style.visibility</p:attrName>
                                        </p:attrNameLst>
                                      </p:cBhvr>
                                      <p:to>
                                        <p:strVal val="visible"/>
                                      </p:to>
                                    </p:set>
                                    <p:animEffect transition="in" filter="fade">
                                      <p:cBhvr>
                                        <p:cTn id="74" dur="1000"/>
                                        <p:tgtEl>
                                          <p:spTgt spid="239621"/>
                                        </p:tgtEl>
                                      </p:cBhvr>
                                    </p:animEffect>
                                  </p:childTnLst>
                                </p:cTn>
                              </p:par>
                            </p:childTnLst>
                          </p:cTn>
                        </p:par>
                      </p:childTnLst>
                    </p:cTn>
                  </p:par>
                  <p:par>
                    <p:cTn id="75" fill="hold">
                      <p:stCondLst>
                        <p:cond delay="indefinite"/>
                      </p:stCondLst>
                      <p:childTnLst>
                        <p:par>
                          <p:cTn id="76" fill="hold">
                            <p:stCondLst>
                              <p:cond delay="0"/>
                            </p:stCondLst>
                            <p:childTnLst>
                              <p:par>
                                <p:cTn id="77" presetID="5" presetClass="entr" presetSubtype="1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checkerboard(across)">
                                      <p:cBhvr>
                                        <p:cTn id="7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animBg="1"/>
      <p:bldP spid="239622" grpId="0"/>
      <p:bldP spid="239627" grpId="0"/>
      <p:bldP spid="239629" grpId="0"/>
      <p:bldP spid="239631" grpId="0"/>
      <p:bldP spid="239633"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6"/>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5C29B333-6A57-46F0-8F2B-8E9C50BE92B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21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36867" name="Rectangle 5"/>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201731" name="Rectangle 3"/>
          <p:cNvSpPr>
            <a:spLocks noGrp="1"/>
          </p:cNvSpPr>
          <p:nvPr>
            <p:ph type="body" sz="half" idx="1" hasCustomPrompt="1"/>
          </p:nvPr>
        </p:nvSpPr>
        <p:spPr>
          <a:xfrm>
            <a:off x="414338" y="5089525"/>
            <a:ext cx="8315325" cy="1066800"/>
          </a:xfrm>
        </p:spPr>
        <p:txBody>
          <a:bodyPr vert="horz" wrap="square" lIns="91440" tIns="45720" rIns="91440" bIns="45720" anchor="t" anchorCtr="0"/>
          <a:lstStyle/>
          <a:p>
            <a:pPr lvl="1" eaLnBrk="1" hangingPunct="1">
              <a:buClr>
                <a:schemeClr val="tx2"/>
              </a:buClr>
              <a:buSzPct val="60000"/>
              <a:buFont typeface="Wingdings" panose="05000000000000000000" pitchFamily="2" charset="2"/>
            </a:pPr>
            <a:r>
              <a:rPr lang="zh-CN" altLang="en-US" sz="2800" b="1" dirty="0">
                <a:latin typeface="仿宋_GB2312" pitchFamily="49" charset="-122"/>
                <a:ea typeface="仿宋_GB2312" pitchFamily="49" charset="-122"/>
              </a:rPr>
              <a:t>指令系统、寻址方式、寄存器组织、</a:t>
            </a:r>
            <a:r>
              <a:rPr lang="en-US" altLang="zh-CN" sz="2800" b="1" dirty="0">
                <a:latin typeface="仿宋_GB2312" pitchFamily="49" charset="-122"/>
                <a:ea typeface="仿宋_GB2312" pitchFamily="49" charset="-122"/>
              </a:rPr>
              <a:t>I/O</a:t>
            </a:r>
            <a:r>
              <a:rPr lang="zh-CN" altLang="en-US" sz="2800" b="1" dirty="0">
                <a:latin typeface="仿宋_GB2312" pitchFamily="49" charset="-122"/>
                <a:ea typeface="仿宋_GB2312" pitchFamily="49" charset="-122"/>
              </a:rPr>
              <a:t>设备的连接方式等</a:t>
            </a:r>
          </a:p>
        </p:txBody>
      </p:sp>
      <p:pic>
        <p:nvPicPr>
          <p:cNvPr id="36869" name="图片 1"/>
          <p:cNvPicPr>
            <a:picLocks noChangeAspect="1"/>
          </p:cNvPicPr>
          <p:nvPr/>
        </p:nvPicPr>
        <p:blipFill>
          <a:blip r:embed="rId2"/>
          <a:stretch>
            <a:fillRect/>
          </a:stretch>
        </p:blipFill>
        <p:spPr>
          <a:xfrm>
            <a:off x="1990725" y="1339850"/>
            <a:ext cx="4476750" cy="3429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Effect transition="in" filter="fade">
                                      <p:cBhvr>
                                        <p:cTn id="7" dur="1000"/>
                                        <p:tgtEl>
                                          <p:spTgt spid="2017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7D53E21-A0FE-45B6-8C3E-13F4F381EE0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22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37891" name="Rectangle 3"/>
          <p:cNvSpPr>
            <a:spLocks noGrp="1"/>
          </p:cNvSpPr>
          <p:nvPr>
            <p:ph idx="1" hasCustomPrompt="1"/>
          </p:nvPr>
        </p:nvSpPr>
        <p:spPr/>
        <p:txBody>
          <a:bodyPr vert="horz" wrap="square" lIns="91440" tIns="45720" rIns="91440" bIns="45720" anchor="t" anchorCtr="0"/>
          <a:lstStyle/>
          <a:p>
            <a:pPr eaLnBrk="1" hangingPunct="1">
              <a:lnSpc>
                <a:spcPct val="150000"/>
              </a:lnSpc>
            </a:pPr>
            <a:r>
              <a:rPr lang="zh-CN" altLang="en-US" dirty="0">
                <a:solidFill>
                  <a:srgbClr val="FF0000"/>
                </a:solidFill>
                <a:latin typeface="仿宋_GB2312" pitchFamily="49" charset="-122"/>
                <a:ea typeface="仿宋_GB2312" pitchFamily="49" charset="-122"/>
              </a:rPr>
              <a:t>透明性定义</a:t>
            </a:r>
          </a:p>
          <a:p>
            <a:pPr lvl="1" eaLnBrk="1" hangingPunct="1">
              <a:lnSpc>
                <a:spcPct val="150000"/>
              </a:lnSpc>
            </a:pPr>
            <a:r>
              <a:rPr lang="zh-CN" altLang="en-US" b="1" dirty="0">
                <a:solidFill>
                  <a:srgbClr val="000000"/>
                </a:solidFill>
                <a:ea typeface="楷体_GB2312" pitchFamily="49" charset="-122"/>
              </a:rPr>
              <a:t>在计算机技术中，对这种本来是存在的事物或属性，但从某种角度看又好象不存在的概念称为</a:t>
            </a:r>
            <a:r>
              <a:rPr lang="zh-CN" altLang="en-US" b="1" dirty="0">
                <a:solidFill>
                  <a:srgbClr val="FF0000"/>
                </a:solidFill>
                <a:ea typeface="楷体_GB2312" pitchFamily="49" charset="-122"/>
              </a:rPr>
              <a:t>透明性</a:t>
            </a:r>
            <a:endParaRPr lang="zh-CN" altLang="en-US" b="1" dirty="0">
              <a:ea typeface="楷体_GB2312" pitchFamily="49" charset="-122"/>
            </a:endParaRPr>
          </a:p>
          <a:p>
            <a:pPr eaLnBrk="1" hangingPunct="1">
              <a:lnSpc>
                <a:spcPct val="150000"/>
              </a:lnSpc>
            </a:pPr>
            <a:r>
              <a:rPr lang="zh-CN" altLang="en-US" dirty="0">
                <a:solidFill>
                  <a:srgbClr val="FF0000"/>
                </a:solidFill>
                <a:latin typeface="仿宋_GB2312" pitchFamily="49" charset="-122"/>
                <a:ea typeface="仿宋_GB2312" pitchFamily="49" charset="-122"/>
              </a:rPr>
              <a:t>优点</a:t>
            </a:r>
          </a:p>
          <a:p>
            <a:pPr lvl="1" eaLnBrk="1" hangingPunct="1">
              <a:lnSpc>
                <a:spcPct val="150000"/>
              </a:lnSpc>
            </a:pPr>
            <a:r>
              <a:rPr lang="zh-CN" altLang="en-US" sz="2800" b="1" dirty="0">
                <a:solidFill>
                  <a:srgbClr val="000000"/>
                </a:solidFill>
                <a:ea typeface="楷体_GB2312" pitchFamily="49" charset="-122"/>
              </a:rPr>
              <a:t>可以不用管理它，简化设计</a:t>
            </a:r>
          </a:p>
          <a:p>
            <a:pPr eaLnBrk="1" hangingPunct="1">
              <a:lnSpc>
                <a:spcPct val="150000"/>
              </a:lnSpc>
            </a:pPr>
            <a:r>
              <a:rPr lang="zh-CN" altLang="en-US" dirty="0">
                <a:solidFill>
                  <a:srgbClr val="FF0000"/>
                </a:solidFill>
                <a:latin typeface="仿宋_GB2312" pitchFamily="49" charset="-122"/>
                <a:ea typeface="仿宋_GB2312" pitchFamily="49" charset="-122"/>
              </a:rPr>
              <a:t>缺点</a:t>
            </a:r>
          </a:p>
          <a:p>
            <a:pPr lvl="1" eaLnBrk="1" hangingPunct="1">
              <a:lnSpc>
                <a:spcPct val="150000"/>
              </a:lnSpc>
            </a:pPr>
            <a:r>
              <a:rPr lang="zh-CN" altLang="en-US" sz="2800" b="1" dirty="0">
                <a:solidFill>
                  <a:srgbClr val="000000"/>
                </a:solidFill>
                <a:ea typeface="仿宋_GB2312" pitchFamily="49" charset="-122"/>
              </a:rPr>
              <a:t>看不到而无法加以控制，会带来不利</a:t>
            </a:r>
          </a:p>
        </p:txBody>
      </p:sp>
      <p:sp>
        <p:nvSpPr>
          <p:cNvPr id="37892"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42"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4642337-2F3E-4E53-8B13-7151828D670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23</a:t>
            </a:fld>
            <a:endParaRPr kumimoji="0" lang="en-US" altLang="ko-KR" sz="1200" b="0" i="0" u="none" strike="noStrike" kern="1200" cap="none" spc="0" normalizeH="0" baseline="0" noProof="0" dirty="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3993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39940" name="Rectangle 3"/>
          <p:cNvSpPr>
            <a:spLocks noGrp="1"/>
          </p:cNvSpPr>
          <p:nvPr>
            <p:ph idx="1" hasCustomPrompt="1"/>
          </p:nvPr>
        </p:nvSpPr>
        <p:spPr>
          <a:xfrm>
            <a:off x="457200" y="889000"/>
            <a:ext cx="8229600" cy="1131888"/>
          </a:xfrm>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例题</a:t>
            </a:r>
          </a:p>
          <a:p>
            <a:pPr lvl="1" eaLnBrk="1" hangingPunct="1"/>
            <a:r>
              <a:rPr lang="zh-CN" altLang="en-US" dirty="0">
                <a:solidFill>
                  <a:srgbClr val="000000"/>
                </a:solidFill>
                <a:latin typeface="仿宋_GB2312" pitchFamily="49" charset="-122"/>
                <a:ea typeface="仿宋_GB2312" pitchFamily="49" charset="-122"/>
              </a:rPr>
              <a:t>从汇编语言程序员的角度来看，以下哪些是透明的？</a:t>
            </a:r>
          </a:p>
        </p:txBody>
      </p:sp>
      <p:sp>
        <p:nvSpPr>
          <p:cNvPr id="39941" name="Rectangle 78"/>
          <p:cNvSpPr/>
          <p:nvPr/>
        </p:nvSpPr>
        <p:spPr>
          <a:xfrm>
            <a:off x="5129213" y="2120900"/>
            <a:ext cx="849312" cy="350838"/>
          </a:xfrm>
          <a:prstGeom prst="rect">
            <a:avLst/>
          </a:prstGeom>
          <a:solidFill>
            <a:srgbClr val="FF9900"/>
          </a:solidFill>
          <a:ln w="9525"/>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42" name="Rectangle 79"/>
          <p:cNvSpPr/>
          <p:nvPr/>
        </p:nvSpPr>
        <p:spPr>
          <a:xfrm>
            <a:off x="5129213" y="2511425"/>
            <a:ext cx="849312" cy="350838"/>
          </a:xfrm>
          <a:prstGeom prst="rect">
            <a:avLst/>
          </a:prstGeom>
          <a:solidFill>
            <a:srgbClr val="FF9900"/>
          </a:solidFill>
          <a:ln w="9525"/>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43" name="Rectangle 80"/>
          <p:cNvSpPr/>
          <p:nvPr/>
        </p:nvSpPr>
        <p:spPr>
          <a:xfrm>
            <a:off x="5129213" y="2901950"/>
            <a:ext cx="849312" cy="350838"/>
          </a:xfrm>
          <a:prstGeom prst="rect">
            <a:avLst/>
          </a:prstGeom>
          <a:solidFill>
            <a:srgbClr val="FF9900"/>
          </a:solidFill>
          <a:ln w="9525"/>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44" name="Rectangle 81"/>
          <p:cNvSpPr/>
          <p:nvPr/>
        </p:nvSpPr>
        <p:spPr>
          <a:xfrm>
            <a:off x="5129213" y="3292475"/>
            <a:ext cx="849312" cy="350838"/>
          </a:xfrm>
          <a:prstGeom prst="rect">
            <a:avLst/>
          </a:prstGeom>
          <a:solidFill>
            <a:srgbClr val="FF9900"/>
          </a:solidFill>
          <a:ln w="9525"/>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45" name="Rectangle 82"/>
          <p:cNvSpPr/>
          <p:nvPr/>
        </p:nvSpPr>
        <p:spPr>
          <a:xfrm>
            <a:off x="5129213" y="3683000"/>
            <a:ext cx="849312" cy="350838"/>
          </a:xfrm>
          <a:prstGeom prst="rect">
            <a:avLst/>
          </a:prstGeom>
          <a:solidFill>
            <a:srgbClr val="FF9900"/>
          </a:solidFill>
          <a:ln w="9525"/>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156755" name="Text Box 83"/>
          <p:cNvSpPr txBox="1"/>
          <p:nvPr/>
        </p:nvSpPr>
        <p:spPr>
          <a:xfrm>
            <a:off x="5243513" y="2120900"/>
            <a:ext cx="600075" cy="336550"/>
          </a:xfrm>
          <a:prstGeom prst="rect">
            <a:avLst/>
          </a:prstGeom>
          <a:noFill/>
          <a:ln w="9525">
            <a:noFill/>
          </a:ln>
        </p:spPr>
        <p:txBody>
          <a:bodyPr anchor="t" anchorCtr="0">
            <a:spAutoFit/>
          </a:bodyPr>
          <a:lstStyle/>
          <a:p>
            <a:pPr algn="ctr">
              <a:spcBef>
                <a:spcPct val="50000"/>
              </a:spcBef>
            </a:pPr>
            <a:r>
              <a:rPr lang="zh-CN" altLang="en-US" sz="1600" b="1" dirty="0">
                <a:solidFill>
                  <a:srgbClr val="F8F8F8"/>
                </a:solidFill>
                <a:latin typeface="Arial" panose="020B0604020202020204" pitchFamily="34" charset="0"/>
                <a:ea typeface="宋体" panose="02010600030101010101" pitchFamily="2" charset="-122"/>
              </a:rPr>
              <a:t>否</a:t>
            </a:r>
          </a:p>
        </p:txBody>
      </p:sp>
      <p:sp>
        <p:nvSpPr>
          <p:cNvPr id="156756" name="Text Box 84"/>
          <p:cNvSpPr txBox="1"/>
          <p:nvPr/>
        </p:nvSpPr>
        <p:spPr>
          <a:xfrm>
            <a:off x="5307013" y="2492375"/>
            <a:ext cx="492125" cy="336550"/>
          </a:xfrm>
          <a:prstGeom prst="rect">
            <a:avLst/>
          </a:prstGeom>
          <a:noFill/>
          <a:ln w="9525">
            <a:noFill/>
          </a:ln>
        </p:spPr>
        <p:txBody>
          <a:bodyPr anchor="t" anchorCtr="0">
            <a:spAutoFit/>
          </a:bodyPr>
          <a:lstStyle/>
          <a:p>
            <a:pPr algn="ctr">
              <a:spcBef>
                <a:spcPct val="50000"/>
              </a:spcBef>
            </a:pPr>
            <a:r>
              <a:rPr lang="zh-CN" altLang="en-US" sz="1600" b="1" dirty="0">
                <a:solidFill>
                  <a:schemeClr val="accent2">
                    <a:lumMod val="10000"/>
                  </a:schemeClr>
                </a:solidFill>
                <a:latin typeface="Arial" panose="020B0604020202020204" pitchFamily="34" charset="0"/>
                <a:ea typeface="宋体" panose="02010600030101010101" pitchFamily="2" charset="-122"/>
              </a:rPr>
              <a:t>是</a:t>
            </a:r>
          </a:p>
        </p:txBody>
      </p:sp>
      <p:sp>
        <p:nvSpPr>
          <p:cNvPr id="156757" name="Text Box 85"/>
          <p:cNvSpPr txBox="1"/>
          <p:nvPr/>
        </p:nvSpPr>
        <p:spPr>
          <a:xfrm>
            <a:off x="5235575" y="2901950"/>
            <a:ext cx="600075" cy="336550"/>
          </a:xfrm>
          <a:prstGeom prst="rect">
            <a:avLst/>
          </a:prstGeom>
          <a:noFill/>
          <a:ln w="9525">
            <a:noFill/>
          </a:ln>
        </p:spPr>
        <p:txBody>
          <a:bodyPr anchor="t" anchorCtr="0">
            <a:spAutoFit/>
          </a:bodyPr>
          <a:lstStyle/>
          <a:p>
            <a:pPr algn="ctr">
              <a:spcBef>
                <a:spcPct val="50000"/>
              </a:spcBef>
            </a:pPr>
            <a:r>
              <a:rPr lang="zh-CN" altLang="en-US" sz="1600" b="1" dirty="0">
                <a:solidFill>
                  <a:schemeClr val="accent2">
                    <a:lumMod val="10000"/>
                  </a:schemeClr>
                </a:solidFill>
                <a:latin typeface="Verdana" panose="020B0604030504040204" pitchFamily="34" charset="0"/>
                <a:ea typeface="宋体" panose="02010600030101010101" pitchFamily="2" charset="-122"/>
              </a:rPr>
              <a:t>是</a:t>
            </a:r>
            <a:endParaRPr lang="en-US" altLang="zh-CN" sz="1600" b="1" dirty="0">
              <a:solidFill>
                <a:schemeClr val="accent2">
                  <a:lumMod val="10000"/>
                </a:schemeClr>
              </a:solidFill>
              <a:latin typeface="Verdana" panose="020B0604030504040204" pitchFamily="34" charset="0"/>
              <a:ea typeface="宋体" panose="02010600030101010101" pitchFamily="2" charset="-122"/>
            </a:endParaRPr>
          </a:p>
        </p:txBody>
      </p:sp>
      <p:sp>
        <p:nvSpPr>
          <p:cNvPr id="156758" name="Text Box 86"/>
          <p:cNvSpPr txBox="1"/>
          <p:nvPr/>
        </p:nvSpPr>
        <p:spPr>
          <a:xfrm>
            <a:off x="5235575" y="3298825"/>
            <a:ext cx="600075" cy="336550"/>
          </a:xfrm>
          <a:prstGeom prst="rect">
            <a:avLst/>
          </a:prstGeom>
          <a:noFill/>
          <a:ln w="9525">
            <a:noFill/>
          </a:ln>
        </p:spPr>
        <p:txBody>
          <a:bodyPr anchor="t" anchorCtr="0">
            <a:spAutoFit/>
          </a:bodyPr>
          <a:lstStyle/>
          <a:p>
            <a:pPr algn="ctr">
              <a:spcBef>
                <a:spcPct val="50000"/>
              </a:spcBef>
            </a:pPr>
            <a:r>
              <a:rPr lang="zh-CN" altLang="en-US" sz="1600" b="1" dirty="0">
                <a:solidFill>
                  <a:srgbClr val="F8F8F8"/>
                </a:solidFill>
                <a:latin typeface="Verdana" panose="020B0604030504040204" pitchFamily="34" charset="0"/>
                <a:ea typeface="宋体" panose="02010600030101010101" pitchFamily="2" charset="-122"/>
              </a:rPr>
              <a:t>否</a:t>
            </a:r>
            <a:endParaRPr lang="en-US" altLang="zh-CN" sz="1600" b="1" dirty="0">
              <a:solidFill>
                <a:srgbClr val="F8F8F8"/>
              </a:solidFill>
              <a:latin typeface="Verdana" panose="020B0604030504040204" pitchFamily="34" charset="0"/>
              <a:ea typeface="宋体" panose="02010600030101010101" pitchFamily="2" charset="-122"/>
            </a:endParaRPr>
          </a:p>
        </p:txBody>
      </p:sp>
      <p:sp>
        <p:nvSpPr>
          <p:cNvPr id="156759" name="Text Box 87"/>
          <p:cNvSpPr txBox="1"/>
          <p:nvPr/>
        </p:nvSpPr>
        <p:spPr>
          <a:xfrm>
            <a:off x="5235575" y="3673475"/>
            <a:ext cx="600075" cy="336550"/>
          </a:xfrm>
          <a:prstGeom prst="rect">
            <a:avLst/>
          </a:prstGeom>
          <a:noFill/>
          <a:ln w="9525">
            <a:noFill/>
          </a:ln>
        </p:spPr>
        <p:txBody>
          <a:bodyPr anchor="t" anchorCtr="0">
            <a:spAutoFit/>
          </a:bodyPr>
          <a:lstStyle/>
          <a:p>
            <a:pPr algn="ctr">
              <a:spcBef>
                <a:spcPct val="50000"/>
              </a:spcBef>
            </a:pPr>
            <a:r>
              <a:rPr lang="zh-CN" altLang="en-US" sz="1600" b="1" dirty="0">
                <a:solidFill>
                  <a:schemeClr val="accent2">
                    <a:lumMod val="10000"/>
                  </a:schemeClr>
                </a:solidFill>
                <a:latin typeface="Verdana" panose="020B0604030504040204" pitchFamily="34" charset="0"/>
                <a:ea typeface="宋体" panose="02010600030101010101" pitchFamily="2" charset="-122"/>
              </a:rPr>
              <a:t>是</a:t>
            </a:r>
            <a:endParaRPr lang="en-US" altLang="zh-CN" sz="1600" b="1" dirty="0">
              <a:solidFill>
                <a:schemeClr val="accent2">
                  <a:lumMod val="10000"/>
                </a:schemeClr>
              </a:solidFill>
              <a:latin typeface="Verdana" panose="020B0604030504040204" pitchFamily="34" charset="0"/>
              <a:ea typeface="宋体" panose="02010600030101010101" pitchFamily="2" charset="-122"/>
            </a:endParaRPr>
          </a:p>
        </p:txBody>
      </p:sp>
      <p:sp>
        <p:nvSpPr>
          <p:cNvPr id="39951" name="Rectangle 88"/>
          <p:cNvSpPr/>
          <p:nvPr/>
        </p:nvSpPr>
        <p:spPr>
          <a:xfrm>
            <a:off x="5135563" y="4073525"/>
            <a:ext cx="849312" cy="350838"/>
          </a:xfrm>
          <a:prstGeom prst="rect">
            <a:avLst/>
          </a:prstGeom>
          <a:solidFill>
            <a:srgbClr val="FF9900"/>
          </a:solidFill>
          <a:ln w="9525"/>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52" name="Rectangle 89"/>
          <p:cNvSpPr/>
          <p:nvPr/>
        </p:nvSpPr>
        <p:spPr>
          <a:xfrm>
            <a:off x="5135563" y="4464050"/>
            <a:ext cx="849312" cy="350838"/>
          </a:xfrm>
          <a:prstGeom prst="rect">
            <a:avLst/>
          </a:prstGeom>
          <a:solidFill>
            <a:srgbClr val="FF9900"/>
          </a:solidFill>
          <a:ln w="9525"/>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53" name="Rectangle 90"/>
          <p:cNvSpPr/>
          <p:nvPr/>
        </p:nvSpPr>
        <p:spPr>
          <a:xfrm>
            <a:off x="5135563" y="4854575"/>
            <a:ext cx="849312" cy="350838"/>
          </a:xfrm>
          <a:prstGeom prst="rect">
            <a:avLst/>
          </a:prstGeom>
          <a:solidFill>
            <a:srgbClr val="FF9900"/>
          </a:solidFill>
          <a:ln w="9525"/>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54" name="Rectangle 91"/>
          <p:cNvSpPr/>
          <p:nvPr/>
        </p:nvSpPr>
        <p:spPr>
          <a:xfrm>
            <a:off x="5135563" y="5245100"/>
            <a:ext cx="849312" cy="350838"/>
          </a:xfrm>
          <a:prstGeom prst="rect">
            <a:avLst/>
          </a:prstGeom>
          <a:solidFill>
            <a:srgbClr val="FF9900"/>
          </a:solidFill>
          <a:ln w="9525"/>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156764" name="Text Box 92"/>
          <p:cNvSpPr txBox="1"/>
          <p:nvPr/>
        </p:nvSpPr>
        <p:spPr>
          <a:xfrm>
            <a:off x="5243513" y="4102100"/>
            <a:ext cx="569912" cy="336550"/>
          </a:xfrm>
          <a:prstGeom prst="rect">
            <a:avLst/>
          </a:prstGeom>
          <a:noFill/>
          <a:ln w="9525">
            <a:noFill/>
          </a:ln>
        </p:spPr>
        <p:txBody>
          <a:bodyPr anchor="t" anchorCtr="0">
            <a:spAutoFit/>
          </a:bodyPr>
          <a:lstStyle/>
          <a:p>
            <a:pPr algn="ctr">
              <a:spcBef>
                <a:spcPct val="50000"/>
              </a:spcBef>
            </a:pPr>
            <a:r>
              <a:rPr lang="zh-CN" altLang="en-US" sz="1600" b="1" dirty="0">
                <a:solidFill>
                  <a:schemeClr val="accent2">
                    <a:lumMod val="10000"/>
                  </a:schemeClr>
                </a:solidFill>
                <a:latin typeface="Verdana" panose="020B0604030504040204" pitchFamily="34" charset="0"/>
                <a:ea typeface="宋体" panose="02010600030101010101" pitchFamily="2" charset="-122"/>
              </a:rPr>
              <a:t>是</a:t>
            </a:r>
            <a:endParaRPr lang="en-US" altLang="zh-CN" sz="1600" b="1" dirty="0">
              <a:solidFill>
                <a:schemeClr val="accent2">
                  <a:lumMod val="10000"/>
                </a:schemeClr>
              </a:solidFill>
              <a:latin typeface="Verdana" panose="020B0604030504040204" pitchFamily="34" charset="0"/>
              <a:ea typeface="宋体" panose="02010600030101010101" pitchFamily="2" charset="-122"/>
            </a:endParaRPr>
          </a:p>
        </p:txBody>
      </p:sp>
      <p:sp>
        <p:nvSpPr>
          <p:cNvPr id="156765" name="Text Box 93"/>
          <p:cNvSpPr txBox="1"/>
          <p:nvPr/>
        </p:nvSpPr>
        <p:spPr>
          <a:xfrm>
            <a:off x="5241925" y="4479925"/>
            <a:ext cx="600075" cy="336550"/>
          </a:xfrm>
          <a:prstGeom prst="rect">
            <a:avLst/>
          </a:prstGeom>
          <a:noFill/>
          <a:ln w="9525">
            <a:noFill/>
          </a:ln>
        </p:spPr>
        <p:txBody>
          <a:bodyPr anchor="t" anchorCtr="0">
            <a:spAutoFit/>
          </a:bodyPr>
          <a:lstStyle/>
          <a:p>
            <a:pPr algn="ctr">
              <a:spcBef>
                <a:spcPct val="50000"/>
              </a:spcBef>
            </a:pPr>
            <a:r>
              <a:rPr lang="zh-CN" altLang="en-US" sz="1600" b="1" dirty="0">
                <a:solidFill>
                  <a:srgbClr val="F8F8F8"/>
                </a:solidFill>
                <a:latin typeface="Arial" panose="020B0604020202020204" pitchFamily="34" charset="0"/>
                <a:ea typeface="宋体" panose="02010600030101010101" pitchFamily="2" charset="-122"/>
              </a:rPr>
              <a:t>否</a:t>
            </a:r>
          </a:p>
        </p:txBody>
      </p:sp>
      <p:sp>
        <p:nvSpPr>
          <p:cNvPr id="156766" name="Text Box 94"/>
          <p:cNvSpPr txBox="1"/>
          <p:nvPr/>
        </p:nvSpPr>
        <p:spPr>
          <a:xfrm>
            <a:off x="5241925" y="4884738"/>
            <a:ext cx="600075" cy="336550"/>
          </a:xfrm>
          <a:prstGeom prst="rect">
            <a:avLst/>
          </a:prstGeom>
          <a:noFill/>
          <a:ln w="9525">
            <a:noFill/>
          </a:ln>
        </p:spPr>
        <p:txBody>
          <a:bodyPr anchor="t" anchorCtr="0">
            <a:spAutoFit/>
          </a:bodyPr>
          <a:lstStyle/>
          <a:p>
            <a:pPr algn="ctr">
              <a:spcBef>
                <a:spcPct val="50000"/>
              </a:spcBef>
            </a:pPr>
            <a:r>
              <a:rPr lang="zh-CN" altLang="en-US" sz="1600" b="1" dirty="0">
                <a:solidFill>
                  <a:schemeClr val="accent2">
                    <a:lumMod val="10000"/>
                  </a:schemeClr>
                </a:solidFill>
                <a:latin typeface="Arial" panose="020B0604020202020204" pitchFamily="34" charset="0"/>
                <a:ea typeface="宋体" panose="02010600030101010101" pitchFamily="2" charset="-122"/>
              </a:rPr>
              <a:t>是</a:t>
            </a:r>
          </a:p>
        </p:txBody>
      </p:sp>
      <p:sp>
        <p:nvSpPr>
          <p:cNvPr id="156767" name="Text Box 95"/>
          <p:cNvSpPr txBox="1"/>
          <p:nvPr/>
        </p:nvSpPr>
        <p:spPr>
          <a:xfrm>
            <a:off x="5249863" y="5251450"/>
            <a:ext cx="600075" cy="336550"/>
          </a:xfrm>
          <a:prstGeom prst="rect">
            <a:avLst/>
          </a:prstGeom>
          <a:noFill/>
          <a:ln w="9525">
            <a:noFill/>
          </a:ln>
        </p:spPr>
        <p:txBody>
          <a:bodyPr anchor="t" anchorCtr="0">
            <a:spAutoFit/>
          </a:bodyPr>
          <a:lstStyle/>
          <a:p>
            <a:pPr algn="ctr">
              <a:spcBef>
                <a:spcPct val="50000"/>
              </a:spcBef>
            </a:pPr>
            <a:r>
              <a:rPr lang="zh-CN" altLang="en-US" sz="1600" b="1" dirty="0">
                <a:solidFill>
                  <a:schemeClr val="accent2">
                    <a:lumMod val="10000"/>
                  </a:schemeClr>
                </a:solidFill>
                <a:latin typeface="Arial" panose="020B0604020202020204" pitchFamily="34" charset="0"/>
                <a:ea typeface="宋体" panose="02010600030101010101" pitchFamily="2" charset="-122"/>
              </a:rPr>
              <a:t>是</a:t>
            </a:r>
          </a:p>
        </p:txBody>
      </p:sp>
      <p:sp>
        <p:nvSpPr>
          <p:cNvPr id="39959" name="Rectangle 96"/>
          <p:cNvSpPr/>
          <p:nvPr/>
        </p:nvSpPr>
        <p:spPr>
          <a:xfrm>
            <a:off x="2271713" y="2128838"/>
            <a:ext cx="2828925" cy="350837"/>
          </a:xfrm>
          <a:prstGeom prst="rect">
            <a:avLst/>
          </a:prstGeom>
          <a:solidFill>
            <a:schemeClr val="accent1"/>
          </a:solidFill>
          <a:ln w="9525"/>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60" name="Rectangle 97"/>
          <p:cNvSpPr/>
          <p:nvPr/>
        </p:nvSpPr>
        <p:spPr>
          <a:xfrm>
            <a:off x="2271713" y="2519363"/>
            <a:ext cx="2828925" cy="350837"/>
          </a:xfrm>
          <a:prstGeom prst="rect">
            <a:avLst/>
          </a:prstGeom>
          <a:solidFill>
            <a:schemeClr val="accent1"/>
          </a:solidFill>
          <a:ln w="9525"/>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61" name="Rectangle 98"/>
          <p:cNvSpPr/>
          <p:nvPr/>
        </p:nvSpPr>
        <p:spPr>
          <a:xfrm>
            <a:off x="2271713" y="2909888"/>
            <a:ext cx="2828925" cy="350837"/>
          </a:xfrm>
          <a:prstGeom prst="rect">
            <a:avLst/>
          </a:prstGeom>
          <a:solidFill>
            <a:schemeClr val="accent1"/>
          </a:solidFill>
          <a:ln w="9525"/>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62" name="Rectangle 99"/>
          <p:cNvSpPr/>
          <p:nvPr/>
        </p:nvSpPr>
        <p:spPr>
          <a:xfrm>
            <a:off x="2271713" y="3300413"/>
            <a:ext cx="2828925" cy="350837"/>
          </a:xfrm>
          <a:prstGeom prst="rect">
            <a:avLst/>
          </a:prstGeom>
          <a:solidFill>
            <a:schemeClr val="accent1"/>
          </a:solidFill>
          <a:ln w="9525"/>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63" name="Rectangle 100"/>
          <p:cNvSpPr/>
          <p:nvPr/>
        </p:nvSpPr>
        <p:spPr>
          <a:xfrm>
            <a:off x="2271713" y="3690938"/>
            <a:ext cx="2828925" cy="350837"/>
          </a:xfrm>
          <a:prstGeom prst="rect">
            <a:avLst/>
          </a:prstGeom>
          <a:solidFill>
            <a:schemeClr val="accent1"/>
          </a:solidFill>
          <a:ln w="9525"/>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64" name="Text Box 101"/>
          <p:cNvSpPr txBox="1"/>
          <p:nvPr/>
        </p:nvSpPr>
        <p:spPr>
          <a:xfrm>
            <a:off x="2379663" y="2160588"/>
            <a:ext cx="2587625" cy="336550"/>
          </a:xfrm>
          <a:prstGeom prst="rect">
            <a:avLst/>
          </a:prstGeom>
          <a:noFill/>
          <a:ln w="9525">
            <a:noFill/>
          </a:ln>
        </p:spPr>
        <p:txBody>
          <a:bodyPr anchor="t" anchorCtr="0">
            <a:spAutoFit/>
          </a:bodyPr>
          <a:lstStyle/>
          <a:p>
            <a:pPr algn="ctr" eaLnBrk="0" hangingPunct="0"/>
            <a:r>
              <a:rPr lang="zh-CN" altLang="en-US" sz="1600" dirty="0">
                <a:solidFill>
                  <a:srgbClr val="F8F8F8"/>
                </a:solidFill>
                <a:latin typeface="Arial" panose="020B0604020202020204" pitchFamily="34" charset="0"/>
                <a:ea typeface="宋体" panose="02010600030101010101" pitchFamily="2" charset="-122"/>
              </a:rPr>
              <a:t>指令地址寄存器</a:t>
            </a:r>
          </a:p>
        </p:txBody>
      </p:sp>
      <p:sp>
        <p:nvSpPr>
          <p:cNvPr id="39965" name="Text Box 102"/>
          <p:cNvSpPr txBox="1"/>
          <p:nvPr/>
        </p:nvSpPr>
        <p:spPr>
          <a:xfrm>
            <a:off x="2379663" y="2566988"/>
            <a:ext cx="2587625" cy="336550"/>
          </a:xfrm>
          <a:prstGeom prst="rect">
            <a:avLst/>
          </a:prstGeom>
          <a:noFill/>
          <a:ln w="9525">
            <a:noFill/>
          </a:ln>
        </p:spPr>
        <p:txBody>
          <a:bodyPr anchor="t" anchorCtr="0">
            <a:spAutoFit/>
          </a:bodyPr>
          <a:lstStyle/>
          <a:p>
            <a:pPr algn="ctr" eaLnBrk="0" hangingPunct="0"/>
            <a:r>
              <a:rPr lang="zh-CN" altLang="en-US" sz="1600" dirty="0">
                <a:solidFill>
                  <a:srgbClr val="F8F8F8"/>
                </a:solidFill>
                <a:latin typeface="Arial" panose="020B0604020202020204" pitchFamily="34" charset="0"/>
                <a:ea typeface="宋体" panose="02010600030101010101" pitchFamily="2" charset="-122"/>
              </a:rPr>
              <a:t>指令缓冲器</a:t>
            </a:r>
          </a:p>
        </p:txBody>
      </p:sp>
      <p:sp>
        <p:nvSpPr>
          <p:cNvPr id="39966" name="Text Box 103"/>
          <p:cNvSpPr txBox="1"/>
          <p:nvPr/>
        </p:nvSpPr>
        <p:spPr>
          <a:xfrm>
            <a:off x="2379663" y="2947988"/>
            <a:ext cx="2587625" cy="336550"/>
          </a:xfrm>
          <a:prstGeom prst="rect">
            <a:avLst/>
          </a:prstGeom>
          <a:noFill/>
          <a:ln w="9525">
            <a:noFill/>
          </a:ln>
        </p:spPr>
        <p:txBody>
          <a:bodyPr anchor="t" anchorCtr="0">
            <a:spAutoFit/>
          </a:bodyPr>
          <a:lstStyle/>
          <a:p>
            <a:pPr algn="ctr" eaLnBrk="0" hangingPunct="0"/>
            <a:r>
              <a:rPr lang="zh-CN" altLang="en-US" sz="1600" dirty="0">
                <a:solidFill>
                  <a:srgbClr val="F8F8F8"/>
                </a:solidFill>
                <a:latin typeface="Arial" panose="020B0604020202020204" pitchFamily="34" charset="0"/>
                <a:ea typeface="宋体" panose="02010600030101010101" pitchFamily="2" charset="-122"/>
              </a:rPr>
              <a:t>时标发生器</a:t>
            </a:r>
          </a:p>
        </p:txBody>
      </p:sp>
      <p:sp>
        <p:nvSpPr>
          <p:cNvPr id="39967" name="Text Box 104"/>
          <p:cNvSpPr txBox="1"/>
          <p:nvPr/>
        </p:nvSpPr>
        <p:spPr>
          <a:xfrm>
            <a:off x="2247900" y="3338513"/>
            <a:ext cx="2998788" cy="336550"/>
          </a:xfrm>
          <a:prstGeom prst="rect">
            <a:avLst/>
          </a:prstGeom>
          <a:noFill/>
          <a:ln w="9525">
            <a:noFill/>
          </a:ln>
        </p:spPr>
        <p:txBody>
          <a:bodyPr anchor="t" anchorCtr="0">
            <a:spAutoFit/>
          </a:bodyPr>
          <a:lstStyle/>
          <a:p>
            <a:pPr algn="ctr" eaLnBrk="0" hangingPunct="0"/>
            <a:r>
              <a:rPr lang="zh-CN" altLang="en-US" sz="1600" dirty="0">
                <a:solidFill>
                  <a:srgbClr val="F8F8F8"/>
                </a:solidFill>
                <a:latin typeface="Arial" panose="020B0604020202020204" pitchFamily="34" charset="0"/>
                <a:ea typeface="宋体" panose="02010600030101010101" pitchFamily="2" charset="-122"/>
              </a:rPr>
              <a:t> 条件码寄存器（状态寄存器）</a:t>
            </a:r>
          </a:p>
        </p:txBody>
      </p:sp>
      <p:sp>
        <p:nvSpPr>
          <p:cNvPr id="39968" name="Text Box 105"/>
          <p:cNvSpPr txBox="1"/>
          <p:nvPr/>
        </p:nvSpPr>
        <p:spPr>
          <a:xfrm>
            <a:off x="2379663" y="3719513"/>
            <a:ext cx="2587625" cy="336550"/>
          </a:xfrm>
          <a:prstGeom prst="rect">
            <a:avLst/>
          </a:prstGeom>
          <a:noFill/>
          <a:ln w="9525">
            <a:noFill/>
          </a:ln>
        </p:spPr>
        <p:txBody>
          <a:bodyPr anchor="t" anchorCtr="0">
            <a:spAutoFit/>
          </a:bodyPr>
          <a:lstStyle/>
          <a:p>
            <a:pPr algn="ctr" eaLnBrk="0" hangingPunct="0"/>
            <a:r>
              <a:rPr lang="zh-CN" altLang="en-US" sz="1600" dirty="0">
                <a:solidFill>
                  <a:srgbClr val="F8F8F8"/>
                </a:solidFill>
                <a:latin typeface="Arial" panose="020B0604020202020204" pitchFamily="34" charset="0"/>
                <a:ea typeface="宋体" panose="02010600030101010101" pitchFamily="2" charset="-122"/>
              </a:rPr>
              <a:t>乘法器</a:t>
            </a:r>
          </a:p>
        </p:txBody>
      </p:sp>
      <p:sp>
        <p:nvSpPr>
          <p:cNvPr id="39969" name="Rectangle 106"/>
          <p:cNvSpPr/>
          <p:nvPr/>
        </p:nvSpPr>
        <p:spPr>
          <a:xfrm>
            <a:off x="2265363" y="4087813"/>
            <a:ext cx="2828925" cy="350837"/>
          </a:xfrm>
          <a:prstGeom prst="rect">
            <a:avLst/>
          </a:prstGeom>
          <a:solidFill>
            <a:schemeClr val="accent1"/>
          </a:solidFill>
          <a:ln w="9525"/>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70" name="Text Box 107"/>
          <p:cNvSpPr txBox="1"/>
          <p:nvPr/>
        </p:nvSpPr>
        <p:spPr>
          <a:xfrm>
            <a:off x="2362200" y="4089400"/>
            <a:ext cx="2587625" cy="336550"/>
          </a:xfrm>
          <a:prstGeom prst="rect">
            <a:avLst/>
          </a:prstGeom>
          <a:noFill/>
          <a:ln w="9525">
            <a:noFill/>
          </a:ln>
        </p:spPr>
        <p:txBody>
          <a:bodyPr anchor="t" anchorCtr="0">
            <a:spAutoFit/>
          </a:bodyPr>
          <a:lstStyle/>
          <a:p>
            <a:pPr algn="ctr" eaLnBrk="0" hangingPunct="0"/>
            <a:r>
              <a:rPr lang="zh-CN" altLang="en-US" sz="1600" dirty="0">
                <a:solidFill>
                  <a:srgbClr val="F8F8F8"/>
                </a:solidFill>
                <a:latin typeface="Arial" panose="020B0604020202020204" pitchFamily="34" charset="0"/>
                <a:ea typeface="宋体" panose="02010600030101010101" pitchFamily="2" charset="-122"/>
              </a:rPr>
              <a:t>主存地址寄存器</a:t>
            </a:r>
          </a:p>
        </p:txBody>
      </p:sp>
      <p:sp>
        <p:nvSpPr>
          <p:cNvPr id="39971" name="Rectangle 108"/>
          <p:cNvSpPr/>
          <p:nvPr/>
        </p:nvSpPr>
        <p:spPr>
          <a:xfrm>
            <a:off x="2263775" y="4479925"/>
            <a:ext cx="2828925" cy="350838"/>
          </a:xfrm>
          <a:prstGeom prst="rect">
            <a:avLst/>
          </a:prstGeom>
          <a:solidFill>
            <a:schemeClr val="accent1"/>
          </a:solidFill>
          <a:ln w="9525"/>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72" name="Rectangle 109"/>
          <p:cNvSpPr/>
          <p:nvPr/>
        </p:nvSpPr>
        <p:spPr>
          <a:xfrm>
            <a:off x="2263775" y="4870450"/>
            <a:ext cx="2828925" cy="350838"/>
          </a:xfrm>
          <a:prstGeom prst="rect">
            <a:avLst/>
          </a:prstGeom>
          <a:solidFill>
            <a:schemeClr val="accent1"/>
          </a:solidFill>
          <a:ln w="9525"/>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73" name="Text Box 110"/>
          <p:cNvSpPr txBox="1"/>
          <p:nvPr/>
        </p:nvSpPr>
        <p:spPr>
          <a:xfrm>
            <a:off x="2327275" y="4546600"/>
            <a:ext cx="2587625" cy="336550"/>
          </a:xfrm>
          <a:prstGeom prst="rect">
            <a:avLst/>
          </a:prstGeom>
          <a:noFill/>
          <a:ln w="9525">
            <a:noFill/>
          </a:ln>
        </p:spPr>
        <p:txBody>
          <a:bodyPr anchor="t" anchorCtr="0">
            <a:spAutoFit/>
          </a:bodyPr>
          <a:lstStyle/>
          <a:p>
            <a:pPr algn="ctr" eaLnBrk="0" hangingPunct="0"/>
            <a:r>
              <a:rPr lang="zh-CN" altLang="en-US" sz="1600" dirty="0">
                <a:solidFill>
                  <a:srgbClr val="F8F8F8"/>
                </a:solidFill>
                <a:latin typeface="Arial" panose="020B0604020202020204" pitchFamily="34" charset="0"/>
                <a:ea typeface="宋体" panose="02010600030101010101" pitchFamily="2" charset="-122"/>
              </a:rPr>
              <a:t>磁盘外设</a:t>
            </a:r>
          </a:p>
        </p:txBody>
      </p:sp>
      <p:sp>
        <p:nvSpPr>
          <p:cNvPr id="39974" name="Text Box 111"/>
          <p:cNvSpPr txBox="1"/>
          <p:nvPr/>
        </p:nvSpPr>
        <p:spPr>
          <a:xfrm>
            <a:off x="2327275" y="4927600"/>
            <a:ext cx="2587625" cy="336550"/>
          </a:xfrm>
          <a:prstGeom prst="rect">
            <a:avLst/>
          </a:prstGeom>
          <a:noFill/>
          <a:ln w="9525">
            <a:noFill/>
          </a:ln>
        </p:spPr>
        <p:txBody>
          <a:bodyPr anchor="t" anchorCtr="0">
            <a:spAutoFit/>
          </a:bodyPr>
          <a:lstStyle/>
          <a:p>
            <a:pPr algn="ctr" eaLnBrk="0" hangingPunct="0"/>
            <a:r>
              <a:rPr lang="zh-CN" altLang="en-US" sz="1600" dirty="0">
                <a:solidFill>
                  <a:srgbClr val="F8F8F8"/>
                </a:solidFill>
                <a:latin typeface="Arial" panose="020B0604020202020204" pitchFamily="34" charset="0"/>
                <a:ea typeface="宋体" panose="02010600030101010101" pitchFamily="2" charset="-122"/>
              </a:rPr>
              <a:t>先行进位链</a:t>
            </a:r>
          </a:p>
        </p:txBody>
      </p:sp>
      <p:sp>
        <p:nvSpPr>
          <p:cNvPr id="39975" name="Rectangle 112"/>
          <p:cNvSpPr/>
          <p:nvPr/>
        </p:nvSpPr>
        <p:spPr>
          <a:xfrm>
            <a:off x="2257425" y="5267325"/>
            <a:ext cx="2828925" cy="350838"/>
          </a:xfrm>
          <a:prstGeom prst="rect">
            <a:avLst/>
          </a:prstGeom>
          <a:solidFill>
            <a:schemeClr val="accent1"/>
          </a:solidFill>
          <a:ln w="9525"/>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76" name="Text Box 113"/>
          <p:cNvSpPr txBox="1"/>
          <p:nvPr/>
        </p:nvSpPr>
        <p:spPr>
          <a:xfrm>
            <a:off x="2459038" y="5289550"/>
            <a:ext cx="2587625" cy="336550"/>
          </a:xfrm>
          <a:prstGeom prst="rect">
            <a:avLst/>
          </a:prstGeom>
          <a:noFill/>
          <a:ln w="9525">
            <a:noFill/>
          </a:ln>
        </p:spPr>
        <p:txBody>
          <a:bodyPr anchor="t" anchorCtr="0">
            <a:spAutoFit/>
          </a:bodyPr>
          <a:lstStyle/>
          <a:p>
            <a:pPr algn="ctr" eaLnBrk="0" hangingPunct="0"/>
            <a:r>
              <a:rPr lang="zh-CN" altLang="en-US" sz="1600" dirty="0">
                <a:solidFill>
                  <a:srgbClr val="F8F8F8"/>
                </a:solidFill>
                <a:latin typeface="Arial" panose="020B0604020202020204" pitchFamily="34" charset="0"/>
                <a:ea typeface="宋体" panose="02010600030101010101" pitchFamily="2" charset="-122"/>
              </a:rPr>
              <a:t>移位器</a:t>
            </a:r>
          </a:p>
        </p:txBody>
      </p:sp>
      <p:sp>
        <p:nvSpPr>
          <p:cNvPr id="39977" name="Rectangle 91"/>
          <p:cNvSpPr/>
          <p:nvPr/>
        </p:nvSpPr>
        <p:spPr>
          <a:xfrm>
            <a:off x="5156200" y="5651500"/>
            <a:ext cx="849313" cy="350838"/>
          </a:xfrm>
          <a:prstGeom prst="rect">
            <a:avLst/>
          </a:prstGeom>
          <a:solidFill>
            <a:srgbClr val="FF9900"/>
          </a:solidFill>
          <a:ln w="9525"/>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45" name="Text Box 95"/>
          <p:cNvSpPr txBox="1"/>
          <p:nvPr/>
        </p:nvSpPr>
        <p:spPr>
          <a:xfrm>
            <a:off x="5270500" y="5657850"/>
            <a:ext cx="600075" cy="336550"/>
          </a:xfrm>
          <a:prstGeom prst="rect">
            <a:avLst/>
          </a:prstGeom>
          <a:noFill/>
          <a:ln w="9525">
            <a:noFill/>
          </a:ln>
        </p:spPr>
        <p:txBody>
          <a:bodyPr anchor="t" anchorCtr="0">
            <a:spAutoFit/>
          </a:bodyPr>
          <a:lstStyle/>
          <a:p>
            <a:pPr algn="ctr">
              <a:spcBef>
                <a:spcPct val="50000"/>
              </a:spcBef>
            </a:pPr>
            <a:r>
              <a:rPr lang="zh-CN" altLang="en-US" sz="1600" b="1" dirty="0">
                <a:solidFill>
                  <a:srgbClr val="F8F8F8"/>
                </a:solidFill>
                <a:latin typeface="Arial" panose="020B0604020202020204" pitchFamily="34" charset="0"/>
                <a:ea typeface="宋体" panose="02010600030101010101" pitchFamily="2" charset="-122"/>
              </a:rPr>
              <a:t>否</a:t>
            </a:r>
          </a:p>
        </p:txBody>
      </p:sp>
      <p:sp>
        <p:nvSpPr>
          <p:cNvPr id="39979" name="Rectangle 112"/>
          <p:cNvSpPr/>
          <p:nvPr/>
        </p:nvSpPr>
        <p:spPr>
          <a:xfrm>
            <a:off x="2278063" y="5673725"/>
            <a:ext cx="2828925" cy="350838"/>
          </a:xfrm>
          <a:prstGeom prst="rect">
            <a:avLst/>
          </a:prstGeom>
          <a:solidFill>
            <a:schemeClr val="accent1"/>
          </a:solidFill>
          <a:ln w="9525"/>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80" name="Text Box 113"/>
          <p:cNvSpPr txBox="1"/>
          <p:nvPr/>
        </p:nvSpPr>
        <p:spPr>
          <a:xfrm>
            <a:off x="2479675" y="5695950"/>
            <a:ext cx="2587625" cy="336550"/>
          </a:xfrm>
          <a:prstGeom prst="rect">
            <a:avLst/>
          </a:prstGeom>
          <a:noFill/>
          <a:ln w="9525">
            <a:noFill/>
          </a:ln>
        </p:spPr>
        <p:txBody>
          <a:bodyPr anchor="t" anchorCtr="0">
            <a:spAutoFit/>
          </a:bodyPr>
          <a:lstStyle/>
          <a:p>
            <a:pPr algn="ctr" eaLnBrk="0" hangingPunct="0"/>
            <a:r>
              <a:rPr lang="zh-CN" altLang="en-US" sz="1600" dirty="0">
                <a:solidFill>
                  <a:srgbClr val="F8F8F8"/>
                </a:solidFill>
                <a:latin typeface="Arial" panose="020B0604020202020204" pitchFamily="34" charset="0"/>
                <a:ea typeface="宋体" panose="02010600030101010101" pitchFamily="2" charset="-122"/>
              </a:rPr>
              <a:t>通用寄存器</a:t>
            </a:r>
          </a:p>
        </p:txBody>
      </p:sp>
      <p:sp>
        <p:nvSpPr>
          <p:cNvPr id="39981" name="Rectangle 91"/>
          <p:cNvSpPr/>
          <p:nvPr/>
        </p:nvSpPr>
        <p:spPr>
          <a:xfrm>
            <a:off x="5156200" y="6067425"/>
            <a:ext cx="849313" cy="350838"/>
          </a:xfrm>
          <a:prstGeom prst="rect">
            <a:avLst/>
          </a:prstGeom>
          <a:solidFill>
            <a:srgbClr val="FF9900"/>
          </a:solidFill>
          <a:ln w="9525"/>
          <a:scene3d>
            <a:camera prst="legacyPerspectiveFront">
              <a:rot lat="21300000" lon="0" rev="0"/>
            </a:camera>
            <a:lightRig rig="legacyFlat3" dir="t"/>
          </a:scene3d>
          <a:sp3d extrusionH="430200" prstMaterial="legacyPlastic">
            <a:bevelT w="13500" h="13500" prst="angle"/>
            <a:bevelB w="13500" h="13500" prst="angle"/>
            <a:extrusionClr>
              <a:srgbClr val="FF9900"/>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49" name="Text Box 95"/>
          <p:cNvSpPr txBox="1"/>
          <p:nvPr/>
        </p:nvSpPr>
        <p:spPr>
          <a:xfrm>
            <a:off x="5270500" y="6073775"/>
            <a:ext cx="600075" cy="336550"/>
          </a:xfrm>
          <a:prstGeom prst="rect">
            <a:avLst/>
          </a:prstGeom>
          <a:noFill/>
          <a:ln w="9525">
            <a:noFill/>
          </a:ln>
        </p:spPr>
        <p:txBody>
          <a:bodyPr anchor="t" anchorCtr="0">
            <a:spAutoFit/>
          </a:bodyPr>
          <a:lstStyle/>
          <a:p>
            <a:pPr algn="ctr">
              <a:spcBef>
                <a:spcPct val="50000"/>
              </a:spcBef>
            </a:pPr>
            <a:r>
              <a:rPr lang="zh-CN" altLang="en-US" sz="1600" b="1" dirty="0">
                <a:solidFill>
                  <a:srgbClr val="F8F8F8"/>
                </a:solidFill>
                <a:latin typeface="Arial" panose="020B0604020202020204" pitchFamily="34" charset="0"/>
                <a:ea typeface="宋体" panose="02010600030101010101" pitchFamily="2" charset="-122"/>
              </a:rPr>
              <a:t>否</a:t>
            </a:r>
          </a:p>
        </p:txBody>
      </p:sp>
      <p:sp>
        <p:nvSpPr>
          <p:cNvPr id="39983" name="Rectangle 112"/>
          <p:cNvSpPr/>
          <p:nvPr/>
        </p:nvSpPr>
        <p:spPr>
          <a:xfrm>
            <a:off x="2278063" y="6089650"/>
            <a:ext cx="2828925" cy="350838"/>
          </a:xfrm>
          <a:prstGeom prst="rect">
            <a:avLst/>
          </a:prstGeom>
          <a:solidFill>
            <a:schemeClr val="accent1"/>
          </a:solidFill>
          <a:ln w="9525"/>
          <a:scene3d>
            <a:camera prst="legacyPerspectiveFront">
              <a:rot lat="21300000" lon="0" rev="0"/>
            </a:camera>
            <a:lightRig rig="legacyFlat3" dir="t"/>
          </a:scene3d>
          <a:sp3d extrusionH="430200" prstMaterial="legacyPlastic">
            <a:bevelT w="13500" h="13500" prst="angle"/>
            <a:bevelB w="13500" h="13500" prst="angle"/>
            <a:extrusionClr>
              <a:schemeClr val="accent1"/>
            </a:extrusionClr>
          </a:sp3d>
        </p:spPr>
        <p:txBody>
          <a:bodyPr wrap="none" anchor="ctr" anchorCtr="0">
            <a:flatTx/>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39984" name="Text Box 113"/>
          <p:cNvSpPr txBox="1"/>
          <p:nvPr/>
        </p:nvSpPr>
        <p:spPr>
          <a:xfrm>
            <a:off x="2479675" y="6111875"/>
            <a:ext cx="2587625" cy="336550"/>
          </a:xfrm>
          <a:prstGeom prst="rect">
            <a:avLst/>
          </a:prstGeom>
          <a:noFill/>
          <a:ln w="9525">
            <a:noFill/>
          </a:ln>
        </p:spPr>
        <p:txBody>
          <a:bodyPr anchor="t" anchorCtr="0">
            <a:spAutoFit/>
          </a:bodyPr>
          <a:lstStyle/>
          <a:p>
            <a:pPr algn="ctr" eaLnBrk="0" hangingPunct="0"/>
            <a:r>
              <a:rPr lang="zh-CN" altLang="en-US" sz="1600" dirty="0">
                <a:solidFill>
                  <a:srgbClr val="F8F8F8"/>
                </a:solidFill>
                <a:latin typeface="Arial" panose="020B0604020202020204" pitchFamily="34" charset="0"/>
                <a:ea typeface="宋体" panose="02010600030101010101" pitchFamily="2" charset="-122"/>
              </a:rPr>
              <a:t>中断字寄存器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6755"/>
                                        </p:tgtEl>
                                        <p:attrNameLst>
                                          <p:attrName>style.visibility</p:attrName>
                                        </p:attrNameLst>
                                      </p:cBhvr>
                                      <p:to>
                                        <p:strVal val="visible"/>
                                      </p:to>
                                    </p:set>
                                    <p:animEffect transition="in" filter="blinds(horizontal)">
                                      <p:cBhvr>
                                        <p:cTn id="7" dur="500"/>
                                        <p:tgtEl>
                                          <p:spTgt spid="15675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6758"/>
                                        </p:tgtEl>
                                        <p:attrNameLst>
                                          <p:attrName>style.visibility</p:attrName>
                                        </p:attrNameLst>
                                      </p:cBhvr>
                                      <p:to>
                                        <p:strVal val="visible"/>
                                      </p:to>
                                    </p:set>
                                    <p:animEffect transition="in" filter="blinds(horizontal)">
                                      <p:cBhvr>
                                        <p:cTn id="10" dur="500"/>
                                        <p:tgtEl>
                                          <p:spTgt spid="15675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6765"/>
                                        </p:tgtEl>
                                        <p:attrNameLst>
                                          <p:attrName>style.visibility</p:attrName>
                                        </p:attrNameLst>
                                      </p:cBhvr>
                                      <p:to>
                                        <p:strVal val="visible"/>
                                      </p:to>
                                    </p:set>
                                    <p:animEffect transition="in" filter="blinds(horizontal)">
                                      <p:cBhvr>
                                        <p:cTn id="13" dur="500"/>
                                        <p:tgtEl>
                                          <p:spTgt spid="15676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blinds(horizontal)">
                                      <p:cBhvr>
                                        <p:cTn id="16" dur="500"/>
                                        <p:tgtEl>
                                          <p:spTgt spid="4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blinds(horizontal)">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56756"/>
                                        </p:tgtEl>
                                        <p:attrNameLst>
                                          <p:attrName>style.visibility</p:attrName>
                                        </p:attrNameLst>
                                      </p:cBhvr>
                                      <p:to>
                                        <p:strVal val="visible"/>
                                      </p:to>
                                    </p:set>
                                    <p:animEffect transition="in" filter="blinds(horizontal)">
                                      <p:cBhvr>
                                        <p:cTn id="24" dur="500"/>
                                        <p:tgtEl>
                                          <p:spTgt spid="15675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56757"/>
                                        </p:tgtEl>
                                        <p:attrNameLst>
                                          <p:attrName>style.visibility</p:attrName>
                                        </p:attrNameLst>
                                      </p:cBhvr>
                                      <p:to>
                                        <p:strVal val="visible"/>
                                      </p:to>
                                    </p:set>
                                    <p:animEffect transition="in" filter="blinds(horizontal)">
                                      <p:cBhvr>
                                        <p:cTn id="27" dur="500"/>
                                        <p:tgtEl>
                                          <p:spTgt spid="15675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6759"/>
                                        </p:tgtEl>
                                        <p:attrNameLst>
                                          <p:attrName>style.visibility</p:attrName>
                                        </p:attrNameLst>
                                      </p:cBhvr>
                                      <p:to>
                                        <p:strVal val="visible"/>
                                      </p:to>
                                    </p:set>
                                    <p:animEffect transition="in" filter="blinds(horizontal)">
                                      <p:cBhvr>
                                        <p:cTn id="30" dur="500"/>
                                        <p:tgtEl>
                                          <p:spTgt spid="156759"/>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56764"/>
                                        </p:tgtEl>
                                        <p:attrNameLst>
                                          <p:attrName>style.visibility</p:attrName>
                                        </p:attrNameLst>
                                      </p:cBhvr>
                                      <p:to>
                                        <p:strVal val="visible"/>
                                      </p:to>
                                    </p:set>
                                    <p:animEffect transition="in" filter="blinds(horizontal)">
                                      <p:cBhvr>
                                        <p:cTn id="33" dur="500"/>
                                        <p:tgtEl>
                                          <p:spTgt spid="156764"/>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56766"/>
                                        </p:tgtEl>
                                        <p:attrNameLst>
                                          <p:attrName>style.visibility</p:attrName>
                                        </p:attrNameLst>
                                      </p:cBhvr>
                                      <p:to>
                                        <p:strVal val="visible"/>
                                      </p:to>
                                    </p:set>
                                    <p:animEffect transition="in" filter="blinds(horizontal)">
                                      <p:cBhvr>
                                        <p:cTn id="36" dur="500"/>
                                        <p:tgtEl>
                                          <p:spTgt spid="15676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56767"/>
                                        </p:tgtEl>
                                        <p:attrNameLst>
                                          <p:attrName>style.visibility</p:attrName>
                                        </p:attrNameLst>
                                      </p:cBhvr>
                                      <p:to>
                                        <p:strVal val="visible"/>
                                      </p:to>
                                    </p:set>
                                    <p:animEffect transition="in" filter="blinds(horizontal)">
                                      <p:cBhvr>
                                        <p:cTn id="39" dur="500"/>
                                        <p:tgtEl>
                                          <p:spTgt spid="156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55" grpId="0"/>
      <p:bldP spid="156756" grpId="0"/>
      <p:bldP spid="156757" grpId="0"/>
      <p:bldP spid="156758" grpId="0"/>
      <p:bldP spid="156759" grpId="0"/>
      <p:bldP spid="156764" grpId="0"/>
      <p:bldP spid="156765" grpId="0"/>
      <p:bldP spid="156766" grpId="0"/>
      <p:bldP spid="156767" grpId="0"/>
      <p:bldP spid="45" grpId="0"/>
      <p:bldP spid="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8" name="灯片编号占位符 6"/>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C47796E-ACE3-4C70-92B7-F9F547EDDBBA}"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24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40963"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119811" name="Rectangle 3"/>
          <p:cNvSpPr>
            <a:spLocks noGrp="1"/>
          </p:cNvSpPr>
          <p:nvPr>
            <p:ph type="body" sz="half" idx="1" hasCustomPrompt="1"/>
          </p:nvPr>
        </p:nvSpPr>
        <p:spPr>
          <a:xfrm>
            <a:off x="469900" y="1022350"/>
            <a:ext cx="5589588" cy="4953000"/>
          </a:xfrm>
        </p:spPr>
        <p:txBody>
          <a:bodyPr vert="horz" wrap="square" lIns="91440" tIns="45720" rIns="91440" bIns="45720" anchor="t" anchorCtr="0"/>
          <a:lstStyle/>
          <a:p>
            <a:pPr eaLnBrk="1" hangingPunct="1">
              <a:buClr>
                <a:schemeClr val="tx1"/>
              </a:buClr>
              <a:buSzTx/>
              <a:buFont typeface="Wingdings" panose="05000000000000000000" pitchFamily="2" charset="2"/>
            </a:pPr>
            <a:r>
              <a:rPr lang="zh-CN" altLang="en-US" dirty="0">
                <a:solidFill>
                  <a:srgbClr val="000000"/>
                </a:solidFill>
                <a:latin typeface="仿宋_GB2312" pitchFamily="49" charset="-122"/>
                <a:ea typeface="仿宋_GB2312" pitchFamily="49" charset="-122"/>
              </a:rPr>
              <a:t>计算机系统结构的最初定义</a:t>
            </a:r>
          </a:p>
          <a:p>
            <a:pPr eaLnBrk="1" hangingPunct="1">
              <a:buClr>
                <a:schemeClr val="tx1"/>
              </a:buClr>
              <a:buSzTx/>
              <a:buFont typeface="Wingdings" panose="05000000000000000000" pitchFamily="2" charset="2"/>
            </a:pPr>
            <a:endParaRPr lang="en-US" altLang="zh-CN" sz="2400" dirty="0">
              <a:solidFill>
                <a:srgbClr val="000000"/>
              </a:solidFill>
              <a:latin typeface="仿宋_GB2312" pitchFamily="49" charset="-122"/>
              <a:ea typeface="仿宋_GB2312" pitchFamily="49" charset="-122"/>
            </a:endParaRPr>
          </a:p>
          <a:p>
            <a:pPr eaLnBrk="1" hangingPunct="1">
              <a:buClr>
                <a:schemeClr val="tx1"/>
              </a:buClr>
              <a:buSzTx/>
              <a:buFont typeface="Wingdings" panose="05000000000000000000" pitchFamily="2" charset="2"/>
              <a:buNone/>
            </a:pPr>
            <a:r>
              <a:rPr lang="en-US" altLang="zh-CN" sz="2400" dirty="0">
                <a:solidFill>
                  <a:srgbClr val="FF0000"/>
                </a:solidFill>
              </a:rPr>
              <a:t>Amdahl</a:t>
            </a:r>
            <a:r>
              <a:rPr lang="zh-CN" altLang="en-US" sz="2400" dirty="0">
                <a:solidFill>
                  <a:srgbClr val="FF0000"/>
                </a:solidFill>
              </a:rPr>
              <a:t>：</a:t>
            </a:r>
          </a:p>
          <a:p>
            <a:pPr eaLnBrk="1" hangingPunct="1">
              <a:buClr>
                <a:schemeClr val="tx1"/>
              </a:buClr>
              <a:buSzTx/>
              <a:buFont typeface="Wingdings" panose="05000000000000000000" pitchFamily="2" charset="2"/>
              <a:buNone/>
            </a:pPr>
            <a:r>
              <a:rPr lang="zh-CN" altLang="en-US" sz="2400" dirty="0">
                <a:latin typeface="楷体_GB2312" pitchFamily="49" charset="-122"/>
                <a:ea typeface="楷体_GB2312" pitchFamily="49" charset="-122"/>
              </a:rPr>
              <a:t>	  </a:t>
            </a:r>
            <a:r>
              <a:rPr lang="zh-CN" altLang="en-US" sz="2400" dirty="0">
                <a:solidFill>
                  <a:srgbClr val="000000"/>
                </a:solidFill>
                <a:latin typeface="楷体_GB2312" pitchFamily="49" charset="-122"/>
                <a:ea typeface="楷体_GB2312" pitchFamily="49" charset="-122"/>
              </a:rPr>
              <a:t>程序员所看到的计算机的属性，即概概念性结构与功能特性</a:t>
            </a:r>
            <a:endParaRPr lang="zh-CN" altLang="en-US" sz="2400" dirty="0">
              <a:solidFill>
                <a:srgbClr val="000000"/>
              </a:solidFill>
            </a:endParaRPr>
          </a:p>
          <a:p>
            <a:pPr eaLnBrk="1" hangingPunct="1">
              <a:buClr>
                <a:schemeClr val="tx1"/>
              </a:buClr>
              <a:buSzTx/>
              <a:buFont typeface="Wingdings" panose="05000000000000000000" pitchFamily="2" charset="2"/>
              <a:buNone/>
            </a:pPr>
            <a:br>
              <a:rPr lang="zh-CN" altLang="en-US" sz="2400" dirty="0"/>
            </a:br>
            <a:endParaRPr lang="zh-CN" altLang="en-US" sz="2400" dirty="0"/>
          </a:p>
        </p:txBody>
      </p:sp>
      <p:graphicFrame>
        <p:nvGraphicFramePr>
          <p:cNvPr id="40965" name="Object 9"/>
          <p:cNvGraphicFramePr>
            <a:graphicFrameLocks noGrp="1" noChangeAspect="1"/>
          </p:cNvGraphicFramePr>
          <p:nvPr>
            <p:ph sz="half" idx="2" hasCustomPrompt="1"/>
          </p:nvPr>
        </p:nvGraphicFramePr>
        <p:xfrm>
          <a:off x="5314950" y="1679575"/>
          <a:ext cx="3829050" cy="3705225"/>
        </p:xfrm>
        <a:graphic>
          <a:graphicData uri="http://schemas.openxmlformats.org/presentationml/2006/ole">
            <mc:AlternateContent xmlns:mc="http://schemas.openxmlformats.org/markup-compatibility/2006">
              <mc:Choice xmlns:v="urn:schemas-microsoft-com:vml" Requires="v">
                <p:oleObj spid="_x0000_s4102" r:id="rId3" imgW="3829050" imgH="3705225" progId="Paint.Picture">
                  <p:embed/>
                </p:oleObj>
              </mc:Choice>
              <mc:Fallback>
                <p:oleObj r:id="rId3" imgW="3829050" imgH="3705225" progId="Paint.Picture">
                  <p:embed/>
                  <p:pic>
                    <p:nvPicPr>
                      <p:cNvPr id="0" name="图片 3082"/>
                      <p:cNvPicPr/>
                      <p:nvPr/>
                    </p:nvPicPr>
                    <p:blipFill>
                      <a:blip r:embed="rId4"/>
                      <a:stretch>
                        <a:fillRect/>
                      </a:stretch>
                    </p:blipFill>
                    <p:spPr>
                      <a:xfrm>
                        <a:off x="5314950" y="1679575"/>
                        <a:ext cx="3829050" cy="3705225"/>
                      </a:xfrm>
                      <a:prstGeom prst="rect">
                        <a:avLst/>
                      </a:prstGeom>
                      <a:noFill/>
                      <a:ln w="38100">
                        <a:miter/>
                      </a:ln>
                    </p:spPr>
                  </p:pic>
                </p:oleObj>
              </mc:Fallback>
            </mc:AlternateContent>
          </a:graphicData>
        </a:graphic>
      </p:graphicFrame>
      <p:sp>
        <p:nvSpPr>
          <p:cNvPr id="119819" name="Rectangle 11"/>
          <p:cNvSpPr/>
          <p:nvPr/>
        </p:nvSpPr>
        <p:spPr>
          <a:xfrm>
            <a:off x="461963" y="3556000"/>
            <a:ext cx="6973887" cy="1187450"/>
          </a:xfrm>
          <a:prstGeom prst="rect">
            <a:avLst/>
          </a:prstGeom>
          <a:noFill/>
          <a:ln w="9525">
            <a:noFill/>
          </a:ln>
        </p:spPr>
        <p:txBody>
          <a:bodyPr anchor="t" anchorCtr="0">
            <a:spAutoFit/>
          </a:bodyPr>
          <a:lstStyle/>
          <a:p>
            <a:pPr eaLnBrk="0" hangingPunct="0"/>
            <a:r>
              <a:rPr lang="en-US" altLang="zh-CN" b="1" dirty="0">
                <a:solidFill>
                  <a:srgbClr val="FF0000"/>
                </a:solidFill>
                <a:latin typeface="楷体_GB2312" pitchFamily="49" charset="-122"/>
                <a:ea typeface="楷体_GB2312" pitchFamily="49" charset="-122"/>
              </a:rPr>
              <a:t>Amdahl</a:t>
            </a:r>
            <a:r>
              <a:rPr lang="zh-CN" altLang="en-US" b="1" dirty="0">
                <a:solidFill>
                  <a:srgbClr val="FF0000"/>
                </a:solidFill>
                <a:latin typeface="楷体_GB2312" pitchFamily="49" charset="-122"/>
                <a:ea typeface="楷体_GB2312" pitchFamily="49" charset="-122"/>
              </a:rPr>
              <a:t>定义的缺点：</a:t>
            </a:r>
          </a:p>
          <a:p>
            <a:pPr eaLnBrk="0" hangingPunct="0"/>
            <a:r>
              <a:rPr lang="zh-CN" altLang="en-US" b="1" dirty="0">
                <a:solidFill>
                  <a:srgbClr val="FF0000"/>
                </a:solidFill>
                <a:latin typeface="楷体_GB2312" pitchFamily="49" charset="-122"/>
                <a:ea typeface="楷体_GB2312" pitchFamily="49" charset="-122"/>
              </a:rPr>
              <a:t>    </a:t>
            </a:r>
            <a:r>
              <a:rPr lang="zh-CN" altLang="en-US" b="1" dirty="0">
                <a:solidFill>
                  <a:schemeClr val="hlink"/>
                </a:solidFill>
                <a:latin typeface="楷体_GB2312" pitchFamily="49" charset="-122"/>
                <a:ea typeface="楷体_GB2312" pitchFamily="49" charset="-122"/>
              </a:rPr>
              <a:t>按照计算机系统的多级层次结构，</a:t>
            </a:r>
          </a:p>
          <a:p>
            <a:pPr eaLnBrk="0" hangingPunct="0"/>
            <a:r>
              <a:rPr lang="zh-CN" altLang="en-US" b="1" dirty="0">
                <a:solidFill>
                  <a:schemeClr val="hlink"/>
                </a:solidFill>
                <a:latin typeface="楷体_GB2312" pitchFamily="49" charset="-122"/>
                <a:ea typeface="楷体_GB2312" pitchFamily="49" charset="-122"/>
              </a:rPr>
              <a:t>不同级程序员所看到的计算机具有不同的属性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19811">
                                            <p:txEl>
                                              <p:pRg st="3" end="3"/>
                                            </p:txEl>
                                          </p:spTgt>
                                        </p:tgtEl>
                                        <p:attrNameLst>
                                          <p:attrName>style.visibility</p:attrName>
                                        </p:attrNameLst>
                                      </p:cBhvr>
                                      <p:to>
                                        <p:strVal val="visible"/>
                                      </p:to>
                                    </p:set>
                                    <p:animEffect transition="in" filter="wedge">
                                      <p:cBhvr>
                                        <p:cTn id="7" dur="1000"/>
                                        <p:tgtEl>
                                          <p:spTgt spid="11981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819"/>
                                        </p:tgtEl>
                                        <p:attrNameLst>
                                          <p:attrName>style.visibility</p:attrName>
                                        </p:attrNameLst>
                                      </p:cBhvr>
                                      <p:to>
                                        <p:strVal val="visible"/>
                                      </p:to>
                                    </p:set>
                                    <p:animEffect transition="in" filter="blinds(horizontal)">
                                      <p:cBhvr>
                                        <p:cTn id="12" dur="500"/>
                                        <p:tgtEl>
                                          <p:spTgt spid="119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6"/>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96C2981-BD67-463C-B9D0-FB3ABBD28FD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25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41987" name="Rectangle 5"/>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201731" name="Rectangle 3"/>
          <p:cNvSpPr>
            <a:spLocks noGrp="1"/>
          </p:cNvSpPr>
          <p:nvPr>
            <p:ph type="body" sz="half" idx="1" hasCustomPrompt="1"/>
          </p:nvPr>
        </p:nvSpPr>
        <p:spPr>
          <a:xfrm>
            <a:off x="346075" y="898525"/>
            <a:ext cx="8315325" cy="4953000"/>
          </a:xfrm>
        </p:spPr>
        <p:txBody>
          <a:bodyPr vert="horz" wrap="square" lIns="91440" tIns="45720" rIns="91440" bIns="45720" anchor="t" anchorCtr="0"/>
          <a:lstStyle/>
          <a:p>
            <a:pPr eaLnBrk="1" hangingPunct="1">
              <a:buClr>
                <a:schemeClr val="tx1"/>
              </a:buClr>
              <a:buSzTx/>
              <a:buFont typeface="Wingdings" panose="05000000000000000000" pitchFamily="2" charset="2"/>
              <a:buNone/>
            </a:pPr>
            <a:r>
              <a:rPr lang="zh-CN" altLang="en-US" dirty="0">
                <a:solidFill>
                  <a:srgbClr val="000000"/>
                </a:solidFill>
                <a:latin typeface="仿宋_GB2312" pitchFamily="49" charset="-122"/>
                <a:ea typeface="仿宋_GB2312" pitchFamily="49" charset="-122"/>
              </a:rPr>
              <a:t>狭义的计算机系统结构定义</a:t>
            </a:r>
          </a:p>
          <a:p>
            <a:pPr lvl="1" eaLnBrk="1" hangingPunct="1">
              <a:buClr>
                <a:schemeClr val="tx2"/>
              </a:buClr>
              <a:buSzPct val="60000"/>
              <a:buFont typeface="Wingdings" panose="05000000000000000000" pitchFamily="2" charset="2"/>
            </a:pPr>
            <a:r>
              <a:rPr lang="zh-CN" altLang="en-US" sz="2800" b="1" dirty="0">
                <a:latin typeface="仿宋_GB2312" pitchFamily="49" charset="-122"/>
                <a:ea typeface="仿宋_GB2312" pitchFamily="49" charset="-122"/>
              </a:rPr>
              <a:t>由机器语言、汇编语言设计者，或编译程序设计者所看到的计算系统的属性</a:t>
            </a:r>
            <a:r>
              <a:rPr lang="en-US" altLang="zh-CN" sz="2800" b="1" dirty="0">
                <a:latin typeface="仿宋_GB2312" pitchFamily="49" charset="-122"/>
                <a:ea typeface="仿宋_GB2312" pitchFamily="49" charset="-122"/>
              </a:rPr>
              <a:t>,</a:t>
            </a:r>
            <a:r>
              <a:rPr lang="zh-CN" altLang="en-US" sz="2800" b="1" dirty="0">
                <a:latin typeface="仿宋_GB2312" pitchFamily="49" charset="-122"/>
                <a:ea typeface="仿宋_GB2312" pitchFamily="49" charset="-122"/>
              </a:rPr>
              <a:t>是硬件子系统的概念性结构和功能特性。</a:t>
            </a:r>
            <a:endParaRPr lang="zh-CN" altLang="en-US" dirty="0">
              <a:solidFill>
                <a:srgbClr val="000000"/>
              </a:solidFill>
              <a:latin typeface="仿宋_GB2312" pitchFamily="49" charset="-122"/>
              <a:ea typeface="仿宋_GB2312" pitchFamily="49" charset="-122"/>
            </a:endParaRPr>
          </a:p>
          <a:p>
            <a:pPr eaLnBrk="1" hangingPunct="1">
              <a:buClr>
                <a:schemeClr val="tx1"/>
              </a:buClr>
              <a:buSzTx/>
              <a:buFont typeface="Wingdings" panose="05000000000000000000" pitchFamily="2" charset="2"/>
              <a:buNone/>
            </a:pPr>
            <a:r>
              <a:rPr lang="zh-CN" altLang="en-US" dirty="0">
                <a:solidFill>
                  <a:srgbClr val="000000"/>
                </a:solidFill>
                <a:latin typeface="仿宋_GB2312" pitchFamily="49" charset="-122"/>
                <a:ea typeface="仿宋_GB2312" pitchFamily="49" charset="-122"/>
              </a:rPr>
              <a:t>狭义的</a:t>
            </a:r>
            <a:r>
              <a:rPr lang="zh-CN" altLang="en-US" dirty="0">
                <a:solidFill>
                  <a:srgbClr val="000000"/>
                </a:solidFill>
                <a:ea typeface="仿宋_GB2312" pitchFamily="49" charset="-122"/>
              </a:rPr>
              <a:t>计算机系统结构概念的实质</a:t>
            </a:r>
          </a:p>
          <a:p>
            <a:pPr lvl="1" eaLnBrk="1" hangingPunct="1">
              <a:buClr>
                <a:schemeClr val="tx2"/>
              </a:buClr>
              <a:buSzPct val="60000"/>
              <a:buFont typeface="Wingdings" panose="05000000000000000000" pitchFamily="2" charset="2"/>
              <a:buNone/>
            </a:pPr>
            <a:r>
              <a:rPr lang="zh-CN" altLang="en-US" dirty="0">
                <a:solidFill>
                  <a:srgbClr val="E94B19"/>
                </a:solidFill>
                <a:ea typeface="黑体" panose="02010609060101010101" pitchFamily="49" charset="-122"/>
              </a:rPr>
              <a:t>   计算机系统中软硬件界面的确定，其界面之上的是软件</a:t>
            </a:r>
          </a:p>
          <a:p>
            <a:pPr lvl="1" eaLnBrk="1" hangingPunct="1">
              <a:buClr>
                <a:schemeClr val="tx2"/>
              </a:buClr>
              <a:buSzPct val="60000"/>
              <a:buFont typeface="Wingdings" panose="05000000000000000000" pitchFamily="2" charset="2"/>
              <a:buNone/>
            </a:pPr>
            <a:r>
              <a:rPr lang="zh-CN" altLang="en-US" dirty="0">
                <a:solidFill>
                  <a:srgbClr val="E94B19"/>
                </a:solidFill>
                <a:ea typeface="黑体" panose="02010609060101010101" pitchFamily="49" charset="-122"/>
              </a:rPr>
              <a:t>的功能，界面之下的是硬件和固件的功能。</a:t>
            </a:r>
            <a:endParaRPr lang="zh-CN" altLang="en-US" dirty="0">
              <a:solidFill>
                <a:srgbClr val="000000"/>
              </a:solidFill>
              <a:latin typeface="仿宋_GB2312" pitchFamily="49" charset="-122"/>
              <a:ea typeface="仿宋_GB2312" pitchFamily="49" charset="-122"/>
            </a:endParaRPr>
          </a:p>
          <a:p>
            <a:pPr lvl="1" eaLnBrk="1" hangingPunct="1">
              <a:buClr>
                <a:schemeClr val="tx2"/>
              </a:buClr>
              <a:buSzPct val="60000"/>
              <a:buFont typeface="Wingdings" panose="05000000000000000000" pitchFamily="2" charset="2"/>
            </a:pPr>
            <a:endParaRPr lang="zh-CN" altLang="en-US" sz="2800" b="1" dirty="0">
              <a:latin typeface="仿宋_GB2312" pitchFamily="49" charset="-122"/>
              <a:ea typeface="仿宋_GB2312" pitchFamily="49" charset="-122"/>
            </a:endParaRPr>
          </a:p>
        </p:txBody>
      </p:sp>
      <p:pic>
        <p:nvPicPr>
          <p:cNvPr id="201743" name="Picture 15"/>
          <p:cNvPicPr>
            <a:picLocks noChangeAspect="1"/>
          </p:cNvPicPr>
          <p:nvPr/>
        </p:nvPicPr>
        <p:blipFill>
          <a:blip r:embed="rId2"/>
          <a:stretch>
            <a:fillRect/>
          </a:stretch>
        </p:blipFill>
        <p:spPr>
          <a:xfrm>
            <a:off x="5597525" y="4443413"/>
            <a:ext cx="3095625" cy="1657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Effect transition="in" filter="fade">
                                      <p:cBhvr>
                                        <p:cTn id="7" dur="1000"/>
                                        <p:tgtEl>
                                          <p:spTgt spid="201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201731">
                                            <p:txEl>
                                              <p:pRg st="1" end="1"/>
                                            </p:txEl>
                                          </p:spTgt>
                                        </p:tgtEl>
                                        <p:attrNameLst>
                                          <p:attrName>style.visibility</p:attrName>
                                        </p:attrNameLst>
                                      </p:cBhvr>
                                      <p:to>
                                        <p:strVal val="visible"/>
                                      </p:to>
                                    </p:set>
                                    <p:anim calcmode="discrete" valueType="clr">
                                      <p:cBhvr override="childStyle">
                                        <p:cTn id="12" dur="80"/>
                                        <p:tgtEl>
                                          <p:spTgt spid="20173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01731">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201731">
                                            <p:txEl>
                                              <p:pRg st="1" end="1"/>
                                            </p:txEl>
                                          </p:spTgt>
                                        </p:tgtEl>
                                        <p:attrNameLst>
                                          <p:attrName>fill.type</p:attrName>
                                        </p:attrNameLst>
                                      </p:cBhvr>
                                      <p:to>
                                        <p:strVal val="solid"/>
                                      </p:to>
                                    </p:set>
                                  </p:childTnLst>
                                </p:cTn>
                              </p:par>
                            </p:childTnLst>
                          </p:cTn>
                        </p:par>
                        <p:par>
                          <p:cTn id="15" fill="hold">
                            <p:stCondLst>
                              <p:cond delay="2119"/>
                            </p:stCondLst>
                            <p:childTnLst>
                              <p:par>
                                <p:cTn id="16" presetID="53" presetClass="entr" presetSubtype="16" fill="hold" nodeType="afterEffect">
                                  <p:stCondLst>
                                    <p:cond delay="0"/>
                                  </p:stCondLst>
                                  <p:childTnLst>
                                    <p:set>
                                      <p:cBhvr>
                                        <p:cTn id="17" dur="1" fill="hold">
                                          <p:stCondLst>
                                            <p:cond delay="0"/>
                                          </p:stCondLst>
                                        </p:cTn>
                                        <p:tgtEl>
                                          <p:spTgt spid="201743"/>
                                        </p:tgtEl>
                                        <p:attrNameLst>
                                          <p:attrName>style.visibility</p:attrName>
                                        </p:attrNameLst>
                                      </p:cBhvr>
                                      <p:to>
                                        <p:strVal val="visible"/>
                                      </p:to>
                                    </p:set>
                                    <p:anim calcmode="lin" valueType="num">
                                      <p:cBhvr>
                                        <p:cTn id="18" dur="1000" fill="hold"/>
                                        <p:tgtEl>
                                          <p:spTgt spid="201743"/>
                                        </p:tgtEl>
                                        <p:attrNameLst>
                                          <p:attrName>ppt_w</p:attrName>
                                        </p:attrNameLst>
                                      </p:cBhvr>
                                      <p:tavLst>
                                        <p:tav tm="0">
                                          <p:val>
                                            <p:fltVal val="0"/>
                                          </p:val>
                                        </p:tav>
                                        <p:tav tm="100000">
                                          <p:val>
                                            <p:strVal val="#ppt_w"/>
                                          </p:val>
                                        </p:tav>
                                      </p:tavLst>
                                    </p:anim>
                                    <p:anim calcmode="lin" valueType="num">
                                      <p:cBhvr>
                                        <p:cTn id="19" dur="1000" fill="hold"/>
                                        <p:tgtEl>
                                          <p:spTgt spid="201743"/>
                                        </p:tgtEl>
                                        <p:attrNameLst>
                                          <p:attrName>ppt_h</p:attrName>
                                        </p:attrNameLst>
                                      </p:cBhvr>
                                      <p:tavLst>
                                        <p:tav tm="0">
                                          <p:val>
                                            <p:fltVal val="0"/>
                                          </p:val>
                                        </p:tav>
                                        <p:tav tm="100000">
                                          <p:val>
                                            <p:strVal val="#ppt_h"/>
                                          </p:val>
                                        </p:tav>
                                      </p:tavLst>
                                    </p:anim>
                                    <p:animEffect transition="in" filter="fade">
                                      <p:cBhvr>
                                        <p:cTn id="20" dur="1000"/>
                                        <p:tgtEl>
                                          <p:spTgt spid="2017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1731">
                                            <p:txEl>
                                              <p:pRg st="2" end="2"/>
                                            </p:txEl>
                                          </p:spTgt>
                                        </p:tgtEl>
                                        <p:attrNameLst>
                                          <p:attrName>style.visibility</p:attrName>
                                        </p:attrNameLst>
                                      </p:cBhvr>
                                      <p:to>
                                        <p:strVal val="visible"/>
                                      </p:to>
                                    </p:set>
                                    <p:animEffect transition="in" filter="fade">
                                      <p:cBhvr>
                                        <p:cTn id="25" dur="1000"/>
                                        <p:tgtEl>
                                          <p:spTgt spid="20173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7" presetClass="entr" presetSubtype="0" fill="hold" nodeType="clickEffect">
                                  <p:stCondLst>
                                    <p:cond delay="0"/>
                                  </p:stCondLst>
                                  <p:iterate type="lt">
                                    <p:tmPct val="50000"/>
                                  </p:iterate>
                                  <p:childTnLst>
                                    <p:set>
                                      <p:cBhvr>
                                        <p:cTn id="29" dur="1" fill="hold">
                                          <p:stCondLst>
                                            <p:cond delay="0"/>
                                          </p:stCondLst>
                                        </p:cTn>
                                        <p:tgtEl>
                                          <p:spTgt spid="201731">
                                            <p:txEl>
                                              <p:pRg st="3" end="3"/>
                                            </p:txEl>
                                          </p:spTgt>
                                        </p:tgtEl>
                                        <p:attrNameLst>
                                          <p:attrName>style.visibility</p:attrName>
                                        </p:attrNameLst>
                                      </p:cBhvr>
                                      <p:to>
                                        <p:strVal val="visible"/>
                                      </p:to>
                                    </p:set>
                                    <p:anim calcmode="discrete" valueType="clr">
                                      <p:cBhvr override="childStyle">
                                        <p:cTn id="30" dur="80"/>
                                        <p:tgtEl>
                                          <p:spTgt spid="20173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201731">
                                            <p:txEl>
                                              <p:pRg st="3" end="3"/>
                                            </p:txEl>
                                          </p:spTgt>
                                        </p:tgtEl>
                                        <p:attrNameLst>
                                          <p:attrName>fillcolor</p:attrName>
                                        </p:attrNameLst>
                                      </p:cBhvr>
                                      <p:tavLst>
                                        <p:tav tm="0">
                                          <p:val>
                                            <p:clrVal>
                                              <a:schemeClr val="accent2"/>
                                            </p:clrVal>
                                          </p:val>
                                        </p:tav>
                                        <p:tav tm="50000">
                                          <p:val>
                                            <p:clrVal>
                                              <a:schemeClr val="hlink"/>
                                            </p:clrVal>
                                          </p:val>
                                        </p:tav>
                                      </p:tavLst>
                                    </p:anim>
                                    <p:set>
                                      <p:cBhvr>
                                        <p:cTn id="32" dur="80"/>
                                        <p:tgtEl>
                                          <p:spTgt spid="201731">
                                            <p:txEl>
                                              <p:pRg st="3" end="3"/>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nodeType="clickEffect">
                                  <p:stCondLst>
                                    <p:cond delay="0"/>
                                  </p:stCondLst>
                                  <p:iterate type="lt">
                                    <p:tmPct val="50000"/>
                                  </p:iterate>
                                  <p:childTnLst>
                                    <p:set>
                                      <p:cBhvr>
                                        <p:cTn id="36" dur="1" fill="hold">
                                          <p:stCondLst>
                                            <p:cond delay="0"/>
                                          </p:stCondLst>
                                        </p:cTn>
                                        <p:tgtEl>
                                          <p:spTgt spid="201731">
                                            <p:txEl>
                                              <p:pRg st="4" end="4"/>
                                            </p:txEl>
                                          </p:spTgt>
                                        </p:tgtEl>
                                        <p:attrNameLst>
                                          <p:attrName>style.visibility</p:attrName>
                                        </p:attrNameLst>
                                      </p:cBhvr>
                                      <p:to>
                                        <p:strVal val="visible"/>
                                      </p:to>
                                    </p:set>
                                    <p:anim calcmode="discrete" valueType="clr">
                                      <p:cBhvr override="childStyle">
                                        <p:cTn id="37" dur="80"/>
                                        <p:tgtEl>
                                          <p:spTgt spid="201731">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201731">
                                            <p:txEl>
                                              <p:pRg st="4" end="4"/>
                                            </p:txEl>
                                          </p:spTgt>
                                        </p:tgtEl>
                                        <p:attrNameLst>
                                          <p:attrName>fillcolor</p:attrName>
                                        </p:attrNameLst>
                                      </p:cBhvr>
                                      <p:tavLst>
                                        <p:tav tm="0">
                                          <p:val>
                                            <p:clrVal>
                                              <a:schemeClr val="accent2"/>
                                            </p:clrVal>
                                          </p:val>
                                        </p:tav>
                                        <p:tav tm="50000">
                                          <p:val>
                                            <p:clrVal>
                                              <a:schemeClr val="hlink"/>
                                            </p:clrVal>
                                          </p:val>
                                        </p:tav>
                                      </p:tavLst>
                                    </p:anim>
                                    <p:set>
                                      <p:cBhvr>
                                        <p:cTn id="39" dur="80"/>
                                        <p:tgtEl>
                                          <p:spTgt spid="201731">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8AA4026-D1F6-4E0B-8A69-D016CDFE6ADC}"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26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4301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43012" name="Rectangle 3"/>
          <p:cNvSpPr>
            <a:spLocks noGrp="1"/>
          </p:cNvSpPr>
          <p:nvPr>
            <p:ph idx="1" hasCustomPrompt="1"/>
          </p:nvPr>
        </p:nvSpPr>
        <p:spPr>
          <a:xfrm>
            <a:off x="469900" y="1022350"/>
            <a:ext cx="7727950" cy="5386388"/>
          </a:xfrm>
        </p:spPr>
        <p:txBody>
          <a:bodyPr vert="horz" wrap="square" lIns="91440" tIns="45720" rIns="91440" bIns="45720" anchor="t" anchorCtr="0"/>
          <a:lstStyle/>
          <a:p>
            <a:pPr eaLnBrk="1" hangingPunct="1">
              <a:lnSpc>
                <a:spcPct val="80000"/>
              </a:lnSpc>
            </a:pPr>
            <a:r>
              <a:rPr lang="zh-CN" altLang="en-US" sz="2400" dirty="0">
                <a:solidFill>
                  <a:srgbClr val="000000"/>
                </a:solidFill>
                <a:latin typeface="仿宋_GB2312" pitchFamily="49" charset="-122"/>
                <a:ea typeface="仿宋_GB2312" pitchFamily="49" charset="-122"/>
              </a:rPr>
              <a:t>狭义的计算机系统结构概念包含内容</a:t>
            </a:r>
          </a:p>
          <a:p>
            <a:pPr lvl="1" eaLnBrk="1" hangingPunct="1">
              <a:lnSpc>
                <a:spcPct val="80000"/>
              </a:lnSpc>
            </a:pPr>
            <a:r>
              <a:rPr lang="zh-CN" altLang="en-US" sz="2000" b="1" dirty="0">
                <a:latin typeface="楷体_GB2312" pitchFamily="49" charset="-122"/>
                <a:ea typeface="楷体_GB2312" pitchFamily="49" charset="-122"/>
              </a:rPr>
              <a:t>对于通用</a:t>
            </a:r>
            <a:r>
              <a:rPr lang="zh-CN" altLang="en-US" sz="2000" b="1" dirty="0">
                <a:ea typeface="楷体_GB2312" pitchFamily="49" charset="-122"/>
              </a:rPr>
              <a:t>寄存器</a:t>
            </a:r>
            <a:r>
              <a:rPr lang="zh-CN" altLang="en-US" sz="2000" b="1" dirty="0">
                <a:latin typeface="楷体_GB2312" pitchFamily="49" charset="-122"/>
                <a:ea typeface="楷体_GB2312" pitchFamily="49" charset="-122"/>
              </a:rPr>
              <a:t>机器，这些属性主要是指：</a:t>
            </a:r>
          </a:p>
          <a:p>
            <a:pPr lvl="2" eaLnBrk="1" hangingPunct="1">
              <a:lnSpc>
                <a:spcPct val="80000"/>
              </a:lnSpc>
            </a:pPr>
            <a:r>
              <a:rPr lang="zh-CN" altLang="en-US" sz="2000" b="1" dirty="0">
                <a:solidFill>
                  <a:srgbClr val="000000"/>
                </a:solidFill>
                <a:latin typeface="楷体_GB2312" pitchFamily="49" charset="-122"/>
                <a:ea typeface="楷体_GB2312" pitchFamily="49" charset="-122"/>
              </a:rPr>
              <a:t>数据表示</a:t>
            </a:r>
            <a:br>
              <a:rPr lang="zh-CN" altLang="en-US" sz="2000" b="1" dirty="0">
                <a:solidFill>
                  <a:srgbClr val="000000"/>
                </a:solidFill>
                <a:latin typeface="楷体_GB2312" pitchFamily="49" charset="-122"/>
                <a:ea typeface="楷体_GB2312" pitchFamily="49" charset="-122"/>
              </a:rPr>
            </a:b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硬件能直接辩认和处理的数据类型</a:t>
            </a:r>
            <a:r>
              <a:rPr lang="en-US" altLang="zh-CN" sz="2000" b="1" dirty="0">
                <a:latin typeface="楷体_GB2312" pitchFamily="49" charset="-122"/>
                <a:ea typeface="楷体_GB2312" pitchFamily="49" charset="-122"/>
              </a:rPr>
              <a:t>) </a:t>
            </a:r>
          </a:p>
          <a:p>
            <a:pPr lvl="2" eaLnBrk="1" hangingPunct="1">
              <a:lnSpc>
                <a:spcPct val="80000"/>
              </a:lnSpc>
            </a:pPr>
            <a:r>
              <a:rPr lang="zh-CN" altLang="en-US" sz="2000" b="1" dirty="0">
                <a:solidFill>
                  <a:srgbClr val="000000"/>
                </a:solidFill>
                <a:latin typeface="楷体_GB2312" pitchFamily="49" charset="-122"/>
                <a:ea typeface="楷体_GB2312" pitchFamily="49" charset="-122"/>
              </a:rPr>
              <a:t>指令集</a:t>
            </a:r>
            <a:br>
              <a:rPr lang="zh-CN" altLang="en-US" sz="2000" b="1" dirty="0">
                <a:solidFill>
                  <a:srgbClr val="000000"/>
                </a:solidFill>
                <a:latin typeface="楷体_GB2312" pitchFamily="49" charset="-122"/>
                <a:ea typeface="楷体_GB2312" pitchFamily="49" charset="-122"/>
              </a:rPr>
            </a:b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包括机器指令的操作类型和格式、指令间的排序和控制机构等</a:t>
            </a:r>
            <a:r>
              <a:rPr lang="en-US" altLang="zh-CN" sz="2000" b="1" dirty="0">
                <a:latin typeface="楷体_GB2312" pitchFamily="49" charset="-122"/>
                <a:ea typeface="楷体_GB2312" pitchFamily="49" charset="-122"/>
              </a:rPr>
              <a:t>)</a:t>
            </a:r>
            <a:endParaRPr lang="zh-CN" altLang="en-US" sz="2000" b="1" dirty="0">
              <a:latin typeface="楷体_GB2312" pitchFamily="49" charset="-122"/>
              <a:ea typeface="楷体_GB2312" pitchFamily="49" charset="-122"/>
            </a:endParaRPr>
          </a:p>
          <a:p>
            <a:pPr lvl="2" eaLnBrk="1" hangingPunct="1">
              <a:lnSpc>
                <a:spcPct val="80000"/>
              </a:lnSpc>
            </a:pPr>
            <a:r>
              <a:rPr lang="zh-CN" altLang="en-US" sz="2000" b="1" dirty="0">
                <a:solidFill>
                  <a:srgbClr val="000000"/>
                </a:solidFill>
                <a:latin typeface="楷体_GB2312" pitchFamily="49" charset="-122"/>
                <a:ea typeface="楷体_GB2312" pitchFamily="49" charset="-122"/>
              </a:rPr>
              <a:t>寻址方式</a:t>
            </a:r>
            <a:br>
              <a:rPr lang="zh-CN" altLang="en-US" sz="2000" b="1" dirty="0">
                <a:solidFill>
                  <a:srgbClr val="000000"/>
                </a:solidFill>
                <a:latin typeface="楷体_GB2312" pitchFamily="49" charset="-122"/>
                <a:ea typeface="楷体_GB2312" pitchFamily="49" charset="-122"/>
              </a:rPr>
            </a:b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包括最小可寻址单位、寻址种类、地址计算等</a:t>
            </a:r>
            <a:r>
              <a:rPr lang="en-US" altLang="zh-CN" sz="2000" b="1" dirty="0">
                <a:latin typeface="楷体_GB2312" pitchFamily="49" charset="-122"/>
                <a:ea typeface="楷体_GB2312" pitchFamily="49" charset="-122"/>
              </a:rPr>
              <a:t>) </a:t>
            </a:r>
          </a:p>
          <a:p>
            <a:pPr lvl="2" eaLnBrk="1" hangingPunct="1">
              <a:lnSpc>
                <a:spcPct val="80000"/>
              </a:lnSpc>
            </a:pPr>
            <a:r>
              <a:rPr lang="zh-CN" altLang="en-US" sz="2000" b="1" dirty="0">
                <a:solidFill>
                  <a:srgbClr val="000000"/>
                </a:solidFill>
                <a:latin typeface="楷体_GB2312" pitchFamily="49" charset="-122"/>
                <a:ea typeface="楷体_GB2312" pitchFamily="49" charset="-122"/>
              </a:rPr>
              <a:t>寄存器组织</a:t>
            </a:r>
            <a:br>
              <a:rPr lang="zh-CN" altLang="en-US" sz="2000" b="1" dirty="0">
                <a:latin typeface="楷体_GB2312" pitchFamily="49" charset="-122"/>
                <a:ea typeface="楷体_GB2312" pitchFamily="49" charset="-122"/>
              </a:rPr>
            </a:b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包括各种寄存器的设置、数量、字长和使用方式等</a:t>
            </a:r>
            <a:r>
              <a:rPr lang="en-US" altLang="zh-CN" sz="2000" b="1" dirty="0">
                <a:latin typeface="楷体_GB2312" pitchFamily="49" charset="-122"/>
                <a:ea typeface="楷体_GB2312" pitchFamily="49" charset="-122"/>
              </a:rPr>
              <a:t>)</a:t>
            </a:r>
          </a:p>
          <a:p>
            <a:pPr lvl="2" eaLnBrk="1" hangingPunct="1">
              <a:lnSpc>
                <a:spcPct val="80000"/>
              </a:lnSpc>
            </a:pPr>
            <a:r>
              <a:rPr lang="zh-CN" altLang="en-US" sz="2000" b="1" dirty="0">
                <a:solidFill>
                  <a:srgbClr val="000000"/>
                </a:solidFill>
                <a:latin typeface="楷体_GB2312" pitchFamily="49" charset="-122"/>
                <a:ea typeface="楷体_GB2312" pitchFamily="49" charset="-122"/>
              </a:rPr>
              <a:t>存储系统</a:t>
            </a:r>
            <a:br>
              <a:rPr lang="zh-CN" altLang="en-US" sz="2000" b="1" dirty="0">
                <a:solidFill>
                  <a:srgbClr val="000000"/>
                </a:solidFill>
                <a:latin typeface="楷体_GB2312" pitchFamily="49" charset="-122"/>
                <a:ea typeface="楷体_GB2312" pitchFamily="49" charset="-122"/>
              </a:rPr>
            </a:b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a:t>
            </a:r>
            <a:r>
              <a:rPr lang="zh-CN" altLang="zh-CN" sz="2000" b="1" dirty="0">
                <a:latin typeface="楷体_GB2312" pitchFamily="49" charset="-122"/>
                <a:ea typeface="楷体_GB2312" pitchFamily="49" charset="-122"/>
              </a:rPr>
              <a:t>最大可编址空间、最小编址单位、编址方式和主存容量等</a:t>
            </a:r>
            <a:r>
              <a:rPr lang="en-US" altLang="zh-CN" sz="2000" b="1" dirty="0">
                <a:latin typeface="楷体_GB2312" pitchFamily="49" charset="-122"/>
                <a:ea typeface="楷体_GB2312" pitchFamily="49" charset="-122"/>
              </a:rPr>
              <a:t>)</a:t>
            </a:r>
          </a:p>
          <a:p>
            <a:pPr lvl="2" eaLnBrk="1" hangingPunct="1">
              <a:lnSpc>
                <a:spcPct val="80000"/>
              </a:lnSpc>
            </a:pPr>
            <a:r>
              <a:rPr lang="zh-CN" altLang="en-US" sz="2000" b="1" dirty="0">
                <a:solidFill>
                  <a:srgbClr val="000000"/>
                </a:solidFill>
                <a:latin typeface="楷体_GB2312" pitchFamily="49" charset="-122"/>
                <a:ea typeface="楷体_GB2312" pitchFamily="49" charset="-122"/>
              </a:rPr>
              <a:t>中断系统</a:t>
            </a:r>
            <a:br>
              <a:rPr lang="zh-CN" altLang="en-US" sz="2000" b="1" dirty="0">
                <a:solidFill>
                  <a:srgbClr val="000000"/>
                </a:solidFill>
                <a:latin typeface="楷体_GB2312" pitchFamily="49" charset="-122"/>
                <a:ea typeface="楷体_GB2312" pitchFamily="49" charset="-122"/>
              </a:rPr>
            </a:b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中断分类与分级、中断处理程序功能及入口地址等</a:t>
            </a:r>
            <a:r>
              <a:rPr lang="en-US" altLang="zh-CN" sz="2000" b="1" dirty="0">
                <a:latin typeface="楷体_GB2312" pitchFamily="49" charset="-122"/>
                <a:ea typeface="楷体_GB2312" pitchFamily="49" charset="-122"/>
              </a:rPr>
              <a:t>)</a:t>
            </a:r>
          </a:p>
          <a:p>
            <a:pPr lvl="2" eaLnBrk="1" hangingPunct="1">
              <a:lnSpc>
                <a:spcPct val="80000"/>
              </a:lnSpc>
            </a:pPr>
            <a:r>
              <a:rPr lang="zh-CN" altLang="en-US" sz="2000" b="1" dirty="0">
                <a:solidFill>
                  <a:srgbClr val="000000"/>
                </a:solidFill>
                <a:latin typeface="楷体_GB2312" pitchFamily="49" charset="-122"/>
                <a:ea typeface="楷体_GB2312" pitchFamily="49" charset="-122"/>
              </a:rPr>
              <a:t>机器工作状态的定义和切换</a:t>
            </a:r>
            <a:br>
              <a:rPr lang="zh-CN" altLang="en-US" sz="2000" b="1" dirty="0">
                <a:solidFill>
                  <a:srgbClr val="000000"/>
                </a:solidFill>
                <a:latin typeface="楷体_GB2312" pitchFamily="49" charset="-122"/>
                <a:ea typeface="楷体_GB2312" pitchFamily="49" charset="-122"/>
              </a:rPr>
            </a:br>
            <a:r>
              <a:rPr lang="zh-CN" altLang="en-US" sz="2000" b="1" dirty="0">
                <a:latin typeface="楷体_GB2312" pitchFamily="49" charset="-122"/>
                <a:ea typeface="楷体_GB2312" pitchFamily="49" charset="-122"/>
              </a:rPr>
              <a:t> </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如管态和目态等</a:t>
            </a:r>
            <a:r>
              <a:rPr lang="en-US" altLang="zh-CN" sz="2000" b="1" dirty="0">
                <a:latin typeface="楷体_GB2312" pitchFamily="49" charset="-122"/>
                <a:ea typeface="楷体_GB2312" pitchFamily="49" charset="-122"/>
              </a:rPr>
              <a:t>)</a:t>
            </a:r>
          </a:p>
          <a:p>
            <a:pPr lvl="2" eaLnBrk="1" hangingPunct="1">
              <a:lnSpc>
                <a:spcPct val="80000"/>
              </a:lnSpc>
            </a:pPr>
            <a:endParaRPr lang="zh-CN" altLang="en-US" sz="2000" b="1" dirty="0">
              <a:latin typeface="楷体_GB2312" pitchFamily="49" charset="-122"/>
              <a:ea typeface="楷体_GB2312" pitchFamily="49"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29"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75696A9-F360-46D8-935A-3ED83A98650E}"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27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4505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45060" name="Rectangle 3"/>
          <p:cNvSpPr>
            <a:spLocks noGrp="1"/>
          </p:cNvSpPr>
          <p:nvPr>
            <p:ph idx="1" hasCustomPrompt="1"/>
          </p:nvPr>
        </p:nvSpPr>
        <p:spPr/>
        <p:txBody>
          <a:bodyPr vert="horz" wrap="square" lIns="91440" tIns="45720" rIns="91440" bIns="45720" anchor="t" anchorCtr="0"/>
          <a:lstStyle/>
          <a:p>
            <a:pPr lvl="2" eaLnBrk="1" hangingPunct="1"/>
            <a:r>
              <a:rPr lang="en-US" altLang="zh-CN" sz="2000" b="1" dirty="0">
                <a:solidFill>
                  <a:srgbClr val="000000"/>
                </a:solidFill>
                <a:latin typeface="仿宋_GB2312" pitchFamily="49" charset="-122"/>
                <a:ea typeface="仿宋_GB2312" pitchFamily="49" charset="-122"/>
              </a:rPr>
              <a:t>I/O</a:t>
            </a:r>
            <a:r>
              <a:rPr lang="zh-CN" altLang="en-US" sz="2000" b="1" dirty="0">
                <a:solidFill>
                  <a:srgbClr val="000000"/>
                </a:solidFill>
                <a:latin typeface="仿宋_GB2312" pitchFamily="49" charset="-122"/>
                <a:ea typeface="仿宋_GB2312" pitchFamily="49" charset="-122"/>
              </a:rPr>
              <a:t>结构</a:t>
            </a:r>
            <a:br>
              <a:rPr lang="zh-CN" altLang="en-US" sz="2000" b="1" dirty="0">
                <a:solidFill>
                  <a:srgbClr val="000000"/>
                </a:solidFill>
                <a:latin typeface="仿宋_GB2312" pitchFamily="49" charset="-122"/>
                <a:ea typeface="仿宋_GB2312" pitchFamily="49" charset="-122"/>
              </a:rPr>
            </a:br>
            <a:r>
              <a:rPr lang="zh-CN" altLang="en-US" sz="2000" dirty="0"/>
              <a:t>    </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包括</a:t>
            </a:r>
            <a:r>
              <a:rPr lang="en-US" altLang="zh-CN" sz="2000" b="1" dirty="0">
                <a:latin typeface="楷体_GB2312" pitchFamily="49" charset="-122"/>
                <a:ea typeface="楷体_GB2312" pitchFamily="49" charset="-122"/>
              </a:rPr>
              <a:t>I/O</a:t>
            </a:r>
            <a:r>
              <a:rPr lang="zh-CN" altLang="en-US" sz="2000" b="1" dirty="0">
                <a:latin typeface="楷体_GB2312" pitchFamily="49" charset="-122"/>
                <a:ea typeface="楷体_GB2312" pitchFamily="49" charset="-122"/>
              </a:rPr>
              <a:t>联结方式、处理机</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存储器与</a:t>
            </a:r>
            <a:r>
              <a:rPr lang="en-US" altLang="zh-CN" sz="2000" b="1" dirty="0">
                <a:latin typeface="楷体_GB2312" pitchFamily="49" charset="-122"/>
                <a:ea typeface="楷体_GB2312" pitchFamily="49" charset="-122"/>
              </a:rPr>
              <a:t>I/O</a:t>
            </a:r>
            <a:r>
              <a:rPr lang="zh-CN" altLang="en-US" sz="2000" b="1" dirty="0">
                <a:latin typeface="楷体_GB2312" pitchFamily="49" charset="-122"/>
                <a:ea typeface="楷体_GB2312" pitchFamily="49" charset="-122"/>
              </a:rPr>
              <a:t>设备</a:t>
            </a:r>
            <a:br>
              <a:rPr lang="zh-CN" altLang="en-US" sz="2000" b="1" dirty="0">
                <a:latin typeface="楷体_GB2312" pitchFamily="49" charset="-122"/>
                <a:ea typeface="楷体_GB2312" pitchFamily="49" charset="-122"/>
              </a:rPr>
            </a:br>
            <a:r>
              <a:rPr lang="zh-CN" altLang="en-US" sz="2000" b="1" dirty="0">
                <a:latin typeface="楷体_GB2312" pitchFamily="49" charset="-122"/>
                <a:ea typeface="楷体_GB2312" pitchFamily="49" charset="-122"/>
              </a:rPr>
              <a:t>    间数据传送的方式和格式以及</a:t>
            </a:r>
            <a:r>
              <a:rPr lang="en-US" altLang="zh-CN" sz="2000" b="1" dirty="0">
                <a:latin typeface="楷体_GB2312" pitchFamily="49" charset="-122"/>
                <a:ea typeface="楷体_GB2312" pitchFamily="49" charset="-122"/>
              </a:rPr>
              <a:t>I/O</a:t>
            </a:r>
            <a:r>
              <a:rPr lang="zh-CN" altLang="en-US" sz="2000" b="1" dirty="0">
                <a:latin typeface="楷体_GB2312" pitchFamily="49" charset="-122"/>
                <a:ea typeface="楷体_GB2312" pitchFamily="49" charset="-122"/>
              </a:rPr>
              <a:t>操作的状态等</a:t>
            </a:r>
            <a:r>
              <a:rPr lang="en-US" altLang="zh-CN" sz="2000" b="1" dirty="0">
                <a:latin typeface="楷体_GB2312" pitchFamily="49" charset="-122"/>
                <a:ea typeface="楷体_GB2312" pitchFamily="49" charset="-122"/>
              </a:rPr>
              <a:t>)</a:t>
            </a:r>
          </a:p>
          <a:p>
            <a:pPr lvl="2" eaLnBrk="1" hangingPunct="1"/>
            <a:r>
              <a:rPr lang="zh-CN" altLang="en-US" sz="2000" b="1" dirty="0">
                <a:solidFill>
                  <a:srgbClr val="000000"/>
                </a:solidFill>
                <a:ea typeface="楷体_GB2312" pitchFamily="49" charset="-122"/>
              </a:rPr>
              <a:t>信息保护</a:t>
            </a:r>
            <a:br>
              <a:rPr lang="zh-CN" altLang="en-US" sz="2000" b="1" dirty="0">
                <a:solidFill>
                  <a:srgbClr val="000000"/>
                </a:solidFill>
                <a:ea typeface="楷体_GB2312" pitchFamily="49" charset="-122"/>
              </a:rPr>
            </a:br>
            <a:r>
              <a:rPr lang="zh-CN" altLang="en-US" dirty="0"/>
              <a:t>    </a:t>
            </a:r>
            <a:r>
              <a:rPr lang="en-US" altLang="zh-CN" sz="2000" b="1" dirty="0">
                <a:latin typeface="楷体_GB2312" pitchFamily="49" charset="-122"/>
                <a:ea typeface="楷体_GB2312" pitchFamily="49" charset="-122"/>
              </a:rPr>
              <a:t>(</a:t>
            </a:r>
            <a:r>
              <a:rPr lang="zh-CN" altLang="en-US" sz="2000" b="1" dirty="0">
                <a:latin typeface="楷体_GB2312" pitchFamily="49" charset="-122"/>
                <a:ea typeface="楷体_GB2312" pitchFamily="49" charset="-122"/>
              </a:rPr>
              <a:t>包括信息保护方式和硬件对信息保护的支持</a:t>
            </a:r>
            <a:r>
              <a:rPr lang="en-US" altLang="zh-CN" sz="2000" b="1" dirty="0">
                <a:latin typeface="楷体_GB2312" pitchFamily="49" charset="-122"/>
                <a:ea typeface="楷体_GB2312" pitchFamily="49" charset="-122"/>
              </a:rPr>
              <a:t>)</a:t>
            </a:r>
            <a:r>
              <a:rPr lang="en-US" altLang="zh-CN" sz="2000" dirty="0"/>
              <a:t> </a:t>
            </a:r>
          </a:p>
          <a:p>
            <a:pPr eaLnBrk="1" hangingPunct="1"/>
            <a:endParaRPr lang="en-US" altLang="zh-CN" dirty="0">
              <a:ea typeface="黑体" panose="02010609060101010101" pitchFamily="49" charset="-122"/>
            </a:endParaRPr>
          </a:p>
          <a:p>
            <a:pPr lvl="2" eaLnBrk="1" hangingPunct="1">
              <a:buNone/>
            </a:pPr>
            <a:r>
              <a:rPr lang="en-US" altLang="zh-CN" dirty="0"/>
              <a:t> </a:t>
            </a:r>
            <a:endParaRPr lang="zh-CN" altLang="en-US" dirty="0"/>
          </a:p>
        </p:txBody>
      </p:sp>
      <p:sp>
        <p:nvSpPr>
          <p:cNvPr id="45061" name="AutoShape 6"/>
          <p:cNvSpPr/>
          <p:nvPr/>
        </p:nvSpPr>
        <p:spPr>
          <a:xfrm>
            <a:off x="1773238" y="3398838"/>
            <a:ext cx="5978525" cy="1439862"/>
          </a:xfrm>
          <a:prstGeom prst="parallelogram">
            <a:avLst>
              <a:gd name="adj" fmla="val 92289"/>
            </a:avLst>
          </a:prstGeom>
          <a:solidFill>
            <a:srgbClr val="CC99FF">
              <a:alpha val="39999"/>
            </a:srgbClr>
          </a:solidFill>
          <a:ln w="19050" cap="flat" cmpd="sng">
            <a:solidFill>
              <a:schemeClr val="tx1"/>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45062" name="AutoShape 7"/>
          <p:cNvSpPr/>
          <p:nvPr/>
        </p:nvSpPr>
        <p:spPr>
          <a:xfrm>
            <a:off x="3862388" y="3543300"/>
            <a:ext cx="1944687" cy="574675"/>
          </a:xfrm>
          <a:prstGeom prst="parallelogram">
            <a:avLst>
              <a:gd name="adj" fmla="val 88954"/>
            </a:avLst>
          </a:prstGeom>
          <a:noFill/>
          <a:ln w="19050" cap="flat" cmpd="sng">
            <a:solidFill>
              <a:schemeClr val="tx1"/>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45063" name="Text Box 8"/>
          <p:cNvSpPr txBox="1"/>
          <p:nvPr/>
        </p:nvSpPr>
        <p:spPr>
          <a:xfrm>
            <a:off x="4368800" y="3686175"/>
            <a:ext cx="1006475" cy="214313"/>
          </a:xfrm>
          <a:prstGeom prst="rect">
            <a:avLst/>
          </a:prstGeom>
          <a:noFill/>
          <a:ln w="19050">
            <a:noFill/>
          </a:ln>
        </p:spPr>
        <p:txBody>
          <a:bodyPr lIns="18000" tIns="10800" rIns="18000" bIns="10800" anchor="ctr" anchorCtr="0"/>
          <a:lstStyle/>
          <a:p>
            <a:pPr algn="ctr"/>
            <a:r>
              <a:rPr lang="zh-CN" altLang="en-US" sz="1800" b="1" dirty="0">
                <a:solidFill>
                  <a:srgbClr val="FF0000"/>
                </a:solidFill>
                <a:latin typeface="宋体" panose="02010600030101010101" pitchFamily="2" charset="-122"/>
                <a:ea typeface="宋体" panose="02010600030101010101" pitchFamily="2" charset="-122"/>
              </a:rPr>
              <a:t>指令系统</a:t>
            </a:r>
          </a:p>
        </p:txBody>
      </p:sp>
      <p:sp>
        <p:nvSpPr>
          <p:cNvPr id="45064" name="Text Box 9"/>
          <p:cNvSpPr txBox="1"/>
          <p:nvPr/>
        </p:nvSpPr>
        <p:spPr>
          <a:xfrm>
            <a:off x="696913" y="2871788"/>
            <a:ext cx="576262" cy="2454275"/>
          </a:xfrm>
          <a:prstGeom prst="rect">
            <a:avLst/>
          </a:prstGeom>
          <a:noFill/>
          <a:ln w="19050">
            <a:noFill/>
          </a:ln>
        </p:spPr>
        <p:txBody>
          <a:bodyPr vert="eaVert" lIns="18000" tIns="10800" rIns="18000" bIns="10800" anchor="ctr" anchorCtr="0"/>
          <a:lstStyle/>
          <a:p>
            <a:pPr algn="ctr"/>
            <a:r>
              <a:rPr lang="zh-CN" altLang="en-US" sz="1800" b="1" dirty="0">
                <a:solidFill>
                  <a:srgbClr val="000000"/>
                </a:solidFill>
                <a:latin typeface="Times New Roman" panose="02020603050405020304" pitchFamily="18" charset="0"/>
                <a:ea typeface="楷体_GB2312" pitchFamily="49" charset="-122"/>
              </a:rPr>
              <a:t>机器语言、汇编语言设计者或编译程序设计者</a:t>
            </a:r>
            <a:r>
              <a:rPr lang="zh-CN" altLang="en-US" sz="1800" b="1" dirty="0">
                <a:solidFill>
                  <a:srgbClr val="000000"/>
                </a:solidFill>
                <a:latin typeface="宋体" panose="02010600030101010101" pitchFamily="2" charset="-122"/>
                <a:ea typeface="楷体_GB2312" pitchFamily="49" charset="-122"/>
              </a:rPr>
              <a:t>看到的属性</a:t>
            </a:r>
          </a:p>
        </p:txBody>
      </p:sp>
      <p:sp>
        <p:nvSpPr>
          <p:cNvPr id="45065" name="AutoShape 10"/>
          <p:cNvSpPr/>
          <p:nvPr/>
        </p:nvSpPr>
        <p:spPr>
          <a:xfrm>
            <a:off x="1485900" y="3197225"/>
            <a:ext cx="73025" cy="2074863"/>
          </a:xfrm>
          <a:prstGeom prst="leftBrace">
            <a:avLst>
              <a:gd name="adj1" fmla="val 236643"/>
              <a:gd name="adj2" fmla="val 50000"/>
            </a:avLst>
          </a:prstGeom>
          <a:noFill/>
          <a:ln w="19050" cap="flat" cmpd="sng">
            <a:solidFill>
              <a:schemeClr val="hlink"/>
            </a:solidFill>
            <a:prstDash val="solid"/>
            <a:round/>
            <a:headEnd type="none" w="med" len="med"/>
            <a:tailEnd type="none" w="med" len="med"/>
          </a:ln>
        </p:spPr>
        <p:txBody>
          <a:bodyPr wrap="none" anchor="ctr" anchorCtr="0"/>
          <a:lstStyle/>
          <a:p>
            <a:pPr algn="ctr" eaLnBrk="0" hangingPunct="0"/>
            <a:endParaRPr lang="zh-CN" altLang="en-US" sz="1800" dirty="0">
              <a:solidFill>
                <a:schemeClr val="hlink"/>
              </a:solidFill>
              <a:latin typeface="Times New Roman" panose="02020603050405020304" pitchFamily="18" charset="0"/>
              <a:ea typeface="宋体" panose="02010600030101010101" pitchFamily="2" charset="-122"/>
            </a:endParaRPr>
          </a:p>
        </p:txBody>
      </p:sp>
      <p:grpSp>
        <p:nvGrpSpPr>
          <p:cNvPr id="45066" name="Group 11"/>
          <p:cNvGrpSpPr/>
          <p:nvPr/>
        </p:nvGrpSpPr>
        <p:grpSpPr>
          <a:xfrm>
            <a:off x="2135188" y="3614738"/>
            <a:ext cx="1295400" cy="1104900"/>
            <a:chOff x="3652" y="255"/>
            <a:chExt cx="816" cy="696"/>
          </a:xfrm>
        </p:grpSpPr>
        <p:sp>
          <p:nvSpPr>
            <p:cNvPr id="45067" name="AutoShape 12"/>
            <p:cNvSpPr/>
            <p:nvPr/>
          </p:nvSpPr>
          <p:spPr>
            <a:xfrm>
              <a:off x="3652" y="300"/>
              <a:ext cx="816" cy="589"/>
            </a:xfrm>
            <a:prstGeom prst="parallelogram">
              <a:avLst>
                <a:gd name="adj" fmla="val 90833"/>
              </a:avLst>
            </a:prstGeom>
            <a:noFill/>
            <a:ln w="19050" cap="flat" cmpd="sng">
              <a:solidFill>
                <a:schemeClr val="tx1"/>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45068" name="Text Box 13"/>
            <p:cNvSpPr txBox="1"/>
            <p:nvPr/>
          </p:nvSpPr>
          <p:spPr>
            <a:xfrm rot="-3000000">
              <a:off x="3693" y="560"/>
              <a:ext cx="696" cy="86"/>
            </a:xfrm>
            <a:prstGeom prst="rect">
              <a:avLst/>
            </a:prstGeom>
            <a:noFill/>
            <a:ln w="19050">
              <a:noFill/>
            </a:ln>
          </p:spPr>
          <p:txBody>
            <a:bodyPr lIns="18000" tIns="10800" rIns="18000" bIns="10800" anchor="ctr" anchorCtr="0"/>
            <a:lstStyle/>
            <a:p>
              <a:pPr algn="ctr"/>
              <a:r>
                <a:rPr lang="zh-CN" altLang="en-US" sz="1800" b="1" dirty="0">
                  <a:solidFill>
                    <a:srgbClr val="FF0000"/>
                  </a:solidFill>
                  <a:latin typeface="宋体" panose="02010600030101010101" pitchFamily="2" charset="-122"/>
                  <a:ea typeface="宋体" panose="02010600030101010101" pitchFamily="2" charset="-122"/>
                </a:rPr>
                <a:t>信息保护</a:t>
              </a:r>
            </a:p>
          </p:txBody>
        </p:sp>
      </p:grpSp>
      <p:grpSp>
        <p:nvGrpSpPr>
          <p:cNvPr id="45069" name="Group 14"/>
          <p:cNvGrpSpPr/>
          <p:nvPr/>
        </p:nvGrpSpPr>
        <p:grpSpPr>
          <a:xfrm>
            <a:off x="2711450" y="3614738"/>
            <a:ext cx="1295400" cy="1104900"/>
            <a:chOff x="3652" y="255"/>
            <a:chExt cx="816" cy="696"/>
          </a:xfrm>
        </p:grpSpPr>
        <p:sp>
          <p:nvSpPr>
            <p:cNvPr id="45070" name="AutoShape 15"/>
            <p:cNvSpPr/>
            <p:nvPr/>
          </p:nvSpPr>
          <p:spPr>
            <a:xfrm>
              <a:off x="3652" y="300"/>
              <a:ext cx="816" cy="589"/>
            </a:xfrm>
            <a:prstGeom prst="parallelogram">
              <a:avLst>
                <a:gd name="adj" fmla="val 90833"/>
              </a:avLst>
            </a:prstGeom>
            <a:noFill/>
            <a:ln w="19050" cap="flat" cmpd="sng">
              <a:solidFill>
                <a:schemeClr val="tx1"/>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45071" name="Text Box 16"/>
            <p:cNvSpPr txBox="1"/>
            <p:nvPr/>
          </p:nvSpPr>
          <p:spPr>
            <a:xfrm rot="-3000000">
              <a:off x="3693" y="560"/>
              <a:ext cx="696" cy="86"/>
            </a:xfrm>
            <a:prstGeom prst="rect">
              <a:avLst/>
            </a:prstGeom>
            <a:noFill/>
            <a:ln w="19050">
              <a:noFill/>
            </a:ln>
          </p:spPr>
          <p:txBody>
            <a:bodyPr lIns="18000" tIns="10800" rIns="18000" bIns="10800" anchor="ctr" anchorCtr="0"/>
            <a:lstStyle/>
            <a:p>
              <a:pPr algn="ctr"/>
              <a:r>
                <a:rPr lang="zh-CN" altLang="en-US" sz="1800" b="1" dirty="0">
                  <a:solidFill>
                    <a:srgbClr val="FF0000"/>
                  </a:solidFill>
                  <a:latin typeface="宋体" panose="02010600030101010101" pitchFamily="2" charset="-122"/>
                  <a:ea typeface="宋体" panose="02010600030101010101" pitchFamily="2" charset="-122"/>
                </a:rPr>
                <a:t>机器状态</a:t>
              </a:r>
            </a:p>
          </p:txBody>
        </p:sp>
      </p:grpSp>
      <p:sp>
        <p:nvSpPr>
          <p:cNvPr id="45072" name="AutoShape 17"/>
          <p:cNvSpPr/>
          <p:nvPr/>
        </p:nvSpPr>
        <p:spPr>
          <a:xfrm>
            <a:off x="5662613" y="3543300"/>
            <a:ext cx="1655762" cy="503238"/>
          </a:xfrm>
          <a:prstGeom prst="parallelogram">
            <a:avLst>
              <a:gd name="adj" fmla="val 88638"/>
            </a:avLst>
          </a:prstGeom>
          <a:noFill/>
          <a:ln w="19050" cap="flat" cmpd="sng">
            <a:solidFill>
              <a:schemeClr val="tx1"/>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45073" name="Text Box 18"/>
          <p:cNvSpPr txBox="1"/>
          <p:nvPr/>
        </p:nvSpPr>
        <p:spPr>
          <a:xfrm>
            <a:off x="5951538" y="3687763"/>
            <a:ext cx="1006475" cy="214312"/>
          </a:xfrm>
          <a:prstGeom prst="rect">
            <a:avLst/>
          </a:prstGeom>
          <a:noFill/>
          <a:ln w="19050">
            <a:noFill/>
          </a:ln>
        </p:spPr>
        <p:txBody>
          <a:bodyPr lIns="18000" tIns="10800" rIns="18000" bIns="10800" anchor="ctr" anchorCtr="0"/>
          <a:lstStyle/>
          <a:p>
            <a:pPr algn="ctr"/>
            <a:r>
              <a:rPr lang="zh-CN" altLang="en-US" sz="1800" b="1" dirty="0">
                <a:solidFill>
                  <a:srgbClr val="FF0000"/>
                </a:solidFill>
                <a:latin typeface="宋体" panose="02010600030101010101" pitchFamily="2" charset="-122"/>
                <a:ea typeface="宋体" panose="02010600030101010101" pitchFamily="2" charset="-122"/>
              </a:rPr>
              <a:t>存储系统</a:t>
            </a:r>
          </a:p>
        </p:txBody>
      </p:sp>
      <p:sp>
        <p:nvSpPr>
          <p:cNvPr id="45074" name="AutoShape 19"/>
          <p:cNvSpPr/>
          <p:nvPr/>
        </p:nvSpPr>
        <p:spPr>
          <a:xfrm>
            <a:off x="3359150" y="4191000"/>
            <a:ext cx="1439863" cy="503238"/>
          </a:xfrm>
          <a:prstGeom prst="parallelogram">
            <a:avLst>
              <a:gd name="adj" fmla="val 91478"/>
            </a:avLst>
          </a:prstGeom>
          <a:noFill/>
          <a:ln w="19050" cap="flat" cmpd="sng">
            <a:solidFill>
              <a:schemeClr val="tx1"/>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45075" name="Text Box 20"/>
          <p:cNvSpPr txBox="1"/>
          <p:nvPr/>
        </p:nvSpPr>
        <p:spPr>
          <a:xfrm>
            <a:off x="3575050" y="4333875"/>
            <a:ext cx="1006475" cy="214313"/>
          </a:xfrm>
          <a:prstGeom prst="rect">
            <a:avLst/>
          </a:prstGeom>
          <a:noFill/>
          <a:ln w="19050">
            <a:noFill/>
          </a:ln>
        </p:spPr>
        <p:txBody>
          <a:bodyPr lIns="18000" tIns="10800" rIns="18000" bIns="10800" anchor="ctr" anchorCtr="0"/>
          <a:lstStyle/>
          <a:p>
            <a:pPr algn="ctr"/>
            <a:r>
              <a:rPr lang="en-US" altLang="zh-CN" sz="1800" b="1" dirty="0">
                <a:solidFill>
                  <a:srgbClr val="FF0000"/>
                </a:solidFill>
                <a:latin typeface="宋体" panose="02010600030101010101" pitchFamily="2" charset="-122"/>
                <a:ea typeface="宋体" panose="02010600030101010101" pitchFamily="2" charset="-122"/>
              </a:rPr>
              <a:t>I/O</a:t>
            </a:r>
            <a:r>
              <a:rPr lang="zh-CN" altLang="en-US" sz="1800" b="1" dirty="0">
                <a:solidFill>
                  <a:srgbClr val="FF0000"/>
                </a:solidFill>
                <a:latin typeface="宋体" panose="02010600030101010101" pitchFamily="2" charset="-122"/>
                <a:ea typeface="宋体" panose="02010600030101010101" pitchFamily="2" charset="-122"/>
              </a:rPr>
              <a:t>系统</a:t>
            </a:r>
          </a:p>
        </p:txBody>
      </p:sp>
      <p:grpSp>
        <p:nvGrpSpPr>
          <p:cNvPr id="45076" name="Group 21"/>
          <p:cNvGrpSpPr/>
          <p:nvPr/>
        </p:nvGrpSpPr>
        <p:grpSpPr>
          <a:xfrm>
            <a:off x="5159375" y="4262438"/>
            <a:ext cx="1511300" cy="360362"/>
            <a:chOff x="4377" y="981"/>
            <a:chExt cx="952" cy="227"/>
          </a:xfrm>
        </p:grpSpPr>
        <p:sp>
          <p:nvSpPr>
            <p:cNvPr id="45077" name="AutoShape 22"/>
            <p:cNvSpPr/>
            <p:nvPr/>
          </p:nvSpPr>
          <p:spPr>
            <a:xfrm>
              <a:off x="4377" y="981"/>
              <a:ext cx="952" cy="227"/>
            </a:xfrm>
            <a:prstGeom prst="parallelogram">
              <a:avLst>
                <a:gd name="adj" fmla="val 93837"/>
              </a:avLst>
            </a:prstGeom>
            <a:noFill/>
            <a:ln w="19050" cap="flat" cmpd="sng">
              <a:solidFill>
                <a:schemeClr val="tx1"/>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45078" name="Text Box 23"/>
            <p:cNvSpPr txBox="1"/>
            <p:nvPr/>
          </p:nvSpPr>
          <p:spPr>
            <a:xfrm>
              <a:off x="4514" y="1027"/>
              <a:ext cx="634" cy="135"/>
            </a:xfrm>
            <a:prstGeom prst="rect">
              <a:avLst/>
            </a:prstGeom>
            <a:noFill/>
            <a:ln w="19050">
              <a:noFill/>
            </a:ln>
          </p:spPr>
          <p:txBody>
            <a:bodyPr lIns="18000" tIns="10800" rIns="18000" bIns="10800" anchor="ctr" anchorCtr="0"/>
            <a:lstStyle/>
            <a:p>
              <a:pPr algn="ctr"/>
              <a:r>
                <a:rPr lang="zh-CN" altLang="en-US" sz="1800" b="1" dirty="0">
                  <a:solidFill>
                    <a:srgbClr val="FF0000"/>
                  </a:solidFill>
                  <a:latin typeface="宋体" panose="02010600030101010101" pitchFamily="2" charset="-122"/>
                  <a:ea typeface="宋体" panose="02010600030101010101" pitchFamily="2" charset="-122"/>
                </a:rPr>
                <a:t>中断系统</a:t>
              </a:r>
            </a:p>
          </p:txBody>
        </p:sp>
      </p:grpSp>
      <p:sp>
        <p:nvSpPr>
          <p:cNvPr id="120858" name="AutoShape 26"/>
          <p:cNvSpPr/>
          <p:nvPr/>
        </p:nvSpPr>
        <p:spPr>
          <a:xfrm>
            <a:off x="3992563" y="2744788"/>
            <a:ext cx="230187" cy="1116012"/>
          </a:xfrm>
          <a:prstGeom prst="upArrow">
            <a:avLst>
              <a:gd name="adj1" fmla="val 50000"/>
              <a:gd name="adj2" fmla="val 121184"/>
            </a:avLst>
          </a:prstGeom>
          <a:gradFill rotWithShape="1">
            <a:gsLst>
              <a:gs pos="0">
                <a:srgbClr val="00FF00"/>
              </a:gs>
              <a:gs pos="100000">
                <a:srgbClr val="007600"/>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120859" name="AutoShape 27"/>
          <p:cNvSpPr/>
          <p:nvPr/>
        </p:nvSpPr>
        <p:spPr>
          <a:xfrm flipV="1">
            <a:off x="5049838" y="4848225"/>
            <a:ext cx="246062" cy="866775"/>
          </a:xfrm>
          <a:prstGeom prst="upArrow">
            <a:avLst>
              <a:gd name="adj1" fmla="val 50000"/>
              <a:gd name="adj2" fmla="val 88048"/>
            </a:avLst>
          </a:prstGeom>
          <a:gradFill rotWithShape="1">
            <a:gsLst>
              <a:gs pos="0">
                <a:srgbClr val="00FF00"/>
              </a:gs>
              <a:gs pos="100000">
                <a:srgbClr val="007600"/>
              </a:gs>
            </a:gsLst>
            <a:lin ang="5400000" scaled="1"/>
            <a:tileRect/>
          </a:gradFill>
          <a:ln w="9525" cap="flat" cmpd="sng">
            <a:solidFill>
              <a:schemeClr val="tx1"/>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120861" name="Text Box 29"/>
          <p:cNvSpPr txBox="1"/>
          <p:nvPr/>
        </p:nvSpPr>
        <p:spPr>
          <a:xfrm>
            <a:off x="4219575" y="2833688"/>
            <a:ext cx="966788" cy="457200"/>
          </a:xfrm>
          <a:prstGeom prst="rect">
            <a:avLst/>
          </a:prstGeom>
          <a:noFill/>
          <a:ln w="9525">
            <a:noFill/>
          </a:ln>
        </p:spPr>
        <p:txBody>
          <a:bodyPr anchor="t" anchorCtr="0">
            <a:spAutoFit/>
          </a:bodyPr>
          <a:lstStyle/>
          <a:p>
            <a:pPr algn="ctr" eaLnBrk="0" hangingPunct="0"/>
            <a:r>
              <a:rPr lang="zh-CN" altLang="en-US" b="1" dirty="0">
                <a:solidFill>
                  <a:srgbClr val="FF0000"/>
                </a:solidFill>
                <a:latin typeface="楷体_GB2312" pitchFamily="49" charset="-122"/>
                <a:ea typeface="楷体_GB2312" pitchFamily="49" charset="-122"/>
              </a:rPr>
              <a:t>软件</a:t>
            </a:r>
          </a:p>
        </p:txBody>
      </p:sp>
      <p:sp>
        <p:nvSpPr>
          <p:cNvPr id="120862" name="Text Box 30"/>
          <p:cNvSpPr txBox="1"/>
          <p:nvPr/>
        </p:nvSpPr>
        <p:spPr>
          <a:xfrm>
            <a:off x="4046538" y="4922838"/>
            <a:ext cx="966787" cy="457200"/>
          </a:xfrm>
          <a:prstGeom prst="rect">
            <a:avLst/>
          </a:prstGeom>
          <a:noFill/>
          <a:ln w="9525">
            <a:noFill/>
          </a:ln>
        </p:spPr>
        <p:txBody>
          <a:bodyPr anchor="t" anchorCtr="0">
            <a:spAutoFit/>
          </a:bodyPr>
          <a:lstStyle/>
          <a:p>
            <a:pPr algn="ctr" eaLnBrk="0" hangingPunct="0"/>
            <a:r>
              <a:rPr lang="zh-CN" altLang="en-US" b="1" dirty="0">
                <a:solidFill>
                  <a:srgbClr val="FF0000"/>
                </a:solidFill>
                <a:latin typeface="楷体_GB2312" pitchFamily="49" charset="-122"/>
                <a:ea typeface="楷体_GB2312" pitchFamily="49" charset="-122"/>
              </a:rPr>
              <a:t>硬件</a:t>
            </a:r>
          </a:p>
        </p:txBody>
      </p:sp>
      <p:sp>
        <p:nvSpPr>
          <p:cNvPr id="120857" name="AutoShape 25"/>
          <p:cNvSpPr/>
          <p:nvPr/>
        </p:nvSpPr>
        <p:spPr>
          <a:xfrm>
            <a:off x="3254375" y="2705100"/>
            <a:ext cx="5889625" cy="3471863"/>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zh-CN" altLang="en-US" b="1" dirty="0">
                <a:solidFill>
                  <a:srgbClr val="FFFFFF"/>
                </a:solidFill>
                <a:latin typeface="Times New Roman" panose="02020603050405020304" pitchFamily="18" charset="0"/>
              </a:rPr>
              <a:t>指令集方面的体系结构的设计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0858"/>
                                        </p:tgtEl>
                                        <p:attrNameLst>
                                          <p:attrName>style.visibility</p:attrName>
                                        </p:attrNameLst>
                                      </p:cBhvr>
                                      <p:to>
                                        <p:strVal val="visible"/>
                                      </p:to>
                                    </p:set>
                                    <p:animEffect transition="in" filter="slide(fromBottom)">
                                      <p:cBhvr>
                                        <p:cTn id="7" dur="500"/>
                                        <p:tgtEl>
                                          <p:spTgt spid="12085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0861"/>
                                        </p:tgtEl>
                                        <p:attrNameLst>
                                          <p:attrName>style.visibility</p:attrName>
                                        </p:attrNameLst>
                                      </p:cBhvr>
                                      <p:to>
                                        <p:strVal val="visible"/>
                                      </p:to>
                                    </p:set>
                                    <p:anim calcmode="lin" valueType="num">
                                      <p:cBhvr>
                                        <p:cTn id="12" dur="500" fill="hold"/>
                                        <p:tgtEl>
                                          <p:spTgt spid="120861"/>
                                        </p:tgtEl>
                                        <p:attrNameLst>
                                          <p:attrName>ppt_w</p:attrName>
                                        </p:attrNameLst>
                                      </p:cBhvr>
                                      <p:tavLst>
                                        <p:tav tm="0">
                                          <p:val>
                                            <p:fltVal val="0"/>
                                          </p:val>
                                        </p:tav>
                                        <p:tav tm="100000">
                                          <p:val>
                                            <p:strVal val="#ppt_w"/>
                                          </p:val>
                                        </p:tav>
                                      </p:tavLst>
                                    </p:anim>
                                    <p:anim calcmode="lin" valueType="num">
                                      <p:cBhvr>
                                        <p:cTn id="13" dur="500" fill="hold"/>
                                        <p:tgtEl>
                                          <p:spTgt spid="120861"/>
                                        </p:tgtEl>
                                        <p:attrNameLst>
                                          <p:attrName>ppt_h</p:attrName>
                                        </p:attrNameLst>
                                      </p:cBhvr>
                                      <p:tavLst>
                                        <p:tav tm="0">
                                          <p:val>
                                            <p:fltVal val="0"/>
                                          </p:val>
                                        </p:tav>
                                        <p:tav tm="100000">
                                          <p:val>
                                            <p:strVal val="#ppt_h"/>
                                          </p:val>
                                        </p:tav>
                                      </p:tavLst>
                                    </p:anim>
                                    <p:animEffect transition="in" filter="fade">
                                      <p:cBhvr>
                                        <p:cTn id="14" dur="500"/>
                                        <p:tgtEl>
                                          <p:spTgt spid="12086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120859"/>
                                        </p:tgtEl>
                                        <p:attrNameLst>
                                          <p:attrName>style.visibility</p:attrName>
                                        </p:attrNameLst>
                                      </p:cBhvr>
                                      <p:to>
                                        <p:strVal val="visible"/>
                                      </p:to>
                                    </p:set>
                                    <p:animEffect transition="in" filter="slide(fromTop)">
                                      <p:cBhvr>
                                        <p:cTn id="19" dur="500"/>
                                        <p:tgtEl>
                                          <p:spTgt spid="12085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20862"/>
                                        </p:tgtEl>
                                        <p:attrNameLst>
                                          <p:attrName>style.visibility</p:attrName>
                                        </p:attrNameLst>
                                      </p:cBhvr>
                                      <p:to>
                                        <p:strVal val="visible"/>
                                      </p:to>
                                    </p:set>
                                    <p:anim calcmode="lin" valueType="num">
                                      <p:cBhvr>
                                        <p:cTn id="24" dur="500" fill="hold"/>
                                        <p:tgtEl>
                                          <p:spTgt spid="120862"/>
                                        </p:tgtEl>
                                        <p:attrNameLst>
                                          <p:attrName>ppt_w</p:attrName>
                                        </p:attrNameLst>
                                      </p:cBhvr>
                                      <p:tavLst>
                                        <p:tav tm="0">
                                          <p:val>
                                            <p:fltVal val="0"/>
                                          </p:val>
                                        </p:tav>
                                        <p:tav tm="100000">
                                          <p:val>
                                            <p:strVal val="#ppt_w"/>
                                          </p:val>
                                        </p:tav>
                                      </p:tavLst>
                                    </p:anim>
                                    <p:anim calcmode="lin" valueType="num">
                                      <p:cBhvr>
                                        <p:cTn id="25" dur="500" fill="hold"/>
                                        <p:tgtEl>
                                          <p:spTgt spid="120862"/>
                                        </p:tgtEl>
                                        <p:attrNameLst>
                                          <p:attrName>ppt_h</p:attrName>
                                        </p:attrNameLst>
                                      </p:cBhvr>
                                      <p:tavLst>
                                        <p:tav tm="0">
                                          <p:val>
                                            <p:fltVal val="0"/>
                                          </p:val>
                                        </p:tav>
                                        <p:tav tm="100000">
                                          <p:val>
                                            <p:strVal val="#ppt_h"/>
                                          </p:val>
                                        </p:tav>
                                      </p:tavLst>
                                    </p:anim>
                                    <p:animEffect transition="in" filter="fade">
                                      <p:cBhvr>
                                        <p:cTn id="26" dur="500"/>
                                        <p:tgtEl>
                                          <p:spTgt spid="120862"/>
                                        </p:tgtEl>
                                      </p:cBhvr>
                                    </p:animEffect>
                                  </p:childTnLst>
                                </p:cTn>
                              </p:par>
                            </p:childTnLst>
                          </p:cTn>
                        </p:par>
                      </p:childTnLst>
                    </p:cTn>
                  </p:par>
                  <p:par>
                    <p:cTn id="27" fill="hold">
                      <p:stCondLst>
                        <p:cond delay="indefinite"/>
                      </p:stCondLst>
                      <p:childTnLst>
                        <p:par>
                          <p:cTn id="28" fill="hold">
                            <p:stCondLst>
                              <p:cond delay="0"/>
                            </p:stCondLst>
                            <p:childTnLst>
                              <p:par>
                                <p:cTn id="29" presetID="48" presetClass="entr" presetSubtype="0" accel="50000" fill="hold" grpId="0" nodeType="clickEffect">
                                  <p:stCondLst>
                                    <p:cond delay="0"/>
                                  </p:stCondLst>
                                  <p:childTnLst>
                                    <p:set>
                                      <p:cBhvr>
                                        <p:cTn id="30" dur="1" fill="hold">
                                          <p:stCondLst>
                                            <p:cond delay="0"/>
                                          </p:stCondLst>
                                        </p:cTn>
                                        <p:tgtEl>
                                          <p:spTgt spid="120857"/>
                                        </p:tgtEl>
                                        <p:attrNameLst>
                                          <p:attrName>style.visibility</p:attrName>
                                        </p:attrNameLst>
                                      </p:cBhvr>
                                      <p:to>
                                        <p:strVal val="visible"/>
                                      </p:to>
                                    </p:set>
                                    <p:anim calcmode="lin" valueType="num">
                                      <p:cBhvr>
                                        <p:cTn id="31" dur="1000" fill="hold"/>
                                        <p:tgtEl>
                                          <p:spTgt spid="12085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2" dur="1000" fill="hold"/>
                                        <p:tgtEl>
                                          <p:spTgt spid="120857"/>
                                        </p:tgtEl>
                                        <p:attrNameLst>
                                          <p:attrName>ppt_x</p:attrName>
                                        </p:attrNameLst>
                                      </p:cBhvr>
                                      <p:tavLst>
                                        <p:tav tm="0">
                                          <p:val>
                                            <p:fltVal val="-1"/>
                                          </p:val>
                                        </p:tav>
                                        <p:tav tm="50000">
                                          <p:val>
                                            <p:fltVal val="0.95"/>
                                          </p:val>
                                        </p:tav>
                                        <p:tav tm="100000">
                                          <p:val>
                                            <p:strVal val="#ppt_x"/>
                                          </p:val>
                                        </p:tav>
                                      </p:tavLst>
                                    </p:anim>
                                    <p:anim calcmode="lin" valueType="num">
                                      <p:cBhvr>
                                        <p:cTn id="33" dur="1000" fill="hold"/>
                                        <p:tgtEl>
                                          <p:spTgt spid="120857"/>
                                        </p:tgtEl>
                                        <p:attrNameLst>
                                          <p:attrName>ppt_y</p:attrName>
                                        </p:attrNameLst>
                                      </p:cBhvr>
                                      <p:tavLst>
                                        <p:tav tm="0">
                                          <p:val>
                                            <p:strVal val="#ppt_y"/>
                                          </p:val>
                                        </p:tav>
                                        <p:tav tm="100000">
                                          <p:val>
                                            <p:strVal val="#ppt_y"/>
                                          </p:val>
                                        </p:tav>
                                      </p:tavLst>
                                    </p:anim>
                                    <p:animEffect transition="in" filter="fade">
                                      <p:cBhvr>
                                        <p:cTn id="34" dur="1000"/>
                                        <p:tgtEl>
                                          <p:spTgt spid="120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61" grpId="0"/>
      <p:bldP spid="120862" grpId="0"/>
      <p:bldP spid="12085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2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354A4C3-C4F8-4EE3-B1D6-B5E5FA000EC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28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4710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204803" name="Rectangle 3"/>
          <p:cNvSpPr>
            <a:spLocks noGrp="1"/>
          </p:cNvSpPr>
          <p:nvPr>
            <p:ph idx="1" hasCustomPrompt="1"/>
          </p:nvPr>
        </p:nvSpPr>
        <p:spPr/>
        <p:txBody>
          <a:bodyPr vert="horz" wrap="square" lIns="91440" tIns="45720" rIns="91440" bIns="45720" anchor="t" anchorCtr="0"/>
          <a:lstStyle/>
          <a:p>
            <a:pPr eaLnBrk="1" hangingPunct="1">
              <a:buNone/>
            </a:pPr>
            <a:r>
              <a:rPr lang="zh-CN" altLang="en-US" dirty="0">
                <a:solidFill>
                  <a:srgbClr val="FF0000"/>
                </a:solidFill>
                <a:latin typeface="仿宋_GB2312" pitchFamily="49" charset="-122"/>
                <a:ea typeface="仿宋_GB2312" pitchFamily="49" charset="-122"/>
              </a:rPr>
              <a:t>  广义的计算机体系结构定义？</a:t>
            </a:r>
          </a:p>
          <a:p>
            <a:pPr eaLnBrk="1" hangingPunct="1"/>
            <a:endParaRPr lang="zh-CN" altLang="en-US" dirty="0">
              <a:solidFill>
                <a:srgbClr val="FF0000"/>
              </a:solidFill>
              <a:latin typeface="仿宋_GB2312" pitchFamily="49" charset="-122"/>
              <a:ea typeface="仿宋_GB2312" pitchFamily="49" charset="-122"/>
            </a:endParaRPr>
          </a:p>
          <a:p>
            <a:pPr eaLnBrk="1" hangingPunct="1">
              <a:buNone/>
            </a:pPr>
            <a:r>
              <a:rPr lang="zh-CN" altLang="en-US" dirty="0">
                <a:solidFill>
                  <a:srgbClr val="FF0000"/>
                </a:solidFill>
                <a:latin typeface="仿宋_GB2312" pitchFamily="49" charset="-122"/>
                <a:ea typeface="仿宋_GB2312" pitchFamily="49" charset="-122"/>
              </a:rPr>
              <a:t>  软硬件的功能分配及如何更好、</a:t>
            </a:r>
          </a:p>
          <a:p>
            <a:pPr eaLnBrk="1" hangingPunct="1">
              <a:buNone/>
            </a:pPr>
            <a:r>
              <a:rPr lang="zh-CN" altLang="en-US" dirty="0">
                <a:solidFill>
                  <a:srgbClr val="FF0000"/>
                </a:solidFill>
                <a:latin typeface="仿宋_GB2312" pitchFamily="49" charset="-122"/>
                <a:ea typeface="仿宋_GB2312" pitchFamily="49" charset="-122"/>
              </a:rPr>
              <a:t>  更合理地实现分配给硬件的功能</a:t>
            </a:r>
          </a:p>
          <a:p>
            <a:pPr eaLnBrk="1" hangingPunct="1"/>
            <a:r>
              <a:rPr lang="zh-CN" altLang="en-US" dirty="0">
                <a:solidFill>
                  <a:srgbClr val="000000"/>
                </a:solidFill>
                <a:latin typeface="仿宋_GB2312" pitchFamily="49" charset="-122"/>
                <a:ea typeface="仿宋_GB2312" pitchFamily="49" charset="-122"/>
              </a:rPr>
              <a:t>例：实现指令系统</a:t>
            </a:r>
          </a:p>
        </p:txBody>
      </p:sp>
      <p:sp>
        <p:nvSpPr>
          <p:cNvPr id="204804" name="AutoShape 4"/>
          <p:cNvSpPr/>
          <p:nvPr/>
        </p:nvSpPr>
        <p:spPr>
          <a:xfrm flipV="1">
            <a:off x="2603500" y="1517650"/>
            <a:ext cx="539750" cy="554038"/>
          </a:xfrm>
          <a:prstGeom prst="upArrow">
            <a:avLst>
              <a:gd name="adj1" fmla="val 66601"/>
              <a:gd name="adj2" fmla="val 49532"/>
            </a:avLst>
          </a:prstGeom>
          <a:gradFill rotWithShape="1">
            <a:gsLst>
              <a:gs pos="0">
                <a:srgbClr val="336699"/>
              </a:gs>
              <a:gs pos="100000">
                <a:srgbClr val="FFFFFF">
                  <a:alpha val="0"/>
                </a:srgbClr>
              </a:gs>
            </a:gsLst>
            <a:lin ang="5400000" scaled="1"/>
            <a:tileRect/>
          </a:gradFill>
          <a:ln w="9525">
            <a:noFill/>
          </a:ln>
        </p:spPr>
        <p:txBody>
          <a:bodyPr vert="eaVert"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204807" name="AutoShape 7"/>
          <p:cNvSpPr/>
          <p:nvPr/>
        </p:nvSpPr>
        <p:spPr>
          <a:xfrm>
            <a:off x="1520825" y="5391150"/>
            <a:ext cx="3341688" cy="752475"/>
          </a:xfrm>
          <a:prstGeom prst="bevel">
            <a:avLst>
              <a:gd name="adj" fmla="val 10407"/>
            </a:avLst>
          </a:prstGeom>
          <a:solidFill>
            <a:srgbClr val="99CC00"/>
          </a:solidFill>
          <a:ln w="9525">
            <a:noFill/>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204808" name="Freeform 8"/>
          <p:cNvSpPr/>
          <p:nvPr/>
        </p:nvSpPr>
        <p:spPr>
          <a:xfrm rot="-3279584" flipH="1">
            <a:off x="3271838" y="3784600"/>
            <a:ext cx="1074737" cy="601663"/>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E7A9A9">
                  <a:alpha val="32001"/>
                </a:srgbClr>
              </a:gs>
              <a:gs pos="100000">
                <a:srgbClr val="D05656"/>
              </a:gs>
            </a:gsLst>
            <a:lin ang="0" scaled="1"/>
            <a:tileRect/>
          </a:gradFill>
          <a:ln w="12700">
            <a:noFill/>
          </a:ln>
        </p:spPr>
        <p:txBody>
          <a:bodyPr/>
          <a:lstStyle/>
          <a:p>
            <a:endParaRPr lang="zh-CN" altLang="en-US"/>
          </a:p>
        </p:txBody>
      </p:sp>
      <p:sp>
        <p:nvSpPr>
          <p:cNvPr id="204809" name="Freeform 9"/>
          <p:cNvSpPr/>
          <p:nvPr/>
        </p:nvSpPr>
        <p:spPr>
          <a:xfrm rot="-3279584" flipH="1">
            <a:off x="1816100" y="4668838"/>
            <a:ext cx="1074738" cy="601662"/>
          </a:xfrm>
          <a:custGeom>
            <a:avLst/>
            <a:gdLst/>
            <a:ahLst/>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Lst>
            <a:rect l="0" t="0" r="0" b="0"/>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E7A9A9">
                  <a:alpha val="32001"/>
                </a:srgbClr>
              </a:gs>
              <a:gs pos="100000">
                <a:srgbClr val="D05656"/>
              </a:gs>
            </a:gsLst>
            <a:lin ang="0" scaled="1"/>
            <a:tileRect/>
          </a:gradFill>
          <a:ln w="12700">
            <a:noFill/>
          </a:ln>
        </p:spPr>
        <p:txBody>
          <a:bodyPr/>
          <a:lstStyle/>
          <a:p>
            <a:endParaRPr lang="zh-CN" altLang="en-US"/>
          </a:p>
        </p:txBody>
      </p:sp>
      <p:grpSp>
        <p:nvGrpSpPr>
          <p:cNvPr id="204814" name="Group 14"/>
          <p:cNvGrpSpPr/>
          <p:nvPr/>
        </p:nvGrpSpPr>
        <p:grpSpPr>
          <a:xfrm>
            <a:off x="2840038" y="4498975"/>
            <a:ext cx="3341687" cy="427038"/>
            <a:chOff x="1789" y="2834"/>
            <a:chExt cx="2105" cy="269"/>
          </a:xfrm>
        </p:grpSpPr>
        <p:sp>
          <p:nvSpPr>
            <p:cNvPr id="47114" name="AutoShape 6"/>
            <p:cNvSpPr/>
            <p:nvPr/>
          </p:nvSpPr>
          <p:spPr>
            <a:xfrm>
              <a:off x="1789" y="2834"/>
              <a:ext cx="2105" cy="269"/>
            </a:xfrm>
            <a:prstGeom prst="bevel">
              <a:avLst>
                <a:gd name="adj" fmla="val 12639"/>
              </a:avLst>
            </a:prstGeom>
            <a:solidFill>
              <a:schemeClr val="accent2"/>
            </a:solidFill>
            <a:ln w="9525">
              <a:noFill/>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47115" name="Rectangle 10"/>
            <p:cNvSpPr/>
            <p:nvPr/>
          </p:nvSpPr>
          <p:spPr>
            <a:xfrm>
              <a:off x="1934" y="2844"/>
              <a:ext cx="1873" cy="231"/>
            </a:xfrm>
            <a:prstGeom prst="rect">
              <a:avLst/>
            </a:prstGeom>
            <a:noFill/>
            <a:ln w="9525">
              <a:noFill/>
            </a:ln>
          </p:spPr>
          <p:txBody>
            <a:bodyPr anchor="t" anchorCtr="0">
              <a:spAutoFit/>
            </a:bodyPr>
            <a:lstStyle/>
            <a:p>
              <a:pPr algn="ctr" eaLnBrk="0" hangingPunct="0"/>
              <a:r>
                <a:rPr lang="zh-CN" altLang="en-US" sz="1800" b="1" dirty="0">
                  <a:solidFill>
                    <a:srgbClr val="000000"/>
                  </a:solidFill>
                  <a:latin typeface="Times New Roman" panose="02020603050405020304" pitchFamily="18" charset="0"/>
                  <a:ea typeface="楷体_GB2312" pitchFamily="49" charset="-122"/>
                </a:rPr>
                <a:t>指令操作的实现方法</a:t>
              </a:r>
              <a:endParaRPr lang="en-US" altLang="zh-CN" sz="1800" b="1" dirty="0">
                <a:solidFill>
                  <a:srgbClr val="000000"/>
                </a:solidFill>
                <a:latin typeface="Times New Roman" panose="02020603050405020304" pitchFamily="18" charset="0"/>
                <a:ea typeface="楷体_GB2312" pitchFamily="49" charset="-122"/>
              </a:endParaRPr>
            </a:p>
          </p:txBody>
        </p:sp>
      </p:grpSp>
      <p:grpSp>
        <p:nvGrpSpPr>
          <p:cNvPr id="204813" name="Group 13"/>
          <p:cNvGrpSpPr/>
          <p:nvPr/>
        </p:nvGrpSpPr>
        <p:grpSpPr>
          <a:xfrm>
            <a:off x="4318000" y="3600450"/>
            <a:ext cx="3341688" cy="427038"/>
            <a:chOff x="2720" y="2268"/>
            <a:chExt cx="2105" cy="269"/>
          </a:xfrm>
        </p:grpSpPr>
        <p:sp>
          <p:nvSpPr>
            <p:cNvPr id="47117" name="AutoShape 5"/>
            <p:cNvSpPr/>
            <p:nvPr/>
          </p:nvSpPr>
          <p:spPr>
            <a:xfrm>
              <a:off x="2720" y="2268"/>
              <a:ext cx="2105" cy="269"/>
            </a:xfrm>
            <a:prstGeom prst="bevel">
              <a:avLst>
                <a:gd name="adj" fmla="val 12639"/>
              </a:avLst>
            </a:prstGeom>
            <a:solidFill>
              <a:schemeClr val="accent1"/>
            </a:solidFill>
            <a:ln w="9525">
              <a:noFill/>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47118" name="Rectangle 11"/>
            <p:cNvSpPr/>
            <p:nvPr/>
          </p:nvSpPr>
          <p:spPr>
            <a:xfrm>
              <a:off x="2787" y="2280"/>
              <a:ext cx="1697" cy="231"/>
            </a:xfrm>
            <a:prstGeom prst="rect">
              <a:avLst/>
            </a:prstGeom>
            <a:noFill/>
            <a:ln w="9525">
              <a:noFill/>
            </a:ln>
          </p:spPr>
          <p:txBody>
            <a:bodyPr anchor="t" anchorCtr="0">
              <a:spAutoFit/>
            </a:bodyPr>
            <a:lstStyle/>
            <a:p>
              <a:pPr lvl="1" indent="0" algn="l" rtl="0" eaLnBrk="1" fontAlgn="base" hangingPunct="1">
                <a:spcBef>
                  <a:spcPct val="20000"/>
                </a:spcBef>
                <a:spcAft>
                  <a:spcPct val="0"/>
                </a:spcAft>
                <a:buClr>
                  <a:schemeClr val="tx2"/>
                </a:buClr>
                <a:buSzPct val="60000"/>
                <a:buNone/>
              </a:pPr>
              <a:r>
                <a:rPr lang="zh-CN" altLang="en-US" sz="1800" b="1" dirty="0">
                  <a:solidFill>
                    <a:srgbClr val="000000"/>
                  </a:solidFill>
                  <a:latin typeface="Times New Roman" panose="02020603050405020304" pitchFamily="18" charset="0"/>
                  <a:ea typeface="楷体_GB2312" pitchFamily="49" charset="-122"/>
                </a:rPr>
                <a:t>指令系统的确定</a:t>
              </a:r>
            </a:p>
          </p:txBody>
        </p:sp>
      </p:grpSp>
      <p:sp>
        <p:nvSpPr>
          <p:cNvPr id="204812" name="Rectangle 12"/>
          <p:cNvSpPr/>
          <p:nvPr/>
        </p:nvSpPr>
        <p:spPr>
          <a:xfrm>
            <a:off x="1565275" y="5445125"/>
            <a:ext cx="3162300" cy="641350"/>
          </a:xfrm>
          <a:prstGeom prst="rect">
            <a:avLst/>
          </a:prstGeom>
          <a:noFill/>
          <a:ln w="9525">
            <a:noFill/>
          </a:ln>
        </p:spPr>
        <p:txBody>
          <a:bodyPr anchor="t" anchorCtr="0">
            <a:spAutoFit/>
          </a:bodyPr>
          <a:lstStyle/>
          <a:p>
            <a:pPr algn="ctr" eaLnBrk="0" hangingPunct="0"/>
            <a:r>
              <a:rPr lang="zh-CN" altLang="en-US" sz="1800" b="1" dirty="0">
                <a:solidFill>
                  <a:srgbClr val="000000"/>
                </a:solidFill>
                <a:latin typeface="Times New Roman" panose="02020603050405020304" pitchFamily="18" charset="0"/>
                <a:ea typeface="楷体_GB2312" pitchFamily="49" charset="-122"/>
              </a:rPr>
              <a:t>实现这些指令功能的具体电路、器件的设计及装配技术</a:t>
            </a:r>
            <a:endParaRPr lang="en-US" altLang="zh-CN" sz="1800" b="1" dirty="0">
              <a:solidFill>
                <a:srgbClr val="000000"/>
              </a:solidFill>
              <a:latin typeface="Times New Roman" panose="02020603050405020304" pitchFamily="18" charset="0"/>
              <a:ea typeface="楷体_GB2312" pitchFamily="49" charset="-122"/>
            </a:endParaRPr>
          </a:p>
        </p:txBody>
      </p:sp>
      <p:sp>
        <p:nvSpPr>
          <p:cNvPr id="204815" name="AutoShape 15"/>
          <p:cNvSpPr/>
          <p:nvPr/>
        </p:nvSpPr>
        <p:spPr>
          <a:xfrm>
            <a:off x="3584575" y="3192463"/>
            <a:ext cx="4864100" cy="1114425"/>
          </a:xfrm>
          <a:prstGeom prst="flowChartInputOutput">
            <a:avLst/>
          </a:prstGeom>
          <a:noFill/>
          <a:ln w="63500" cap="flat" cmpd="sng">
            <a:solidFill>
              <a:srgbClr val="FF0000"/>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
        <p:nvSpPr>
          <p:cNvPr id="204816" name="AutoShape 16"/>
          <p:cNvSpPr/>
          <p:nvPr/>
        </p:nvSpPr>
        <p:spPr>
          <a:xfrm rot="5400000">
            <a:off x="5927725" y="2828925"/>
            <a:ext cx="1009650" cy="469900"/>
          </a:xfrm>
          <a:custGeom>
            <a:avLst/>
            <a:gdLst/>
            <a:ahLst/>
            <a:cxnLst>
              <a:cxn ang="17694720">
                <a:pos x="2147483646" y="0"/>
              </a:cxn>
              <a:cxn ang="11796480">
                <a:pos x="0" y="2147483646"/>
              </a:cxn>
              <a:cxn ang="5898240">
                <a:pos x="2147483646" y="2147483646"/>
              </a:cxn>
              <a:cxn ang="0">
                <a:pos x="2147483646" y="2147483646"/>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solidFill>
          <a:ln w="9525" cap="flat" cmpd="sng">
            <a:solidFill>
              <a:schemeClr val="tx1"/>
            </a:solidFill>
            <a:prstDash val="solid"/>
            <a:miter/>
            <a:headEnd type="none" w="med" len="med"/>
            <a:tailEnd type="none" w="med" len="med"/>
          </a:ln>
        </p:spPr>
        <p:txBody>
          <a:bodyPr/>
          <a:lstStyle/>
          <a:p>
            <a:endParaRPr lang="zh-CN" altLang="en-US"/>
          </a:p>
        </p:txBody>
      </p:sp>
      <p:sp>
        <p:nvSpPr>
          <p:cNvPr id="204818" name="Text Box 18"/>
          <p:cNvSpPr txBox="1"/>
          <p:nvPr/>
        </p:nvSpPr>
        <p:spPr>
          <a:xfrm>
            <a:off x="5703888" y="2149475"/>
            <a:ext cx="2120900" cy="366713"/>
          </a:xfrm>
          <a:prstGeom prst="rect">
            <a:avLst/>
          </a:prstGeom>
          <a:noFill/>
          <a:ln w="9525">
            <a:noFill/>
          </a:ln>
        </p:spPr>
        <p:txBody>
          <a:bodyPr anchor="t" anchorCtr="0">
            <a:spAutoFit/>
          </a:bodyPr>
          <a:lstStyle/>
          <a:p>
            <a:pPr algn="ctr" eaLnBrk="0" hangingPunct="0"/>
            <a:r>
              <a:rPr lang="zh-CN" altLang="en-US" sz="1800" b="1" dirty="0">
                <a:solidFill>
                  <a:srgbClr val="000000"/>
                </a:solidFill>
                <a:latin typeface="楷体_GB2312" pitchFamily="49" charset="-122"/>
                <a:ea typeface="楷体_GB2312" pitchFamily="49" charset="-122"/>
              </a:rPr>
              <a:t>狭义的系统结构</a:t>
            </a:r>
          </a:p>
        </p:txBody>
      </p:sp>
      <p:grpSp>
        <p:nvGrpSpPr>
          <p:cNvPr id="204824" name="Group 24"/>
          <p:cNvGrpSpPr/>
          <p:nvPr/>
        </p:nvGrpSpPr>
        <p:grpSpPr>
          <a:xfrm>
            <a:off x="6197600" y="4446588"/>
            <a:ext cx="2462213" cy="485775"/>
            <a:chOff x="3904" y="2801"/>
            <a:chExt cx="1551" cy="306"/>
          </a:xfrm>
        </p:grpSpPr>
        <p:sp>
          <p:nvSpPr>
            <p:cNvPr id="47124" name="AutoShape 21"/>
            <p:cNvSpPr/>
            <p:nvPr/>
          </p:nvSpPr>
          <p:spPr>
            <a:xfrm>
              <a:off x="3904" y="2801"/>
              <a:ext cx="615" cy="306"/>
            </a:xfrm>
            <a:custGeom>
              <a:avLst/>
              <a:gdLst/>
              <a:ahLst/>
              <a:cxnLst>
                <a:cxn ang="17694720">
                  <a:pos x="0" y="0"/>
                </a:cxn>
                <a:cxn ang="11796480">
                  <a:pos x="0" y="0"/>
                </a:cxn>
                <a:cxn ang="5898240">
                  <a:pos x="0" y="0"/>
                </a:cxn>
                <a:cxn ang="0">
                  <a:pos x="0" y="0"/>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solidFill>
            <a:ln w="9525" cap="flat" cmpd="sng">
              <a:solidFill>
                <a:schemeClr val="tx1"/>
              </a:solidFill>
              <a:prstDash val="solid"/>
              <a:miter/>
              <a:headEnd type="none" w="med" len="med"/>
              <a:tailEnd type="none" w="med" len="med"/>
            </a:ln>
          </p:spPr>
          <p:txBody>
            <a:bodyPr/>
            <a:lstStyle/>
            <a:p>
              <a:endParaRPr lang="zh-CN" altLang="en-US"/>
            </a:p>
          </p:txBody>
        </p:sp>
        <p:sp>
          <p:nvSpPr>
            <p:cNvPr id="47125" name="Text Box 22"/>
            <p:cNvSpPr txBox="1"/>
            <p:nvPr/>
          </p:nvSpPr>
          <p:spPr>
            <a:xfrm>
              <a:off x="4614" y="2831"/>
              <a:ext cx="841" cy="231"/>
            </a:xfrm>
            <a:prstGeom prst="rect">
              <a:avLst/>
            </a:prstGeom>
            <a:noFill/>
            <a:ln w="9525">
              <a:noFill/>
            </a:ln>
          </p:spPr>
          <p:txBody>
            <a:bodyPr wrap="none" anchor="t" anchorCtr="0">
              <a:spAutoFit/>
            </a:bodyPr>
            <a:lstStyle/>
            <a:p>
              <a:pPr algn="ctr" eaLnBrk="0" hangingPunct="0"/>
              <a:r>
                <a:rPr lang="zh-CN" altLang="en-US" sz="1800" b="1" dirty="0">
                  <a:solidFill>
                    <a:srgbClr val="000000"/>
                  </a:solidFill>
                  <a:latin typeface="楷体_GB2312" pitchFamily="49" charset="-122"/>
                  <a:ea typeface="楷体_GB2312" pitchFamily="49" charset="-122"/>
                </a:rPr>
                <a:t>计算机组成</a:t>
              </a:r>
            </a:p>
          </p:txBody>
        </p:sp>
      </p:grpSp>
      <p:grpSp>
        <p:nvGrpSpPr>
          <p:cNvPr id="204825" name="Group 25"/>
          <p:cNvGrpSpPr/>
          <p:nvPr/>
        </p:nvGrpSpPr>
        <p:grpSpPr>
          <a:xfrm>
            <a:off x="5176838" y="5549900"/>
            <a:ext cx="2320925" cy="485775"/>
            <a:chOff x="3154" y="3496"/>
            <a:chExt cx="1462" cy="306"/>
          </a:xfrm>
        </p:grpSpPr>
        <p:sp>
          <p:nvSpPr>
            <p:cNvPr id="47127" name="AutoShape 19"/>
            <p:cNvSpPr/>
            <p:nvPr/>
          </p:nvSpPr>
          <p:spPr>
            <a:xfrm>
              <a:off x="3154" y="3496"/>
              <a:ext cx="615" cy="306"/>
            </a:xfrm>
            <a:custGeom>
              <a:avLst/>
              <a:gdLst/>
              <a:ahLst/>
              <a:cxnLst>
                <a:cxn ang="17694720">
                  <a:pos x="0" y="0"/>
                </a:cxn>
                <a:cxn ang="11796480">
                  <a:pos x="0" y="0"/>
                </a:cxn>
                <a:cxn ang="5898240">
                  <a:pos x="0" y="0"/>
                </a:cxn>
                <a:cxn ang="0">
                  <a:pos x="0" y="0"/>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solidFill>
            <a:ln w="9525" cap="flat" cmpd="sng">
              <a:solidFill>
                <a:schemeClr val="tx1"/>
              </a:solidFill>
              <a:prstDash val="solid"/>
              <a:miter/>
              <a:headEnd type="none" w="med" len="med"/>
              <a:tailEnd type="none" w="med" len="med"/>
            </a:ln>
          </p:spPr>
          <p:txBody>
            <a:bodyPr/>
            <a:lstStyle/>
            <a:p>
              <a:endParaRPr lang="zh-CN" altLang="en-US"/>
            </a:p>
          </p:txBody>
        </p:sp>
        <p:sp>
          <p:nvSpPr>
            <p:cNvPr id="47128" name="Text Box 23"/>
            <p:cNvSpPr txBox="1"/>
            <p:nvPr/>
          </p:nvSpPr>
          <p:spPr>
            <a:xfrm>
              <a:off x="3775" y="3532"/>
              <a:ext cx="841" cy="231"/>
            </a:xfrm>
            <a:prstGeom prst="rect">
              <a:avLst/>
            </a:prstGeom>
            <a:noFill/>
            <a:ln w="9525">
              <a:noFill/>
            </a:ln>
          </p:spPr>
          <p:txBody>
            <a:bodyPr wrap="none" anchor="t" anchorCtr="0">
              <a:spAutoFit/>
            </a:bodyPr>
            <a:lstStyle/>
            <a:p>
              <a:pPr algn="ctr" eaLnBrk="0" hangingPunct="0"/>
              <a:r>
                <a:rPr lang="zh-CN" altLang="en-US" sz="1800" b="1" dirty="0">
                  <a:solidFill>
                    <a:srgbClr val="000000"/>
                  </a:solidFill>
                  <a:latin typeface="楷体_GB2312" pitchFamily="49" charset="-122"/>
                  <a:ea typeface="楷体_GB2312" pitchFamily="49" charset="-122"/>
                </a:rPr>
                <a:t>计算机实现</a:t>
              </a:r>
            </a:p>
          </p:txBody>
        </p:sp>
      </p:grpSp>
      <p:sp>
        <p:nvSpPr>
          <p:cNvPr id="27" name="AutoShape 15"/>
          <p:cNvSpPr/>
          <p:nvPr/>
        </p:nvSpPr>
        <p:spPr>
          <a:xfrm>
            <a:off x="2319338" y="3221038"/>
            <a:ext cx="6042025" cy="1836737"/>
          </a:xfrm>
          <a:prstGeom prst="flowChartInputOutput">
            <a:avLst/>
          </a:prstGeom>
          <a:noFill/>
          <a:ln w="63500" cap="flat" cmpd="sng">
            <a:solidFill>
              <a:srgbClr val="FF0000"/>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04804"/>
                                        </p:tgtEl>
                                        <p:attrNameLst>
                                          <p:attrName>style.visibility</p:attrName>
                                        </p:attrNameLst>
                                      </p:cBhvr>
                                      <p:to>
                                        <p:strVal val="visible"/>
                                      </p:to>
                                    </p:set>
                                    <p:animEffect transition="in" filter="slide(fromTop)">
                                      <p:cBhvr>
                                        <p:cTn id="7" dur="500"/>
                                        <p:tgtEl>
                                          <p:spTgt spid="2048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4803">
                                            <p:txEl>
                                              <p:pRg st="2" end="2"/>
                                            </p:txEl>
                                          </p:spTgt>
                                        </p:tgtEl>
                                        <p:attrNameLst>
                                          <p:attrName>style.visibility</p:attrName>
                                        </p:attrNameLst>
                                      </p:cBhvr>
                                      <p:to>
                                        <p:strVal val="visible"/>
                                      </p:to>
                                    </p:set>
                                    <p:animEffect transition="in" filter="blinds(horizontal)">
                                      <p:cBhvr>
                                        <p:cTn id="12" dur="500"/>
                                        <p:tgtEl>
                                          <p:spTgt spid="20480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04803">
                                            <p:txEl>
                                              <p:pRg st="3" end="3"/>
                                            </p:txEl>
                                          </p:spTgt>
                                        </p:tgtEl>
                                        <p:attrNameLst>
                                          <p:attrName>style.visibility</p:attrName>
                                        </p:attrNameLst>
                                      </p:cBhvr>
                                      <p:to>
                                        <p:strVal val="visible"/>
                                      </p:to>
                                    </p:set>
                                    <p:animEffect transition="in" filter="blinds(horizontal)">
                                      <p:cBhvr>
                                        <p:cTn id="15" dur="500"/>
                                        <p:tgtEl>
                                          <p:spTgt spid="20480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4803">
                                            <p:txEl>
                                              <p:pRg st="4" end="4"/>
                                            </p:txEl>
                                          </p:spTgt>
                                        </p:tgtEl>
                                        <p:attrNameLst>
                                          <p:attrName>style.visibility</p:attrName>
                                        </p:attrNameLst>
                                      </p:cBhvr>
                                      <p:to>
                                        <p:strVal val="visible"/>
                                      </p:to>
                                    </p:set>
                                    <p:animEffect transition="in" filter="fade">
                                      <p:cBhvr>
                                        <p:cTn id="20" dur="1000"/>
                                        <p:tgtEl>
                                          <p:spTgt spid="20480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204813"/>
                                        </p:tgtEl>
                                        <p:attrNameLst>
                                          <p:attrName>style.visibility</p:attrName>
                                        </p:attrNameLst>
                                      </p:cBhvr>
                                      <p:to>
                                        <p:strVal val="visible"/>
                                      </p:to>
                                    </p:set>
                                    <p:anim calcmode="lin" valueType="num">
                                      <p:cBhvr>
                                        <p:cTn id="25" dur="500" fill="hold"/>
                                        <p:tgtEl>
                                          <p:spTgt spid="204813"/>
                                        </p:tgtEl>
                                        <p:attrNameLst>
                                          <p:attrName>ppt_x</p:attrName>
                                        </p:attrNameLst>
                                      </p:cBhvr>
                                      <p:tavLst>
                                        <p:tav tm="0">
                                          <p:val>
                                            <p:strVal val="#ppt_x-#ppt_w/2"/>
                                          </p:val>
                                        </p:tav>
                                        <p:tav tm="100000">
                                          <p:val>
                                            <p:strVal val="#ppt_x"/>
                                          </p:val>
                                        </p:tav>
                                      </p:tavLst>
                                    </p:anim>
                                    <p:anim calcmode="lin" valueType="num">
                                      <p:cBhvr>
                                        <p:cTn id="26" dur="500" fill="hold"/>
                                        <p:tgtEl>
                                          <p:spTgt spid="204813"/>
                                        </p:tgtEl>
                                        <p:attrNameLst>
                                          <p:attrName>ppt_y</p:attrName>
                                        </p:attrNameLst>
                                      </p:cBhvr>
                                      <p:tavLst>
                                        <p:tav tm="0">
                                          <p:val>
                                            <p:strVal val="#ppt_y"/>
                                          </p:val>
                                        </p:tav>
                                        <p:tav tm="100000">
                                          <p:val>
                                            <p:strVal val="#ppt_y"/>
                                          </p:val>
                                        </p:tav>
                                      </p:tavLst>
                                    </p:anim>
                                    <p:anim calcmode="lin" valueType="num">
                                      <p:cBhvr>
                                        <p:cTn id="27" dur="500" fill="hold"/>
                                        <p:tgtEl>
                                          <p:spTgt spid="204813"/>
                                        </p:tgtEl>
                                        <p:attrNameLst>
                                          <p:attrName>ppt_w</p:attrName>
                                        </p:attrNameLst>
                                      </p:cBhvr>
                                      <p:tavLst>
                                        <p:tav tm="0">
                                          <p:val>
                                            <p:fltVal val="0"/>
                                          </p:val>
                                        </p:tav>
                                        <p:tav tm="100000">
                                          <p:val>
                                            <p:strVal val="#ppt_w"/>
                                          </p:val>
                                        </p:tav>
                                      </p:tavLst>
                                    </p:anim>
                                    <p:anim calcmode="lin" valueType="num">
                                      <p:cBhvr>
                                        <p:cTn id="28" dur="500" fill="hold"/>
                                        <p:tgtEl>
                                          <p:spTgt spid="20481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nodeType="clickEffect">
                                  <p:stCondLst>
                                    <p:cond delay="0"/>
                                  </p:stCondLst>
                                  <p:childTnLst>
                                    <p:set>
                                      <p:cBhvr>
                                        <p:cTn id="32" dur="1" fill="hold">
                                          <p:stCondLst>
                                            <p:cond delay="0"/>
                                          </p:stCondLst>
                                        </p:cTn>
                                        <p:tgtEl>
                                          <p:spTgt spid="204808"/>
                                        </p:tgtEl>
                                        <p:attrNameLst>
                                          <p:attrName>style.visibility</p:attrName>
                                        </p:attrNameLst>
                                      </p:cBhvr>
                                      <p:to>
                                        <p:strVal val="visible"/>
                                      </p:to>
                                    </p:set>
                                    <p:animEffect transition="in" filter="slide(fromRight)">
                                      <p:cBhvr>
                                        <p:cTn id="33" dur="500"/>
                                        <p:tgtEl>
                                          <p:spTgt spid="204808"/>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8" fill="hold" nodeType="clickEffect">
                                  <p:stCondLst>
                                    <p:cond delay="0"/>
                                  </p:stCondLst>
                                  <p:childTnLst>
                                    <p:set>
                                      <p:cBhvr>
                                        <p:cTn id="37" dur="1" fill="hold">
                                          <p:stCondLst>
                                            <p:cond delay="0"/>
                                          </p:stCondLst>
                                        </p:cTn>
                                        <p:tgtEl>
                                          <p:spTgt spid="204814"/>
                                        </p:tgtEl>
                                        <p:attrNameLst>
                                          <p:attrName>style.visibility</p:attrName>
                                        </p:attrNameLst>
                                      </p:cBhvr>
                                      <p:to>
                                        <p:strVal val="visible"/>
                                      </p:to>
                                    </p:set>
                                    <p:anim calcmode="lin" valueType="num">
                                      <p:cBhvr>
                                        <p:cTn id="38" dur="1000" fill="hold"/>
                                        <p:tgtEl>
                                          <p:spTgt spid="204814"/>
                                        </p:tgtEl>
                                        <p:attrNameLst>
                                          <p:attrName>ppt_x</p:attrName>
                                        </p:attrNameLst>
                                      </p:cBhvr>
                                      <p:tavLst>
                                        <p:tav tm="0">
                                          <p:val>
                                            <p:strVal val="#ppt_x-#ppt_w/2"/>
                                          </p:val>
                                        </p:tav>
                                        <p:tav tm="100000">
                                          <p:val>
                                            <p:strVal val="#ppt_x"/>
                                          </p:val>
                                        </p:tav>
                                      </p:tavLst>
                                    </p:anim>
                                    <p:anim calcmode="lin" valueType="num">
                                      <p:cBhvr>
                                        <p:cTn id="39" dur="1000" fill="hold"/>
                                        <p:tgtEl>
                                          <p:spTgt spid="204814"/>
                                        </p:tgtEl>
                                        <p:attrNameLst>
                                          <p:attrName>ppt_y</p:attrName>
                                        </p:attrNameLst>
                                      </p:cBhvr>
                                      <p:tavLst>
                                        <p:tav tm="0">
                                          <p:val>
                                            <p:strVal val="#ppt_y"/>
                                          </p:val>
                                        </p:tav>
                                        <p:tav tm="100000">
                                          <p:val>
                                            <p:strVal val="#ppt_y"/>
                                          </p:val>
                                        </p:tav>
                                      </p:tavLst>
                                    </p:anim>
                                    <p:anim calcmode="lin" valueType="num">
                                      <p:cBhvr>
                                        <p:cTn id="40" dur="1000" fill="hold"/>
                                        <p:tgtEl>
                                          <p:spTgt spid="204814"/>
                                        </p:tgtEl>
                                        <p:attrNameLst>
                                          <p:attrName>ppt_w</p:attrName>
                                        </p:attrNameLst>
                                      </p:cBhvr>
                                      <p:tavLst>
                                        <p:tav tm="0">
                                          <p:val>
                                            <p:fltVal val="0"/>
                                          </p:val>
                                        </p:tav>
                                        <p:tav tm="100000">
                                          <p:val>
                                            <p:strVal val="#ppt_w"/>
                                          </p:val>
                                        </p:tav>
                                      </p:tavLst>
                                    </p:anim>
                                    <p:anim calcmode="lin" valueType="num">
                                      <p:cBhvr>
                                        <p:cTn id="41" dur="1000" fill="hold"/>
                                        <p:tgtEl>
                                          <p:spTgt spid="204814"/>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ntr" presetSubtype="2" fill="hold" nodeType="clickEffect">
                                  <p:stCondLst>
                                    <p:cond delay="0"/>
                                  </p:stCondLst>
                                  <p:childTnLst>
                                    <p:set>
                                      <p:cBhvr>
                                        <p:cTn id="45" dur="1" fill="hold">
                                          <p:stCondLst>
                                            <p:cond delay="0"/>
                                          </p:stCondLst>
                                        </p:cTn>
                                        <p:tgtEl>
                                          <p:spTgt spid="204809"/>
                                        </p:tgtEl>
                                        <p:attrNameLst>
                                          <p:attrName>style.visibility</p:attrName>
                                        </p:attrNameLst>
                                      </p:cBhvr>
                                      <p:to>
                                        <p:strVal val="visible"/>
                                      </p:to>
                                    </p:set>
                                    <p:animEffect transition="in" filter="slide(fromRight)">
                                      <p:cBhvr>
                                        <p:cTn id="46" dur="500"/>
                                        <p:tgtEl>
                                          <p:spTgt spid="204809"/>
                                        </p:tgtEl>
                                      </p:cBhvr>
                                    </p:animEffect>
                                  </p:childTnLst>
                                </p:cTn>
                              </p:par>
                            </p:childTnLst>
                          </p:cTn>
                        </p:par>
                      </p:childTnLst>
                    </p:cTn>
                  </p:par>
                  <p:par>
                    <p:cTn id="47" fill="hold">
                      <p:stCondLst>
                        <p:cond delay="indefinite"/>
                      </p:stCondLst>
                      <p:childTnLst>
                        <p:par>
                          <p:cTn id="48" fill="hold">
                            <p:stCondLst>
                              <p:cond delay="0"/>
                            </p:stCondLst>
                            <p:childTnLst>
                              <p:par>
                                <p:cTn id="49" presetID="17" presetClass="entr" presetSubtype="8" fill="hold" nodeType="clickEffect">
                                  <p:stCondLst>
                                    <p:cond delay="0"/>
                                  </p:stCondLst>
                                  <p:childTnLst>
                                    <p:set>
                                      <p:cBhvr>
                                        <p:cTn id="50" dur="1" fill="hold">
                                          <p:stCondLst>
                                            <p:cond delay="0"/>
                                          </p:stCondLst>
                                        </p:cTn>
                                        <p:tgtEl>
                                          <p:spTgt spid="204807"/>
                                        </p:tgtEl>
                                        <p:attrNameLst>
                                          <p:attrName>style.visibility</p:attrName>
                                        </p:attrNameLst>
                                      </p:cBhvr>
                                      <p:to>
                                        <p:strVal val="visible"/>
                                      </p:to>
                                    </p:set>
                                    <p:anim calcmode="lin" valueType="num">
                                      <p:cBhvr>
                                        <p:cTn id="51" dur="1000" fill="hold"/>
                                        <p:tgtEl>
                                          <p:spTgt spid="204807"/>
                                        </p:tgtEl>
                                        <p:attrNameLst>
                                          <p:attrName>ppt_x</p:attrName>
                                        </p:attrNameLst>
                                      </p:cBhvr>
                                      <p:tavLst>
                                        <p:tav tm="0">
                                          <p:val>
                                            <p:strVal val="#ppt_x-#ppt_w/2"/>
                                          </p:val>
                                        </p:tav>
                                        <p:tav tm="100000">
                                          <p:val>
                                            <p:strVal val="#ppt_x"/>
                                          </p:val>
                                        </p:tav>
                                      </p:tavLst>
                                    </p:anim>
                                    <p:anim calcmode="lin" valueType="num">
                                      <p:cBhvr>
                                        <p:cTn id="52" dur="1000" fill="hold"/>
                                        <p:tgtEl>
                                          <p:spTgt spid="204807"/>
                                        </p:tgtEl>
                                        <p:attrNameLst>
                                          <p:attrName>ppt_y</p:attrName>
                                        </p:attrNameLst>
                                      </p:cBhvr>
                                      <p:tavLst>
                                        <p:tav tm="0">
                                          <p:val>
                                            <p:strVal val="#ppt_y"/>
                                          </p:val>
                                        </p:tav>
                                        <p:tav tm="100000">
                                          <p:val>
                                            <p:strVal val="#ppt_y"/>
                                          </p:val>
                                        </p:tav>
                                      </p:tavLst>
                                    </p:anim>
                                    <p:anim calcmode="lin" valueType="num">
                                      <p:cBhvr>
                                        <p:cTn id="53" dur="1000" fill="hold"/>
                                        <p:tgtEl>
                                          <p:spTgt spid="204807"/>
                                        </p:tgtEl>
                                        <p:attrNameLst>
                                          <p:attrName>ppt_w</p:attrName>
                                        </p:attrNameLst>
                                      </p:cBhvr>
                                      <p:tavLst>
                                        <p:tav tm="0">
                                          <p:val>
                                            <p:fltVal val="0"/>
                                          </p:val>
                                        </p:tav>
                                        <p:tav tm="100000">
                                          <p:val>
                                            <p:strVal val="#ppt_w"/>
                                          </p:val>
                                        </p:tav>
                                      </p:tavLst>
                                    </p:anim>
                                    <p:anim calcmode="lin" valueType="num">
                                      <p:cBhvr>
                                        <p:cTn id="54" dur="1000" fill="hold"/>
                                        <p:tgtEl>
                                          <p:spTgt spid="204807"/>
                                        </p:tgtEl>
                                        <p:attrNameLst>
                                          <p:attrName>ppt_h</p:attrName>
                                        </p:attrNameLst>
                                      </p:cBhvr>
                                      <p:tavLst>
                                        <p:tav tm="0">
                                          <p:val>
                                            <p:strVal val="#ppt_h"/>
                                          </p:val>
                                        </p:tav>
                                        <p:tav tm="100000">
                                          <p:val>
                                            <p:strVal val="#ppt_h"/>
                                          </p:val>
                                        </p:tav>
                                      </p:tavLst>
                                    </p:anim>
                                  </p:childTnLst>
                                </p:cTn>
                              </p:par>
                              <p:par>
                                <p:cTn id="55" presetID="17" presetClass="entr" presetSubtype="8" fill="hold" grpId="0" nodeType="withEffect">
                                  <p:stCondLst>
                                    <p:cond delay="0"/>
                                  </p:stCondLst>
                                  <p:childTnLst>
                                    <p:set>
                                      <p:cBhvr>
                                        <p:cTn id="56" dur="1" fill="hold">
                                          <p:stCondLst>
                                            <p:cond delay="0"/>
                                          </p:stCondLst>
                                        </p:cTn>
                                        <p:tgtEl>
                                          <p:spTgt spid="204812"/>
                                        </p:tgtEl>
                                        <p:attrNameLst>
                                          <p:attrName>style.visibility</p:attrName>
                                        </p:attrNameLst>
                                      </p:cBhvr>
                                      <p:to>
                                        <p:strVal val="visible"/>
                                      </p:to>
                                    </p:set>
                                    <p:anim calcmode="lin" valueType="num">
                                      <p:cBhvr>
                                        <p:cTn id="57" dur="1000" fill="hold"/>
                                        <p:tgtEl>
                                          <p:spTgt spid="204812"/>
                                        </p:tgtEl>
                                        <p:attrNameLst>
                                          <p:attrName>ppt_x</p:attrName>
                                        </p:attrNameLst>
                                      </p:cBhvr>
                                      <p:tavLst>
                                        <p:tav tm="0">
                                          <p:val>
                                            <p:strVal val="#ppt_x-#ppt_w/2"/>
                                          </p:val>
                                        </p:tav>
                                        <p:tav tm="100000">
                                          <p:val>
                                            <p:strVal val="#ppt_x"/>
                                          </p:val>
                                        </p:tav>
                                      </p:tavLst>
                                    </p:anim>
                                    <p:anim calcmode="lin" valueType="num">
                                      <p:cBhvr>
                                        <p:cTn id="58" dur="1000" fill="hold"/>
                                        <p:tgtEl>
                                          <p:spTgt spid="204812"/>
                                        </p:tgtEl>
                                        <p:attrNameLst>
                                          <p:attrName>ppt_y</p:attrName>
                                        </p:attrNameLst>
                                      </p:cBhvr>
                                      <p:tavLst>
                                        <p:tav tm="0">
                                          <p:val>
                                            <p:strVal val="#ppt_y"/>
                                          </p:val>
                                        </p:tav>
                                        <p:tav tm="100000">
                                          <p:val>
                                            <p:strVal val="#ppt_y"/>
                                          </p:val>
                                        </p:tav>
                                      </p:tavLst>
                                    </p:anim>
                                    <p:anim calcmode="lin" valueType="num">
                                      <p:cBhvr>
                                        <p:cTn id="59" dur="1000" fill="hold"/>
                                        <p:tgtEl>
                                          <p:spTgt spid="204812"/>
                                        </p:tgtEl>
                                        <p:attrNameLst>
                                          <p:attrName>ppt_w</p:attrName>
                                        </p:attrNameLst>
                                      </p:cBhvr>
                                      <p:tavLst>
                                        <p:tav tm="0">
                                          <p:val>
                                            <p:fltVal val="0"/>
                                          </p:val>
                                        </p:tav>
                                        <p:tav tm="100000">
                                          <p:val>
                                            <p:strVal val="#ppt_w"/>
                                          </p:val>
                                        </p:tav>
                                      </p:tavLst>
                                    </p:anim>
                                    <p:anim calcmode="lin" valueType="num">
                                      <p:cBhvr>
                                        <p:cTn id="60" dur="1000" fill="hold"/>
                                        <p:tgtEl>
                                          <p:spTgt spid="204812"/>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0" presetClass="entr" presetSubtype="0" fill="hold" nodeType="clickEffect">
                                  <p:stCondLst>
                                    <p:cond delay="0"/>
                                  </p:stCondLst>
                                  <p:childTnLst>
                                    <p:set>
                                      <p:cBhvr>
                                        <p:cTn id="64" dur="1" fill="hold">
                                          <p:stCondLst>
                                            <p:cond delay="0"/>
                                          </p:stCondLst>
                                        </p:cTn>
                                        <p:tgtEl>
                                          <p:spTgt spid="204815"/>
                                        </p:tgtEl>
                                        <p:attrNameLst>
                                          <p:attrName>style.visibility</p:attrName>
                                        </p:attrNameLst>
                                      </p:cBhvr>
                                      <p:to>
                                        <p:strVal val="visible"/>
                                      </p:to>
                                    </p:set>
                                    <p:animEffect transition="in" filter="wedge">
                                      <p:cBhvr>
                                        <p:cTn id="65" dur="1000"/>
                                        <p:tgtEl>
                                          <p:spTgt spid="20481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04818"/>
                                        </p:tgtEl>
                                        <p:attrNameLst>
                                          <p:attrName>style.visibility</p:attrName>
                                        </p:attrNameLst>
                                      </p:cBhvr>
                                      <p:to>
                                        <p:strVal val="visible"/>
                                      </p:to>
                                    </p:set>
                                    <p:animEffect transition="in" filter="fade">
                                      <p:cBhvr>
                                        <p:cTn id="70" dur="2000"/>
                                        <p:tgtEl>
                                          <p:spTgt spid="204818"/>
                                        </p:tgtEl>
                                      </p:cBhvr>
                                    </p:animEffect>
                                  </p:childTnLst>
                                </p:cTn>
                              </p:par>
                              <p:par>
                                <p:cTn id="71" presetID="10" presetClass="entr" presetSubtype="0" fill="hold" nodeType="withEffect">
                                  <p:stCondLst>
                                    <p:cond delay="0"/>
                                  </p:stCondLst>
                                  <p:childTnLst>
                                    <p:set>
                                      <p:cBhvr>
                                        <p:cTn id="72" dur="1" fill="hold">
                                          <p:stCondLst>
                                            <p:cond delay="0"/>
                                          </p:stCondLst>
                                        </p:cTn>
                                        <p:tgtEl>
                                          <p:spTgt spid="204816"/>
                                        </p:tgtEl>
                                        <p:attrNameLst>
                                          <p:attrName>style.visibility</p:attrName>
                                        </p:attrNameLst>
                                      </p:cBhvr>
                                      <p:to>
                                        <p:strVal val="visible"/>
                                      </p:to>
                                    </p:set>
                                    <p:animEffect transition="in" filter="fade">
                                      <p:cBhvr>
                                        <p:cTn id="73" dur="2000"/>
                                        <p:tgtEl>
                                          <p:spTgt spid="204816"/>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8" fill="hold" nodeType="clickEffect">
                                  <p:stCondLst>
                                    <p:cond delay="0"/>
                                  </p:stCondLst>
                                  <p:childTnLst>
                                    <p:set>
                                      <p:cBhvr>
                                        <p:cTn id="77" dur="1" fill="hold">
                                          <p:stCondLst>
                                            <p:cond delay="0"/>
                                          </p:stCondLst>
                                        </p:cTn>
                                        <p:tgtEl>
                                          <p:spTgt spid="204824"/>
                                        </p:tgtEl>
                                        <p:attrNameLst>
                                          <p:attrName>style.visibility</p:attrName>
                                        </p:attrNameLst>
                                      </p:cBhvr>
                                      <p:to>
                                        <p:strVal val="visible"/>
                                      </p:to>
                                    </p:set>
                                    <p:animEffect transition="in" filter="slide(fromLeft)">
                                      <p:cBhvr>
                                        <p:cTn id="78" dur="1000"/>
                                        <p:tgtEl>
                                          <p:spTgt spid="204824"/>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8" fill="hold" nodeType="clickEffect">
                                  <p:stCondLst>
                                    <p:cond delay="0"/>
                                  </p:stCondLst>
                                  <p:childTnLst>
                                    <p:set>
                                      <p:cBhvr>
                                        <p:cTn id="82" dur="1" fill="hold">
                                          <p:stCondLst>
                                            <p:cond delay="0"/>
                                          </p:stCondLst>
                                        </p:cTn>
                                        <p:tgtEl>
                                          <p:spTgt spid="204825"/>
                                        </p:tgtEl>
                                        <p:attrNameLst>
                                          <p:attrName>style.visibility</p:attrName>
                                        </p:attrNameLst>
                                      </p:cBhvr>
                                      <p:to>
                                        <p:strVal val="visible"/>
                                      </p:to>
                                    </p:set>
                                    <p:animEffect transition="in" filter="slide(fromLeft)">
                                      <p:cBhvr>
                                        <p:cTn id="83" dur="1000"/>
                                        <p:tgtEl>
                                          <p:spTgt spid="204825"/>
                                        </p:tgtEl>
                                      </p:cBhvr>
                                    </p:animEffect>
                                  </p:childTnLst>
                                </p:cTn>
                              </p:par>
                            </p:childTnLst>
                          </p:cTn>
                        </p:par>
                      </p:childTnLst>
                    </p:cTn>
                  </p:par>
                  <p:par>
                    <p:cTn id="84" fill="hold">
                      <p:stCondLst>
                        <p:cond delay="indefinite"/>
                      </p:stCondLst>
                      <p:childTnLst>
                        <p:par>
                          <p:cTn id="85" fill="hold">
                            <p:stCondLst>
                              <p:cond delay="0"/>
                            </p:stCondLst>
                            <p:childTnLst>
                              <p:par>
                                <p:cTn id="86" presetID="20" presetClass="entr" presetSubtype="0"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wedge">
                                      <p:cBhvr>
                                        <p:cTn id="88"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2" grpId="0"/>
      <p:bldP spid="2048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8"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26D373D-B11F-477B-8325-2F65616DEB79}"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29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4915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125955"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FF0000"/>
                </a:solidFill>
                <a:latin typeface="仿宋_GB2312" pitchFamily="49" charset="-122"/>
                <a:ea typeface="仿宋_GB2312" pitchFamily="49" charset="-122"/>
              </a:rPr>
              <a:t>计算机组成</a:t>
            </a:r>
          </a:p>
          <a:p>
            <a:pPr lvl="1" eaLnBrk="1" hangingPunct="1"/>
            <a:r>
              <a:rPr lang="zh-CN" altLang="en-US" b="1" dirty="0">
                <a:solidFill>
                  <a:srgbClr val="000000"/>
                </a:solidFill>
                <a:ea typeface="楷体_GB2312" pitchFamily="49" charset="-122"/>
              </a:rPr>
              <a:t>是计算机系统结构的逻辑实现，包括机器内部的数据流和控制流的组成以及逻辑设计等。</a:t>
            </a:r>
          </a:p>
          <a:p>
            <a:pPr lvl="1" eaLnBrk="1" hangingPunct="1">
              <a:buNone/>
            </a:pPr>
            <a:r>
              <a:rPr lang="zh-CN" altLang="en-US" sz="2800" b="1" dirty="0">
                <a:solidFill>
                  <a:srgbClr val="FF0000"/>
                </a:solidFill>
                <a:latin typeface="仿宋_GB2312" pitchFamily="49" charset="-122"/>
                <a:ea typeface="仿宋_GB2312" pitchFamily="49" charset="-122"/>
              </a:rPr>
              <a:t>着眼点：</a:t>
            </a:r>
          </a:p>
          <a:p>
            <a:pPr lvl="1" eaLnBrk="1" hangingPunct="1"/>
            <a:r>
              <a:rPr lang="zh-CN" altLang="en-US" b="1" dirty="0">
                <a:solidFill>
                  <a:srgbClr val="000000"/>
                </a:solidFill>
                <a:ea typeface="楷体_GB2312" pitchFamily="49" charset="-122"/>
              </a:rPr>
              <a:t>机器内部各事件的排序方式与控制机构，各部件的功能及各部件间的联系。</a:t>
            </a:r>
          </a:p>
          <a:p>
            <a:pPr lvl="1" eaLnBrk="1" hangingPunct="1">
              <a:buNone/>
            </a:pPr>
            <a:r>
              <a:rPr lang="zh-CN" altLang="en-US" sz="2800" b="1" dirty="0">
                <a:solidFill>
                  <a:srgbClr val="FF0000"/>
                </a:solidFill>
                <a:latin typeface="仿宋_GB2312" pitchFamily="49" charset="-122"/>
                <a:ea typeface="仿宋_GB2312" pitchFamily="49" charset="-122"/>
              </a:rPr>
              <a:t>欲解决：</a:t>
            </a:r>
          </a:p>
          <a:p>
            <a:pPr lvl="1" eaLnBrk="1" hangingPunct="1"/>
            <a:r>
              <a:rPr lang="zh-CN" altLang="en-US" b="1" dirty="0">
                <a:solidFill>
                  <a:srgbClr val="000000"/>
                </a:solidFill>
                <a:ea typeface="楷体_GB2312" pitchFamily="49" charset="-122"/>
              </a:rPr>
              <a:t>在合理或满足要求的性能和价格的条件下，怎么最佳、最合理地把各种设备和部件组织成计算机，以实现所确定的计算机。</a:t>
            </a:r>
          </a:p>
        </p:txBody>
      </p:sp>
      <p:sp>
        <p:nvSpPr>
          <p:cNvPr id="49157" name="Rectangle 107"/>
          <p:cNvSpPr/>
          <p:nvPr/>
        </p:nvSpPr>
        <p:spPr>
          <a:xfrm>
            <a:off x="0" y="1290638"/>
            <a:ext cx="9144000" cy="0"/>
          </a:xfrm>
          <a:prstGeom prst="rect">
            <a:avLst/>
          </a:prstGeom>
          <a:noFill/>
          <a:ln w="9525">
            <a:noFill/>
          </a:ln>
        </p:spPr>
        <p:txBody>
          <a:bodyPr wrap="none" anchor="ctr" anchorCtr="0">
            <a:spAutoFit/>
          </a:bodyPr>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graphicFrame>
        <p:nvGraphicFramePr>
          <p:cNvPr id="126058" name="Object 106"/>
          <p:cNvGraphicFramePr>
            <a:graphicFrameLocks noChangeAspect="1"/>
          </p:cNvGraphicFramePr>
          <p:nvPr/>
        </p:nvGraphicFramePr>
        <p:xfrm>
          <a:off x="5548313" y="2301875"/>
          <a:ext cx="3181350" cy="4276725"/>
        </p:xfrm>
        <a:graphic>
          <a:graphicData uri="http://schemas.openxmlformats.org/presentationml/2006/ole">
            <mc:AlternateContent xmlns:mc="http://schemas.openxmlformats.org/markup-compatibility/2006">
              <mc:Choice xmlns:v="urn:schemas-microsoft-com:vml" Requires="v">
                <p:oleObj spid="_x0000_s5127" r:id="rId4" imgW="5321300" imgH="7137400" progId="Visio.Drawing.11">
                  <p:embed/>
                </p:oleObj>
              </mc:Choice>
              <mc:Fallback>
                <p:oleObj r:id="rId4" imgW="5321300" imgH="7137400" progId="Visio.Drawing.11">
                  <p:embed/>
                  <p:pic>
                    <p:nvPicPr>
                      <p:cNvPr id="0" name="图片 3081"/>
                      <p:cNvPicPr/>
                      <p:nvPr/>
                    </p:nvPicPr>
                    <p:blipFill>
                      <a:blip r:embed="rId5"/>
                      <a:stretch>
                        <a:fillRect/>
                      </a:stretch>
                    </p:blipFill>
                    <p:spPr>
                      <a:xfrm>
                        <a:off x="5548313" y="2301875"/>
                        <a:ext cx="3181350" cy="42767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5955">
                                            <p:txEl>
                                              <p:pRg st="3" end="3"/>
                                            </p:txEl>
                                          </p:spTgt>
                                        </p:tgtEl>
                                        <p:attrNameLst>
                                          <p:attrName>style.visibility</p:attrName>
                                        </p:attrNameLst>
                                      </p:cBhvr>
                                      <p:to>
                                        <p:strVal val="visible"/>
                                      </p:to>
                                    </p:set>
                                    <p:anim calcmode="lin" valueType="num">
                                      <p:cBhvr>
                                        <p:cTn id="7" dur="1000" fill="hold"/>
                                        <p:tgtEl>
                                          <p:spTgt spid="125955">
                                            <p:txEl>
                                              <p:pRg st="3" end="3"/>
                                            </p:txEl>
                                          </p:spTgt>
                                        </p:tgtEl>
                                        <p:attrNameLst>
                                          <p:attrName>ppt_w</p:attrName>
                                        </p:attrNameLst>
                                      </p:cBhvr>
                                      <p:tavLst>
                                        <p:tav tm="0">
                                          <p:val>
                                            <p:fltVal val="0"/>
                                          </p:val>
                                        </p:tav>
                                        <p:tav tm="100000">
                                          <p:val>
                                            <p:strVal val="#ppt_w"/>
                                          </p:val>
                                        </p:tav>
                                      </p:tavLst>
                                    </p:anim>
                                    <p:anim calcmode="lin" valueType="num">
                                      <p:cBhvr>
                                        <p:cTn id="8" dur="1000" fill="hold"/>
                                        <p:tgtEl>
                                          <p:spTgt spid="125955">
                                            <p:txEl>
                                              <p:pRg st="3" end="3"/>
                                            </p:txEl>
                                          </p:spTgt>
                                        </p:tgtEl>
                                        <p:attrNameLst>
                                          <p:attrName>ppt_h</p:attrName>
                                        </p:attrNameLst>
                                      </p:cBhvr>
                                      <p:tavLst>
                                        <p:tav tm="0">
                                          <p:val>
                                            <p:fltVal val="0"/>
                                          </p:val>
                                        </p:tav>
                                        <p:tav tm="100000">
                                          <p:val>
                                            <p:strVal val="#ppt_h"/>
                                          </p:val>
                                        </p:tav>
                                      </p:tavLst>
                                    </p:anim>
                                    <p:animEffect transition="in" filter="fade">
                                      <p:cBhvr>
                                        <p:cTn id="9" dur="1000"/>
                                        <p:tgtEl>
                                          <p:spTgt spid="125955">
                                            <p:txEl>
                                              <p:pRg st="3" end="3"/>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25955">
                                            <p:txEl>
                                              <p:pRg st="5" end="5"/>
                                            </p:txEl>
                                          </p:spTgt>
                                        </p:tgtEl>
                                        <p:attrNameLst>
                                          <p:attrName>style.visibility</p:attrName>
                                        </p:attrNameLst>
                                      </p:cBhvr>
                                      <p:to>
                                        <p:strVal val="visible"/>
                                      </p:to>
                                    </p:set>
                                    <p:anim calcmode="discrete" valueType="clr">
                                      <p:cBhvr override="childStyle">
                                        <p:cTn id="14" dur="80"/>
                                        <p:tgtEl>
                                          <p:spTgt spid="125955">
                                            <p:txEl>
                                              <p:pRg st="5" end="5"/>
                                            </p:txEl>
                                          </p:spTgt>
                                        </p:tgtEl>
                                        <p:attrNameLst>
                                          <p:attrName>style.color</p:attrName>
                                        </p:attrNameLst>
                                      </p:cBhvr>
                                      <p:tavLst>
                                        <p:tav tm="0">
                                          <p:val>
                                            <p:clrVal>
                                              <a:srgbClr val="FF0000"/>
                                            </p:clrVal>
                                          </p:val>
                                        </p:tav>
                                        <p:tav tm="50000">
                                          <p:val>
                                            <p:clrVal>
                                              <a:schemeClr val="accent2"/>
                                            </p:clrVal>
                                          </p:val>
                                        </p:tav>
                                      </p:tavLst>
                                    </p:anim>
                                    <p:anim calcmode="discrete" valueType="clr">
                                      <p:cBhvr>
                                        <p:cTn id="15" dur="80"/>
                                        <p:tgtEl>
                                          <p:spTgt spid="125955">
                                            <p:txEl>
                                              <p:pRg st="5" end="5"/>
                                            </p:txEl>
                                          </p:spTgt>
                                        </p:tgtEl>
                                        <p:attrNameLst>
                                          <p:attrName>fillcolor</p:attrName>
                                        </p:attrNameLst>
                                      </p:cBhvr>
                                      <p:tavLst>
                                        <p:tav tm="0">
                                          <p:val>
                                            <p:clrVal>
                                              <a:schemeClr val="accent2"/>
                                            </p:clrVal>
                                          </p:val>
                                        </p:tav>
                                        <p:tav tm="50000">
                                          <p:val>
                                            <p:clrVal>
                                              <a:schemeClr val="hlink"/>
                                            </p:clrVal>
                                          </p:val>
                                        </p:tav>
                                      </p:tavLst>
                                    </p:anim>
                                    <p:set>
                                      <p:cBhvr>
                                        <p:cTn id="16" dur="80"/>
                                        <p:tgtEl>
                                          <p:spTgt spid="125955">
                                            <p:txEl>
                                              <p:pRg st="5" end="5"/>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6058"/>
                                        </p:tgtEl>
                                        <p:attrNameLst>
                                          <p:attrName>style.visibility</p:attrName>
                                        </p:attrNameLst>
                                      </p:cBhvr>
                                      <p:to>
                                        <p:strVal val="visible"/>
                                      </p:to>
                                    </p:set>
                                    <p:anim calcmode="lin" valueType="num">
                                      <p:cBhvr additive="base">
                                        <p:cTn id="21" dur="500" fill="hold"/>
                                        <p:tgtEl>
                                          <p:spTgt spid="126058"/>
                                        </p:tgtEl>
                                        <p:attrNameLst>
                                          <p:attrName>ppt_x</p:attrName>
                                        </p:attrNameLst>
                                      </p:cBhvr>
                                      <p:tavLst>
                                        <p:tav tm="0">
                                          <p:val>
                                            <p:strVal val="#ppt_x"/>
                                          </p:val>
                                        </p:tav>
                                        <p:tav tm="100000">
                                          <p:val>
                                            <p:strVal val="#ppt_x"/>
                                          </p:val>
                                        </p:tav>
                                      </p:tavLst>
                                    </p:anim>
                                    <p:anim calcmode="lin" valueType="num">
                                      <p:cBhvr additive="base">
                                        <p:cTn id="22" dur="500" fill="hold"/>
                                        <p:tgtEl>
                                          <p:spTgt spid="126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9"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068AB2E-EE17-4AAD-8D09-CEBFC6207A0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9219" name="Rectangle 2"/>
          <p:cNvSpPr>
            <a:spLocks noGrp="1"/>
          </p:cNvSpPr>
          <p:nvPr>
            <p:ph type="title"/>
          </p:nvPr>
        </p:nvSpPr>
        <p:spPr/>
        <p:txBody>
          <a:bodyPr vert="horz" wrap="square" lIns="91440" tIns="45720" rIns="91440" bIns="45720" anchor="ctr" anchorCtr="0"/>
          <a:lstStyle/>
          <a:p>
            <a:pPr eaLnBrk="1" hangingPunct="1"/>
            <a:r>
              <a:rPr lang="zh-CN" altLang="en-US" sz="3200" dirty="0">
                <a:solidFill>
                  <a:srgbClr val="000000"/>
                </a:solidFill>
                <a:latin typeface="黑体" panose="02010609060101010101" pitchFamily="49" charset="-122"/>
                <a:ea typeface="黑体" panose="02010609060101010101" pitchFamily="49" charset="-122"/>
              </a:rPr>
              <a:t>第一章计算机系统结构的基本概念</a:t>
            </a:r>
          </a:p>
        </p:txBody>
      </p:sp>
      <p:sp>
        <p:nvSpPr>
          <p:cNvPr id="9220"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基本要求</a:t>
            </a:r>
          </a:p>
          <a:p>
            <a:pPr lvl="1" eaLnBrk="1" hangingPunct="1"/>
            <a:r>
              <a:rPr lang="zh-CN" altLang="en-US" dirty="0">
                <a:solidFill>
                  <a:srgbClr val="FF0000"/>
                </a:solidFill>
                <a:ea typeface="黑体" panose="02010609060101010101" pitchFamily="49" charset="-122"/>
              </a:rPr>
              <a:t>领会</a:t>
            </a:r>
            <a:r>
              <a:rPr lang="zh-CN" altLang="en-US" dirty="0">
                <a:ea typeface="黑体" panose="02010609060101010101" pitchFamily="49" charset="-122"/>
              </a:rPr>
              <a:t>通用计算机系统的</a:t>
            </a:r>
            <a:r>
              <a:rPr lang="zh-CN" altLang="en-US" dirty="0">
                <a:solidFill>
                  <a:srgbClr val="FF0000"/>
                </a:solidFill>
                <a:ea typeface="黑体" panose="02010609060101010101" pitchFamily="49" charset="-122"/>
              </a:rPr>
              <a:t>多级层次结构</a:t>
            </a:r>
            <a:r>
              <a:rPr lang="zh-CN" altLang="en-US" dirty="0">
                <a:ea typeface="黑体" panose="02010609060101010101" pitchFamily="49" charset="-122"/>
              </a:rPr>
              <a:t>；</a:t>
            </a:r>
          </a:p>
          <a:p>
            <a:pPr lvl="1" eaLnBrk="1" hangingPunct="1"/>
            <a:r>
              <a:rPr lang="zh-CN" altLang="en-US" dirty="0">
                <a:solidFill>
                  <a:srgbClr val="FF0000"/>
                </a:solidFill>
                <a:ea typeface="黑体" panose="02010609060101010101" pitchFamily="49" charset="-122"/>
              </a:rPr>
              <a:t>掌握</a:t>
            </a:r>
            <a:r>
              <a:rPr lang="zh-CN" altLang="en-US" dirty="0">
                <a:ea typeface="黑体" panose="02010609060101010101" pitchFamily="49" charset="-122"/>
              </a:rPr>
              <a:t>计算机系统结构、计算机组成和计算机实现三者的定义，各自研究的方面和内容；</a:t>
            </a:r>
          </a:p>
          <a:p>
            <a:pPr lvl="1" eaLnBrk="1" hangingPunct="1"/>
            <a:r>
              <a:rPr lang="zh-CN" altLang="en-US" dirty="0">
                <a:solidFill>
                  <a:srgbClr val="FF0000"/>
                </a:solidFill>
                <a:ea typeface="黑体" panose="02010609060101010101" pitchFamily="49" charset="-122"/>
              </a:rPr>
              <a:t>领会</a:t>
            </a:r>
            <a:r>
              <a:rPr lang="zh-CN" altLang="en-US" dirty="0">
                <a:ea typeface="黑体" panose="02010609060101010101" pitchFamily="49" charset="-122"/>
              </a:rPr>
              <a:t>计算机系统设计的方法；</a:t>
            </a:r>
          </a:p>
          <a:p>
            <a:pPr lvl="1" eaLnBrk="1" hangingPunct="1"/>
            <a:r>
              <a:rPr lang="zh-CN" altLang="en-US" dirty="0">
                <a:solidFill>
                  <a:srgbClr val="FF0000"/>
                </a:solidFill>
                <a:ea typeface="黑体" panose="02010609060101010101" pitchFamily="49" charset="-122"/>
              </a:rPr>
              <a:t>理解</a:t>
            </a:r>
            <a:r>
              <a:rPr lang="zh-CN" altLang="en-US" dirty="0">
                <a:ea typeface="黑体" panose="02010609060101010101" pitchFamily="49" charset="-122"/>
              </a:rPr>
              <a:t>系统结构为什么要求解决好软件的可移植性；</a:t>
            </a:r>
            <a:endParaRPr lang="en-US" altLang="zh-CN" dirty="0">
              <a:ea typeface="黑体" panose="02010609060101010101" pitchFamily="49" charset="-122"/>
            </a:endParaRPr>
          </a:p>
          <a:p>
            <a:pPr lvl="1" eaLnBrk="1" hangingPunct="1"/>
            <a:r>
              <a:rPr lang="zh-CN" altLang="en-US" dirty="0">
                <a:solidFill>
                  <a:srgbClr val="FF0000"/>
                </a:solidFill>
                <a:ea typeface="黑体" panose="02010609060101010101" pitchFamily="49" charset="-122"/>
              </a:rPr>
              <a:t>领会</a:t>
            </a:r>
            <a:r>
              <a:rPr lang="zh-CN" altLang="en-US" dirty="0">
                <a:ea typeface="黑体" panose="02010609060101010101" pitchFamily="49" charset="-122"/>
              </a:rPr>
              <a:t>应用和器件的发展对系统结构设计的影响。</a:t>
            </a:r>
          </a:p>
          <a:p>
            <a:pPr lvl="1" eaLnBrk="1" hangingPunct="1"/>
            <a:r>
              <a:rPr lang="zh-CN" altLang="en-US" dirty="0">
                <a:solidFill>
                  <a:srgbClr val="FF0000"/>
                </a:solidFill>
                <a:ea typeface="黑体" panose="02010609060101010101" pitchFamily="49" charset="-122"/>
              </a:rPr>
              <a:t>领会</a:t>
            </a:r>
            <a:r>
              <a:rPr lang="zh-CN" altLang="en-US" dirty="0">
                <a:ea typeface="黑体" panose="02010609060101010101" pitchFamily="49" charset="-122"/>
              </a:rPr>
              <a:t>并行性的定义，并行性的二重含义和开发并行性的三种途径。</a:t>
            </a:r>
          </a:p>
        </p:txBody>
      </p:sp>
      <p:pic>
        <p:nvPicPr>
          <p:cNvPr id="87044" name="Picture 4" descr="2007111911593410_2"/>
          <p:cNvPicPr>
            <a:picLocks noChangeAspect="1"/>
          </p:cNvPicPr>
          <p:nvPr/>
        </p:nvPicPr>
        <p:blipFill>
          <a:blip r:embed="rId2"/>
          <a:stretch>
            <a:fillRect/>
          </a:stretch>
        </p:blipFill>
        <p:spPr>
          <a:xfrm>
            <a:off x="6289675" y="4176713"/>
            <a:ext cx="1876425" cy="2262187"/>
          </a:xfrm>
          <a:prstGeom prst="rect">
            <a:avLst/>
          </a:prstGeom>
          <a:noFill/>
          <a:ln w="9525">
            <a:noFill/>
          </a:ln>
        </p:spPr>
      </p:pic>
      <p:sp>
        <p:nvSpPr>
          <p:cNvPr id="87045" name="AutoShape 5"/>
          <p:cNvSpPr/>
          <p:nvPr/>
        </p:nvSpPr>
        <p:spPr>
          <a:xfrm>
            <a:off x="4151313" y="4179888"/>
            <a:ext cx="1800225" cy="1030287"/>
          </a:xfrm>
          <a:prstGeom prst="wedgeRoundRectCallout">
            <a:avLst>
              <a:gd name="adj1" fmla="val 82273"/>
              <a:gd name="adj2" fmla="val 16718"/>
              <a:gd name="adj3" fmla="val 16667"/>
            </a:avLst>
          </a:prstGeom>
          <a:solidFill>
            <a:srgbClr val="FF0000"/>
          </a:solidFill>
          <a:ln w="9525" cap="flat" cmpd="sng">
            <a:solidFill>
              <a:schemeClr val="tx1"/>
            </a:solidFill>
            <a:prstDash val="solid"/>
            <a:miter/>
            <a:headEnd type="none" w="med" len="med"/>
            <a:tailEnd type="none" w="med" len="med"/>
          </a:ln>
        </p:spPr>
        <p:txBody>
          <a:bodyPr anchor="ctr" anchorCtr="0"/>
          <a:lstStyle/>
          <a:p>
            <a:pPr algn="ctr" eaLnBrk="0" hangingPunct="0"/>
            <a:r>
              <a:rPr lang="zh-CN" altLang="en-US" sz="1800" b="1" dirty="0">
                <a:solidFill>
                  <a:srgbClr val="FFFFFF"/>
                </a:solidFill>
                <a:latin typeface="楷体_GB2312" pitchFamily="49" charset="-122"/>
                <a:ea typeface="楷体_GB2312" pitchFamily="49" charset="-122"/>
              </a:rPr>
              <a:t>掌握基本概念</a:t>
            </a:r>
          </a:p>
          <a:p>
            <a:pPr algn="ctr" eaLnBrk="0" hangingPunct="0"/>
            <a:r>
              <a:rPr lang="zh-CN" altLang="en-US" sz="1800" b="1" dirty="0">
                <a:solidFill>
                  <a:srgbClr val="FFFFFF"/>
                </a:solidFill>
                <a:latin typeface="楷体_GB2312" pitchFamily="49" charset="-122"/>
                <a:ea typeface="楷体_GB2312" pitchFamily="49" charset="-122"/>
              </a:rPr>
              <a:t>了解发展趋势</a:t>
            </a:r>
          </a:p>
        </p:txBody>
      </p:sp>
      <p:sp>
        <p:nvSpPr>
          <p:cNvPr id="9223" name="Text Box 6"/>
          <p:cNvSpPr txBox="1"/>
          <p:nvPr/>
        </p:nvSpPr>
        <p:spPr>
          <a:xfrm>
            <a:off x="4725988" y="4479925"/>
            <a:ext cx="184150" cy="366713"/>
          </a:xfrm>
          <a:prstGeom prst="rect">
            <a:avLst/>
          </a:prstGeom>
          <a:noFill/>
          <a:ln w="9525">
            <a:noFill/>
          </a:ln>
        </p:spPr>
        <p:txBody>
          <a:bodyPr wrap="none" anchor="t" anchorCtr="0">
            <a:spAutoFit/>
          </a:bodyPr>
          <a:lstStyle/>
          <a:p>
            <a:pPr algn="ctr" eaLnBrk="0" hangingPunct="0"/>
            <a:endParaRPr lang="en-US" altLang="zh-CN" sz="18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044"/>
                                        </p:tgtEl>
                                        <p:attrNameLst>
                                          <p:attrName>style.visibility</p:attrName>
                                        </p:attrNameLst>
                                      </p:cBhvr>
                                      <p:to>
                                        <p:strVal val="visible"/>
                                      </p:to>
                                    </p:set>
                                    <p:animEffect transition="in" filter="fade">
                                      <p:cBhvr>
                                        <p:cTn id="7" dur="1000"/>
                                        <p:tgtEl>
                                          <p:spTgt spid="870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045"/>
                                        </p:tgtEl>
                                        <p:attrNameLst>
                                          <p:attrName>style.visibility</p:attrName>
                                        </p:attrNameLst>
                                      </p:cBhvr>
                                      <p:to>
                                        <p:strVal val="visible"/>
                                      </p:to>
                                    </p:set>
                                    <p:animEffect transition="in" filter="fade">
                                      <p:cBhvr>
                                        <p:cTn id="12" dur="30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44578C3-85BC-4DC7-9CE7-23F51EE72AC3}"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30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51203"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51204"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计算机组成包括</a:t>
            </a:r>
          </a:p>
          <a:p>
            <a:pPr lvl="1" eaLnBrk="1" hangingPunct="1">
              <a:lnSpc>
                <a:spcPct val="120000"/>
              </a:lnSpc>
            </a:pPr>
            <a:r>
              <a:rPr lang="zh-CN" altLang="en-US" b="1" dirty="0">
                <a:ea typeface="楷体_GB2312" pitchFamily="49" charset="-122"/>
              </a:rPr>
              <a:t>数据通路宽度：</a:t>
            </a:r>
            <a:r>
              <a:rPr lang="zh-CN" altLang="en-US" dirty="0">
                <a:ea typeface="宋体" panose="02010600030101010101" pitchFamily="2" charset="-122"/>
              </a:rPr>
              <a:t>数据总线上一次并行传送的信息位数</a:t>
            </a:r>
            <a:endParaRPr lang="zh-CN" altLang="en-US" b="1" dirty="0">
              <a:ea typeface="楷体_GB2312" pitchFamily="49" charset="-122"/>
            </a:endParaRPr>
          </a:p>
          <a:p>
            <a:pPr lvl="1" eaLnBrk="1" hangingPunct="1">
              <a:lnSpc>
                <a:spcPct val="120000"/>
              </a:lnSpc>
            </a:pPr>
            <a:r>
              <a:rPr lang="zh-CN" altLang="en-US" b="1" dirty="0">
                <a:ea typeface="楷体_GB2312" pitchFamily="49" charset="-122"/>
              </a:rPr>
              <a:t>专用功能部件的设置：</a:t>
            </a:r>
            <a:r>
              <a:rPr lang="zh-CN" altLang="en-US" dirty="0">
                <a:ea typeface="宋体" panose="02010600030101010101" pitchFamily="2" charset="-122"/>
              </a:rPr>
              <a:t>选用哪些专用部件。如乘法专用部件、浮点运算部件、字符处理部件、地址运算部件等。每种专用部件的数量等等。这些都取决于所需达到的机器速度、专用部件的使用频率及能承受的价格。</a:t>
            </a:r>
            <a:endParaRPr lang="zh-CN" altLang="en-US" b="1" dirty="0">
              <a:ea typeface="楷体_GB2312" pitchFamily="49" charset="-122"/>
            </a:endParaRPr>
          </a:p>
          <a:p>
            <a:pPr lvl="1" eaLnBrk="1" hangingPunct="1">
              <a:lnSpc>
                <a:spcPct val="120000"/>
              </a:lnSpc>
            </a:pPr>
            <a:r>
              <a:rPr lang="zh-CN" altLang="en-US" b="1" dirty="0">
                <a:ea typeface="楷体_GB2312" pitchFamily="49" charset="-122"/>
              </a:rPr>
              <a:t>各种操作对功能部件的共享程度：</a:t>
            </a:r>
            <a:r>
              <a:rPr lang="zh-CN" altLang="en-US" dirty="0">
                <a:ea typeface="宋体" panose="02010600030101010101" pitchFamily="2" charset="-122"/>
              </a:rPr>
              <a:t>尽管许多操作在逻辑上互不相关，只能分时使用，但共享程度高，速度相应也下降。可以设置多个部件降低共享程度，用提高操作并行度来提高速度，但价格也相应提高。</a:t>
            </a:r>
            <a:endParaRPr lang="zh-CN" altLang="en-US" b="1" dirty="0">
              <a:ea typeface="楷体_GB2312" pitchFamily="49" charset="-122"/>
            </a:endParaRPr>
          </a:p>
          <a:p>
            <a:pPr lvl="1" eaLnBrk="1" hangingPunct="1"/>
            <a:endParaRPr lang="zh-CN" altLang="en-US" b="1" dirty="0">
              <a:ea typeface="楷体_GB2312"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9F26B2F-5B8E-4DA9-BC30-220985CF6DEF}"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31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5325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53252" name="Rectangle 3"/>
          <p:cNvSpPr>
            <a:spLocks noGrp="1"/>
          </p:cNvSpPr>
          <p:nvPr>
            <p:ph idx="1" hasCustomPrompt="1"/>
          </p:nvPr>
        </p:nvSpPr>
        <p:spPr>
          <a:xfrm>
            <a:off x="209550" y="1101725"/>
            <a:ext cx="8229600" cy="4953000"/>
          </a:xfrm>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计算机组成包括</a:t>
            </a:r>
          </a:p>
          <a:p>
            <a:pPr lvl="1" eaLnBrk="1" hangingPunct="1">
              <a:lnSpc>
                <a:spcPct val="120000"/>
              </a:lnSpc>
            </a:pPr>
            <a:r>
              <a:rPr lang="zh-CN" altLang="en-US" b="1" dirty="0">
                <a:ea typeface="楷体_GB2312" pitchFamily="49" charset="-122"/>
              </a:rPr>
              <a:t>功能部件的并行性：</a:t>
            </a:r>
            <a:r>
              <a:rPr lang="zh-CN" altLang="en-US" dirty="0">
                <a:ea typeface="宋体" panose="02010600030101010101" pitchFamily="2" charset="-122"/>
              </a:rPr>
              <a:t>用顺序串行，还是用重叠、流水或分布式控制和处理。</a:t>
            </a:r>
          </a:p>
          <a:p>
            <a:pPr lvl="1" eaLnBrk="1" hangingPunct="1">
              <a:lnSpc>
                <a:spcPct val="120000"/>
              </a:lnSpc>
            </a:pPr>
            <a:r>
              <a:rPr lang="zh-CN" altLang="en-US" b="1" dirty="0">
                <a:ea typeface="楷体_GB2312" pitchFamily="49" charset="-122"/>
              </a:rPr>
              <a:t>控制机构的组成方式：</a:t>
            </a:r>
            <a:r>
              <a:rPr lang="zh-CN" altLang="en-US" dirty="0">
                <a:ea typeface="宋体" panose="02010600030101010101" pitchFamily="2" charset="-122"/>
              </a:rPr>
              <a:t>由硬件还是微程序控制，是单机处理还是多机处理或功能分布处理。</a:t>
            </a:r>
            <a:endParaRPr lang="en-US" altLang="zh-CN" dirty="0">
              <a:ea typeface="宋体" panose="02010600030101010101" pitchFamily="2" charset="-122"/>
            </a:endParaRPr>
          </a:p>
          <a:p>
            <a:pPr lvl="1" eaLnBrk="1" hangingPunct="1">
              <a:lnSpc>
                <a:spcPct val="120000"/>
              </a:lnSpc>
            </a:pPr>
            <a:r>
              <a:rPr lang="zh-CN" altLang="en-US" b="1" dirty="0">
                <a:ea typeface="楷体_GB2312" pitchFamily="49" charset="-122"/>
              </a:rPr>
              <a:t>缓冲和排队技术：</a:t>
            </a:r>
            <a:r>
              <a:rPr lang="zh-CN" altLang="en-US" dirty="0">
                <a:ea typeface="宋体" panose="02010600030101010101" pitchFamily="2" charset="-122"/>
              </a:rPr>
              <a:t>部件间如何设置及设置多大容量的缓冲器来协调它们的速度差</a:t>
            </a:r>
            <a:r>
              <a:rPr lang="en-US" altLang="zh-CN" dirty="0">
                <a:ea typeface="宋体" panose="02010600030101010101" pitchFamily="2" charset="-122"/>
              </a:rPr>
              <a:t>; </a:t>
            </a:r>
            <a:r>
              <a:rPr lang="zh-CN" altLang="en-US" dirty="0">
                <a:ea typeface="宋体" panose="02010600030101010101" pitchFamily="2" charset="-122"/>
              </a:rPr>
              <a:t>是用随机、先进先出、先进后出、优先级，还是循环方式来安排事件处理的顺序。</a:t>
            </a:r>
            <a:endParaRPr lang="zh-CN" altLang="en-US" b="1" dirty="0">
              <a:ea typeface="楷体_GB2312" pitchFamily="49" charset="-122"/>
            </a:endParaRPr>
          </a:p>
          <a:p>
            <a:pPr lvl="1" eaLnBrk="1" hangingPunct="1">
              <a:lnSpc>
                <a:spcPct val="120000"/>
              </a:lnSpc>
            </a:pPr>
            <a:r>
              <a:rPr lang="zh-CN" altLang="en-US" b="1" dirty="0">
                <a:ea typeface="楷体_GB2312" pitchFamily="49" charset="-122"/>
              </a:rPr>
              <a:t>预测技术：</a:t>
            </a:r>
            <a:r>
              <a:rPr lang="zh-CN" altLang="en-US" dirty="0">
                <a:ea typeface="宋体" panose="02010600030101010101" pitchFamily="2" charset="-122"/>
              </a:rPr>
              <a:t>为优化性能，用什么原则预测未来的行为。</a:t>
            </a:r>
          </a:p>
          <a:p>
            <a:pPr lvl="1" eaLnBrk="1" hangingPunct="1">
              <a:lnSpc>
                <a:spcPct val="120000"/>
              </a:lnSpc>
            </a:pPr>
            <a:r>
              <a:rPr lang="zh-CN" altLang="en-US" b="1" dirty="0">
                <a:ea typeface="楷体_GB2312" pitchFamily="49" charset="-122"/>
              </a:rPr>
              <a:t>可靠性技术：</a:t>
            </a:r>
            <a:r>
              <a:rPr lang="zh-CN" altLang="en-US" dirty="0">
                <a:ea typeface="宋体" panose="02010600030101010101" pitchFamily="2" charset="-122"/>
              </a:rPr>
              <a:t>用何种冗余和容错技术来提高可靠性。</a:t>
            </a:r>
          </a:p>
          <a:p>
            <a:pPr lvl="1" eaLnBrk="1" hangingPunct="1"/>
            <a:endParaRPr lang="zh-CN" altLang="en-US" b="1" dirty="0">
              <a:ea typeface="楷体_GB2312"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1"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4A375621-23C0-4EB4-9D22-6F4842D51C83}"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32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5529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55300"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FF0000"/>
                </a:solidFill>
                <a:latin typeface="仿宋_GB2312" pitchFamily="49" charset="-122"/>
                <a:ea typeface="仿宋_GB2312" pitchFamily="49" charset="-122"/>
              </a:rPr>
              <a:t>计算机实现</a:t>
            </a:r>
          </a:p>
          <a:p>
            <a:pPr lvl="1" eaLnBrk="1" hangingPunct="1"/>
            <a:r>
              <a:rPr lang="zh-CN" altLang="en-US" b="1" dirty="0">
                <a:solidFill>
                  <a:srgbClr val="000000"/>
                </a:solidFill>
                <a:ea typeface="楷体_GB2312" pitchFamily="49" charset="-122"/>
              </a:rPr>
              <a:t>是计算机组成的</a:t>
            </a:r>
            <a:r>
              <a:rPr lang="zh-CN" altLang="en-US" b="1" dirty="0">
                <a:solidFill>
                  <a:srgbClr val="FF0000"/>
                </a:solidFill>
                <a:ea typeface="楷体_GB2312" pitchFamily="49" charset="-122"/>
              </a:rPr>
              <a:t>物理</a:t>
            </a:r>
            <a:r>
              <a:rPr lang="zh-CN" altLang="en-US" b="1" dirty="0">
                <a:solidFill>
                  <a:srgbClr val="000000"/>
                </a:solidFill>
                <a:ea typeface="楷体_GB2312" pitchFamily="49" charset="-122"/>
              </a:rPr>
              <a:t>实现</a:t>
            </a:r>
          </a:p>
          <a:p>
            <a:pPr lvl="1" eaLnBrk="1" hangingPunct="1">
              <a:buNone/>
            </a:pPr>
            <a:r>
              <a:rPr lang="zh-CN" altLang="en-US" sz="2800" b="1" dirty="0">
                <a:solidFill>
                  <a:srgbClr val="FF0000"/>
                </a:solidFill>
                <a:latin typeface="仿宋_GB2312" pitchFamily="49" charset="-122"/>
                <a:ea typeface="仿宋_GB2312" pitchFamily="49" charset="-122"/>
              </a:rPr>
              <a:t>着眼点</a:t>
            </a:r>
          </a:p>
          <a:p>
            <a:pPr lvl="1" eaLnBrk="1" hangingPunct="1"/>
            <a:r>
              <a:rPr lang="zh-CN" altLang="en-US" b="1" dirty="0">
                <a:solidFill>
                  <a:srgbClr val="000000"/>
                </a:solidFill>
                <a:ea typeface="楷体_GB2312" pitchFamily="49" charset="-122"/>
              </a:rPr>
              <a:t>器件技术（起主导作用）、微组装技术</a:t>
            </a:r>
          </a:p>
        </p:txBody>
      </p:sp>
      <p:sp>
        <p:nvSpPr>
          <p:cNvPr id="128106" name="AutoShape 106"/>
          <p:cNvSpPr/>
          <p:nvPr/>
        </p:nvSpPr>
        <p:spPr>
          <a:xfrm>
            <a:off x="1223963" y="2493963"/>
            <a:ext cx="1363662" cy="465137"/>
          </a:xfrm>
          <a:prstGeom prst="roundRect">
            <a:avLst>
              <a:gd name="adj" fmla="val 16667"/>
            </a:avLst>
          </a:prstGeom>
          <a:noFill/>
          <a:ln w="38100" cap="flat" cmpd="sng">
            <a:solidFill>
              <a:srgbClr val="FF0000"/>
            </a:solidFill>
            <a:prstDash val="solid"/>
            <a:round/>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pic>
        <p:nvPicPr>
          <p:cNvPr id="55302" name="Picture 107" descr="电子管"/>
          <p:cNvPicPr>
            <a:picLocks noChangeAspect="1"/>
          </p:cNvPicPr>
          <p:nvPr/>
        </p:nvPicPr>
        <p:blipFill>
          <a:blip r:embed="rId2"/>
          <a:stretch>
            <a:fillRect/>
          </a:stretch>
        </p:blipFill>
        <p:spPr>
          <a:xfrm>
            <a:off x="438150" y="3308350"/>
            <a:ext cx="1011238" cy="2651125"/>
          </a:xfrm>
          <a:prstGeom prst="rect">
            <a:avLst/>
          </a:prstGeom>
          <a:noFill/>
          <a:ln w="9525">
            <a:noFill/>
          </a:ln>
        </p:spPr>
      </p:pic>
      <p:pic>
        <p:nvPicPr>
          <p:cNvPr id="55303" name="Picture 108" descr="晶体管"/>
          <p:cNvPicPr>
            <a:picLocks noChangeAspect="1"/>
          </p:cNvPicPr>
          <p:nvPr/>
        </p:nvPicPr>
        <p:blipFill>
          <a:blip r:embed="rId3"/>
          <a:stretch>
            <a:fillRect/>
          </a:stretch>
        </p:blipFill>
        <p:spPr>
          <a:xfrm>
            <a:off x="1606550" y="3835400"/>
            <a:ext cx="1338263" cy="1379538"/>
          </a:xfrm>
          <a:prstGeom prst="rect">
            <a:avLst/>
          </a:prstGeom>
          <a:noFill/>
          <a:ln w="9525">
            <a:noFill/>
          </a:ln>
        </p:spPr>
      </p:pic>
      <p:pic>
        <p:nvPicPr>
          <p:cNvPr id="55304" name="Picture 109" descr="4577346071269001624"/>
          <p:cNvPicPr>
            <a:picLocks noChangeAspect="1"/>
          </p:cNvPicPr>
          <p:nvPr/>
        </p:nvPicPr>
        <p:blipFill>
          <a:blip r:embed="rId4"/>
          <a:stretch>
            <a:fillRect/>
          </a:stretch>
        </p:blipFill>
        <p:spPr>
          <a:xfrm>
            <a:off x="3178175" y="3743325"/>
            <a:ext cx="2435225" cy="1631950"/>
          </a:xfrm>
          <a:prstGeom prst="rect">
            <a:avLst/>
          </a:prstGeom>
          <a:noFill/>
          <a:ln w="9525">
            <a:noFill/>
          </a:ln>
        </p:spPr>
      </p:pic>
      <p:pic>
        <p:nvPicPr>
          <p:cNvPr id="55305" name="Picture 110"/>
          <p:cNvPicPr>
            <a:picLocks noChangeAspect="1"/>
          </p:cNvPicPr>
          <p:nvPr/>
        </p:nvPicPr>
        <p:blipFill>
          <a:blip r:embed="rId5"/>
          <a:stretch>
            <a:fillRect/>
          </a:stretch>
        </p:blipFill>
        <p:spPr>
          <a:xfrm>
            <a:off x="5972175" y="3441700"/>
            <a:ext cx="2798763" cy="23558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28106"/>
                                        </p:tgtEl>
                                        <p:attrNameLst>
                                          <p:attrName>style.visibility</p:attrName>
                                        </p:attrNameLst>
                                      </p:cBhvr>
                                      <p:to>
                                        <p:strVal val="visible"/>
                                      </p:to>
                                    </p:set>
                                    <p:animEffect transition="in" filter="wedge">
                                      <p:cBhvr>
                                        <p:cTn id="7" dur="1000"/>
                                        <p:tgtEl>
                                          <p:spTgt spid="128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B07732AB-19D8-43C3-9466-7457EF20339E}"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33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56323"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56324"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计算机实现</a:t>
            </a:r>
          </a:p>
          <a:p>
            <a:pPr lvl="1" eaLnBrk="1" hangingPunct="1"/>
            <a:r>
              <a:rPr lang="zh-CN" altLang="en-US" b="1" dirty="0">
                <a:ea typeface="楷体_GB2312" pitchFamily="49" charset="-122"/>
              </a:rPr>
              <a:t>处理器、主存的物理结构</a:t>
            </a:r>
          </a:p>
          <a:p>
            <a:pPr lvl="1" eaLnBrk="1" hangingPunct="1"/>
            <a:r>
              <a:rPr lang="zh-CN" altLang="en-US" b="1" dirty="0">
                <a:ea typeface="楷体_GB2312" pitchFamily="49" charset="-122"/>
              </a:rPr>
              <a:t>器件的集成度和速度</a:t>
            </a:r>
          </a:p>
          <a:p>
            <a:pPr lvl="1" eaLnBrk="1" hangingPunct="1"/>
            <a:r>
              <a:rPr lang="zh-CN" altLang="en-US" b="1" dirty="0">
                <a:ea typeface="楷体_GB2312" pitchFamily="49" charset="-122"/>
              </a:rPr>
              <a:t>信号传输</a:t>
            </a:r>
          </a:p>
          <a:p>
            <a:pPr lvl="1" eaLnBrk="1" hangingPunct="1"/>
            <a:r>
              <a:rPr lang="zh-CN" altLang="en-US" b="1" dirty="0">
                <a:ea typeface="楷体_GB2312" pitchFamily="49" charset="-122"/>
              </a:rPr>
              <a:t>器件、模块、插件、底板的划分与连接</a:t>
            </a:r>
          </a:p>
          <a:p>
            <a:pPr lvl="1" eaLnBrk="1" hangingPunct="1"/>
            <a:r>
              <a:rPr lang="zh-CN" altLang="en-US" b="1" dirty="0">
                <a:ea typeface="楷体_GB2312" pitchFamily="49" charset="-122"/>
              </a:rPr>
              <a:t>涉及的专用器件</a:t>
            </a:r>
          </a:p>
          <a:p>
            <a:pPr lvl="1" eaLnBrk="1" hangingPunct="1"/>
            <a:r>
              <a:rPr lang="zh-CN" altLang="en-US" b="1" dirty="0">
                <a:ea typeface="楷体_GB2312" pitchFamily="49" charset="-122"/>
              </a:rPr>
              <a:t>电源、冷却、微组装技术、整机装配技术，等等</a:t>
            </a:r>
          </a:p>
        </p:txBody>
      </p:sp>
      <p:sp>
        <p:nvSpPr>
          <p:cNvPr id="129028" name="Rectangle 4"/>
          <p:cNvSpPr/>
          <p:nvPr/>
        </p:nvSpPr>
        <p:spPr>
          <a:xfrm>
            <a:off x="1435100" y="4924425"/>
            <a:ext cx="6303963" cy="579438"/>
          </a:xfrm>
          <a:prstGeom prst="rect">
            <a:avLst/>
          </a:prstGeom>
          <a:noFill/>
          <a:ln w="9525">
            <a:noFill/>
          </a:ln>
        </p:spPr>
        <p:txBody>
          <a:bodyPr wrap="none" anchor="t" anchorCtr="0">
            <a:spAutoFit/>
          </a:bodyPr>
          <a:lstStyle/>
          <a:p>
            <a:pPr algn="ctr">
              <a:spcBef>
                <a:spcPct val="30000"/>
              </a:spcBef>
            </a:pPr>
            <a:r>
              <a:rPr lang="zh-CN" altLang="en-US" sz="3200" b="1" dirty="0">
                <a:solidFill>
                  <a:srgbClr val="FF0000"/>
                </a:solidFill>
                <a:latin typeface="Times New Roman" panose="02020603050405020304" pitchFamily="18" charset="0"/>
              </a:rPr>
              <a:t>是数字电路等课程主要研究的内容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8" presetClass="entr" presetSubtype="0" accel="50000" fill="hold" grpId="0" nodeType="clickEffect">
                                  <p:stCondLst>
                                    <p:cond delay="0"/>
                                  </p:stCondLst>
                                  <p:childTnLst>
                                    <p:set>
                                      <p:cBhvr>
                                        <p:cTn id="6" dur="1" fill="hold">
                                          <p:stCondLst>
                                            <p:cond delay="0"/>
                                          </p:stCondLst>
                                        </p:cTn>
                                        <p:tgtEl>
                                          <p:spTgt spid="129028"/>
                                        </p:tgtEl>
                                        <p:attrNameLst>
                                          <p:attrName>style.visibility</p:attrName>
                                        </p:attrNameLst>
                                      </p:cBhvr>
                                      <p:to>
                                        <p:strVal val="visible"/>
                                      </p:to>
                                    </p:set>
                                    <p:anim calcmode="lin" valueType="num">
                                      <p:cBhvr>
                                        <p:cTn id="7" dur="1000" fill="hold"/>
                                        <p:tgtEl>
                                          <p:spTgt spid="12902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129028"/>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129028"/>
                                        </p:tgtEl>
                                        <p:attrNameLst>
                                          <p:attrName>ppt_y</p:attrName>
                                        </p:attrNameLst>
                                      </p:cBhvr>
                                      <p:tavLst>
                                        <p:tav tm="0">
                                          <p:val>
                                            <p:strVal val="#ppt_y"/>
                                          </p:val>
                                        </p:tav>
                                        <p:tav tm="100000">
                                          <p:val>
                                            <p:strVal val="#ppt_y"/>
                                          </p:val>
                                        </p:tav>
                                      </p:tavLst>
                                    </p:anim>
                                    <p:animEffect transition="in" filter="fade">
                                      <p:cBhvr>
                                        <p:cTn id="10" dur="1000"/>
                                        <p:tgtEl>
                                          <p:spTgt spid="129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29E4A7F-B89C-49D9-9F89-3A64AD31629A}"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34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5837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58372" name="Rectangle 3"/>
          <p:cNvSpPr>
            <a:spLocks noGrp="1"/>
          </p:cNvSpPr>
          <p:nvPr>
            <p:ph idx="1" hasCustomPrompt="1"/>
          </p:nvPr>
        </p:nvSpPr>
        <p:spPr/>
        <p:txBody>
          <a:bodyPr vert="horz" wrap="square" lIns="91440" tIns="45720" rIns="91440" bIns="45720" anchor="t" anchorCtr="0"/>
          <a:lstStyle/>
          <a:p>
            <a:pPr eaLnBrk="1" hangingPunct="1"/>
            <a:r>
              <a:rPr lang="zh-CN" altLang="en-US" sz="2400" dirty="0">
                <a:solidFill>
                  <a:srgbClr val="000000"/>
                </a:solidFill>
                <a:latin typeface="仿宋_GB2312" pitchFamily="49" charset="-122"/>
                <a:ea typeface="仿宋_GB2312" pitchFamily="49" charset="-122"/>
              </a:rPr>
              <a:t>以指令系统、乘法指令系统及主存系统为例，说明系统结构、组成和实现各自所研究的内容</a:t>
            </a:r>
          </a:p>
        </p:txBody>
      </p:sp>
      <p:pic>
        <p:nvPicPr>
          <p:cNvPr id="58373" name="Picture 106" descr="例子"/>
          <p:cNvPicPr>
            <a:picLocks noChangeAspect="1"/>
          </p:cNvPicPr>
          <p:nvPr/>
        </p:nvPicPr>
        <p:blipFill>
          <a:blip r:embed="rId3"/>
          <a:stretch>
            <a:fillRect/>
          </a:stretch>
        </p:blipFill>
        <p:spPr>
          <a:xfrm>
            <a:off x="1012825" y="1939925"/>
            <a:ext cx="7224713" cy="4287838"/>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2B958DE-2DC2-47E2-ADB4-D7D54A1281BC}"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35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6041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60420" name="Rectangle 3"/>
          <p:cNvSpPr>
            <a:spLocks noGrp="1"/>
          </p:cNvSpPr>
          <p:nvPr>
            <p:ph idx="1" hasCustomPrompt="1"/>
          </p:nvPr>
        </p:nvSpPr>
        <p:spPr>
          <a:xfrm>
            <a:off x="209550" y="1099185"/>
            <a:ext cx="8839200" cy="4730115"/>
          </a:xfrm>
        </p:spPr>
        <p:txBody>
          <a:bodyPr vert="horz" wrap="square" lIns="91440" tIns="45720" rIns="91440" bIns="45720" anchor="t" anchorCtr="0"/>
          <a:lstStyle/>
          <a:p>
            <a:pPr eaLnBrk="1" hangingPunct="1"/>
            <a:r>
              <a:rPr lang="zh-CN" altLang="en-US" sz="2000" dirty="0">
                <a:solidFill>
                  <a:srgbClr val="000000"/>
                </a:solidFill>
                <a:latin typeface="仿宋_GB2312" pitchFamily="49" charset="-122"/>
                <a:ea typeface="仿宋_GB2312" pitchFamily="49" charset="-122"/>
              </a:rPr>
              <a:t>以</a:t>
            </a:r>
            <a:r>
              <a:rPr lang="en-US" altLang="zh-CN" sz="2000" dirty="0">
                <a:solidFill>
                  <a:srgbClr val="000000"/>
                </a:solidFill>
                <a:latin typeface="仿宋_GB2312" pitchFamily="49" charset="-122"/>
                <a:ea typeface="仿宋_GB2312" pitchFamily="49" charset="-122"/>
              </a:rPr>
              <a:t>IBM370</a:t>
            </a:r>
            <a:r>
              <a:rPr lang="zh-CN" altLang="en-US" sz="2000" dirty="0">
                <a:solidFill>
                  <a:srgbClr val="000000"/>
                </a:solidFill>
                <a:latin typeface="仿宋_GB2312" pitchFamily="49" charset="-122"/>
                <a:ea typeface="仿宋_GB2312" pitchFamily="49" charset="-122"/>
              </a:rPr>
              <a:t>系列机为例，进一步分析系统结构、组成、实现的研究内容，系列机型号有</a:t>
            </a:r>
            <a:r>
              <a:rPr lang="en-US" altLang="zh-CN" sz="2000" dirty="0">
                <a:solidFill>
                  <a:srgbClr val="000000"/>
                </a:solidFill>
                <a:latin typeface="仿宋_GB2312" pitchFamily="49" charset="-122"/>
                <a:ea typeface="仿宋_GB2312" pitchFamily="49" charset="-122"/>
              </a:rPr>
              <a:t>115</a:t>
            </a:r>
            <a:r>
              <a:rPr lang="zh-CN" altLang="en-US" sz="2000" dirty="0">
                <a:solidFill>
                  <a:srgbClr val="000000"/>
                </a:solidFill>
                <a:latin typeface="仿宋_GB2312" pitchFamily="49" charset="-122"/>
                <a:ea typeface="仿宋_GB2312" pitchFamily="49" charset="-122"/>
              </a:rPr>
              <a:t>、</a:t>
            </a:r>
            <a:r>
              <a:rPr lang="en-US" altLang="zh-CN" sz="2000" dirty="0">
                <a:solidFill>
                  <a:srgbClr val="000000"/>
                </a:solidFill>
                <a:latin typeface="仿宋_GB2312" pitchFamily="49" charset="-122"/>
                <a:ea typeface="仿宋_GB2312" pitchFamily="49" charset="-122"/>
              </a:rPr>
              <a:t>125</a:t>
            </a:r>
            <a:r>
              <a:rPr lang="zh-CN" altLang="en-US" sz="2000" dirty="0">
                <a:solidFill>
                  <a:srgbClr val="000000"/>
                </a:solidFill>
                <a:latin typeface="仿宋_GB2312" pitchFamily="49" charset="-122"/>
                <a:ea typeface="仿宋_GB2312" pitchFamily="49" charset="-122"/>
              </a:rPr>
              <a:t>、</a:t>
            </a:r>
            <a:r>
              <a:rPr lang="en-US" altLang="zh-CN" sz="2000" dirty="0">
                <a:solidFill>
                  <a:srgbClr val="000000"/>
                </a:solidFill>
                <a:latin typeface="仿宋_GB2312" pitchFamily="49" charset="-122"/>
                <a:ea typeface="仿宋_GB2312" pitchFamily="49" charset="-122"/>
              </a:rPr>
              <a:t>135</a:t>
            </a:r>
            <a:r>
              <a:rPr lang="zh-CN" altLang="en-US" sz="2000" dirty="0">
                <a:solidFill>
                  <a:srgbClr val="000000"/>
                </a:solidFill>
                <a:latin typeface="仿宋_GB2312" pitchFamily="49" charset="-122"/>
                <a:ea typeface="仿宋_GB2312" pitchFamily="49" charset="-122"/>
              </a:rPr>
              <a:t>、</a:t>
            </a:r>
            <a:r>
              <a:rPr lang="en-US" altLang="zh-CN" sz="2000" dirty="0">
                <a:solidFill>
                  <a:srgbClr val="000000"/>
                </a:solidFill>
                <a:latin typeface="仿宋_GB2312" pitchFamily="49" charset="-122"/>
                <a:ea typeface="仿宋_GB2312" pitchFamily="49" charset="-122"/>
              </a:rPr>
              <a:t>145</a:t>
            </a:r>
            <a:r>
              <a:rPr lang="zh-CN" altLang="en-US" sz="2000" dirty="0">
                <a:solidFill>
                  <a:srgbClr val="000000"/>
                </a:solidFill>
                <a:latin typeface="仿宋_GB2312" pitchFamily="49" charset="-122"/>
                <a:ea typeface="仿宋_GB2312" pitchFamily="49" charset="-122"/>
              </a:rPr>
              <a:t>以及</a:t>
            </a:r>
            <a:r>
              <a:rPr lang="en-US" altLang="zh-CN" sz="2000" dirty="0">
                <a:solidFill>
                  <a:srgbClr val="000000"/>
                </a:solidFill>
                <a:latin typeface="仿宋_GB2312" pitchFamily="49" charset="-122"/>
                <a:ea typeface="仿宋_GB2312" pitchFamily="49" charset="-122"/>
              </a:rPr>
              <a:t>158</a:t>
            </a:r>
            <a:r>
              <a:rPr lang="zh-CN" altLang="en-US" sz="2000" dirty="0">
                <a:solidFill>
                  <a:srgbClr val="000000"/>
                </a:solidFill>
                <a:latin typeface="仿宋_GB2312" pitchFamily="49" charset="-122"/>
                <a:ea typeface="仿宋_GB2312" pitchFamily="49" charset="-122"/>
              </a:rPr>
              <a:t>、</a:t>
            </a:r>
            <a:r>
              <a:rPr lang="en-US" altLang="zh-CN" sz="2000" dirty="0">
                <a:solidFill>
                  <a:srgbClr val="000000"/>
                </a:solidFill>
                <a:latin typeface="仿宋_GB2312" pitchFamily="49" charset="-122"/>
                <a:ea typeface="仿宋_GB2312" pitchFamily="49" charset="-122"/>
              </a:rPr>
              <a:t>168</a:t>
            </a:r>
            <a:r>
              <a:rPr lang="zh-CN" altLang="en-US" sz="2000" dirty="0">
                <a:solidFill>
                  <a:srgbClr val="000000"/>
                </a:solidFill>
                <a:latin typeface="仿宋_GB2312" pitchFamily="49" charset="-122"/>
                <a:ea typeface="仿宋_GB2312" pitchFamily="49" charset="-122"/>
              </a:rPr>
              <a:t>等从低到高的不同档次机器。</a:t>
            </a:r>
          </a:p>
          <a:p>
            <a:pPr marL="0" indent="0" eaLnBrk="1" hangingPunct="1">
              <a:buNone/>
            </a:pPr>
            <a:endParaRPr lang="zh-CN" altLang="en-US" sz="2000" dirty="0">
              <a:solidFill>
                <a:srgbClr val="000000"/>
              </a:solidFill>
              <a:latin typeface="仿宋_GB2312" pitchFamily="49" charset="-122"/>
              <a:ea typeface="仿宋_GB2312" pitchFamily="49" charset="-122"/>
            </a:endParaRPr>
          </a:p>
        </p:txBody>
      </p:sp>
      <p:pic>
        <p:nvPicPr>
          <p:cNvPr id="60421" name="图片 1"/>
          <p:cNvPicPr>
            <a:picLocks noChangeAspect="1"/>
          </p:cNvPicPr>
          <p:nvPr/>
        </p:nvPicPr>
        <p:blipFill>
          <a:blip r:embed="rId3"/>
          <a:stretch>
            <a:fillRect/>
          </a:stretch>
        </p:blipFill>
        <p:spPr>
          <a:xfrm>
            <a:off x="114300" y="2506345"/>
            <a:ext cx="5324475" cy="3876675"/>
          </a:xfrm>
          <a:prstGeom prst="rect">
            <a:avLst/>
          </a:prstGeom>
          <a:noFill/>
          <a:ln w="9525">
            <a:noFill/>
          </a:ln>
        </p:spPr>
      </p:pic>
      <p:pic>
        <p:nvPicPr>
          <p:cNvPr id="60422" name="图片 2"/>
          <p:cNvPicPr>
            <a:picLocks noChangeAspect="1"/>
          </p:cNvPicPr>
          <p:nvPr/>
        </p:nvPicPr>
        <p:blipFill>
          <a:blip r:embed="rId4"/>
          <a:stretch>
            <a:fillRect/>
          </a:stretch>
        </p:blipFill>
        <p:spPr>
          <a:xfrm>
            <a:off x="5438775" y="2684463"/>
            <a:ext cx="3705225" cy="327660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C9E5EA9-32D5-416D-A4E3-0150F63CBEA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36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6246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62468" name="Rectangle 3"/>
          <p:cNvSpPr>
            <a:spLocks noGrp="1"/>
          </p:cNvSpPr>
          <p:nvPr>
            <p:ph idx="1" hasCustomPrompt="1"/>
          </p:nvPr>
        </p:nvSpPr>
        <p:spPr/>
        <p:txBody>
          <a:bodyPr vert="horz" wrap="square" lIns="91440" tIns="45720" rIns="91440" bIns="45720" anchor="t" anchorCtr="0"/>
          <a:lstStyle/>
          <a:p>
            <a:pPr marL="0" indent="0" eaLnBrk="1" hangingPunct="1">
              <a:buNone/>
            </a:pPr>
            <a:r>
              <a:rPr lang="zh-CN" altLang="en-US" sz="2000" dirty="0">
                <a:solidFill>
                  <a:srgbClr val="000000"/>
                </a:solidFill>
                <a:latin typeface="仿宋_GB2312" pitchFamily="49" charset="-122"/>
                <a:ea typeface="仿宋_GB2312" pitchFamily="49" charset="-122"/>
              </a:rPr>
              <a:t>（</a:t>
            </a:r>
            <a:r>
              <a:rPr lang="en-US" altLang="zh-CN" sz="2000" dirty="0">
                <a:solidFill>
                  <a:srgbClr val="000000"/>
                </a:solidFill>
                <a:latin typeface="仿宋_GB2312" pitchFamily="49" charset="-122"/>
                <a:ea typeface="仿宋_GB2312" pitchFamily="49" charset="-122"/>
              </a:rPr>
              <a:t>1</a:t>
            </a:r>
            <a:r>
              <a:rPr lang="zh-CN" altLang="en-US" sz="2000" dirty="0">
                <a:solidFill>
                  <a:srgbClr val="000000"/>
                </a:solidFill>
                <a:latin typeface="仿宋_GB2312" pitchFamily="49" charset="-122"/>
                <a:ea typeface="仿宋_GB2312" pitchFamily="49" charset="-122"/>
              </a:rPr>
              <a:t>）具有相同的系统结构，但根据速度、价格等的不同，采用不同的组成和实现技术。所以设计何种系列机属于计算机系统结构研究范畴，系列内不同型号计算机的组织属于计算机组成研究的范畴。</a:t>
            </a:r>
            <a:endParaRPr lang="en-US" altLang="zh-CN" sz="2000" dirty="0">
              <a:solidFill>
                <a:srgbClr val="000000"/>
              </a:solidFill>
              <a:latin typeface="仿宋_GB2312" pitchFamily="49" charset="-122"/>
              <a:ea typeface="仿宋_GB2312" pitchFamily="49" charset="-122"/>
            </a:endParaRPr>
          </a:p>
          <a:p>
            <a:pPr marL="0" indent="0" eaLnBrk="1" hangingPunct="1">
              <a:buNone/>
            </a:pPr>
            <a:r>
              <a:rPr lang="zh-CN" altLang="en-US" sz="2000" dirty="0">
                <a:solidFill>
                  <a:srgbClr val="000000"/>
                </a:solidFill>
                <a:latin typeface="仿宋_GB2312" pitchFamily="49" charset="-122"/>
                <a:ea typeface="仿宋_GB2312" pitchFamily="49" charset="-122"/>
              </a:rPr>
              <a:t>（</a:t>
            </a:r>
            <a:r>
              <a:rPr lang="en-US" altLang="zh-CN" sz="2000" dirty="0">
                <a:solidFill>
                  <a:srgbClr val="000000"/>
                </a:solidFill>
                <a:latin typeface="仿宋_GB2312" pitchFamily="49" charset="-122"/>
                <a:ea typeface="仿宋_GB2312" pitchFamily="49" charset="-122"/>
              </a:rPr>
              <a:t>2</a:t>
            </a:r>
            <a:r>
              <a:rPr lang="zh-CN" altLang="en-US" sz="2000" dirty="0">
                <a:solidFill>
                  <a:srgbClr val="000000"/>
                </a:solidFill>
                <a:latin typeface="仿宋_GB2312" pitchFamily="49" charset="-122"/>
                <a:ea typeface="仿宋_GB2312" pitchFamily="49" charset="-122"/>
              </a:rPr>
              <a:t>）系列机中的</a:t>
            </a:r>
            <a:r>
              <a:rPr lang="en-US" altLang="zh-CN" sz="2000" dirty="0">
                <a:solidFill>
                  <a:srgbClr val="000000"/>
                </a:solidFill>
                <a:latin typeface="仿宋_GB2312" pitchFamily="49" charset="-122"/>
                <a:ea typeface="仿宋_GB2312" pitchFamily="49" charset="-122"/>
              </a:rPr>
              <a:t>CPU</a:t>
            </a:r>
            <a:r>
              <a:rPr lang="zh-CN" altLang="en-US" sz="2000" dirty="0">
                <a:solidFill>
                  <a:srgbClr val="000000"/>
                </a:solidFill>
                <a:latin typeface="仿宋_GB2312" pitchFamily="49" charset="-122"/>
                <a:ea typeface="仿宋_GB2312" pitchFamily="49" charset="-122"/>
              </a:rPr>
              <a:t>都有相同的机器指令和汇编指令系统，但指令的分析与执行却可以采用串行或重叠、流水的并行技术。</a:t>
            </a:r>
          </a:p>
        </p:txBody>
      </p:sp>
      <p:pic>
        <p:nvPicPr>
          <p:cNvPr id="62469" name="图片 3"/>
          <p:cNvPicPr>
            <a:picLocks noChangeAspect="1"/>
          </p:cNvPicPr>
          <p:nvPr/>
        </p:nvPicPr>
        <p:blipFill>
          <a:blip r:embed="rId3"/>
          <a:stretch>
            <a:fillRect/>
          </a:stretch>
        </p:blipFill>
        <p:spPr>
          <a:xfrm>
            <a:off x="1450975" y="2759075"/>
            <a:ext cx="6267450" cy="346710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DB241372-5084-4353-A1A3-04D231D800D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37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6451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64516" name="Rectangle 3"/>
          <p:cNvSpPr>
            <a:spLocks noGrp="1"/>
          </p:cNvSpPr>
          <p:nvPr>
            <p:ph idx="1" hasCustomPrompt="1"/>
          </p:nvPr>
        </p:nvSpPr>
        <p:spPr/>
        <p:txBody>
          <a:bodyPr vert="horz" wrap="square" lIns="91440" tIns="45720" rIns="91440" bIns="45720" anchor="t" anchorCtr="0"/>
          <a:lstStyle/>
          <a:p>
            <a:pPr marL="0" indent="0" eaLnBrk="1" hangingPunct="1">
              <a:buNone/>
            </a:pPr>
            <a:r>
              <a:rPr lang="zh-CN" altLang="en-US" sz="2000" dirty="0">
                <a:solidFill>
                  <a:srgbClr val="000000"/>
                </a:solidFill>
                <a:latin typeface="仿宋_GB2312" pitchFamily="49" charset="-122"/>
                <a:ea typeface="仿宋_GB2312" pitchFamily="49" charset="-122"/>
              </a:rPr>
              <a:t>（</a:t>
            </a:r>
            <a:r>
              <a:rPr lang="en-US" altLang="zh-CN" sz="2000" dirty="0">
                <a:solidFill>
                  <a:srgbClr val="000000"/>
                </a:solidFill>
                <a:latin typeface="仿宋_GB2312" pitchFamily="49" charset="-122"/>
                <a:ea typeface="仿宋_GB2312" pitchFamily="49" charset="-122"/>
              </a:rPr>
              <a:t>3</a:t>
            </a:r>
            <a:r>
              <a:rPr lang="zh-CN" altLang="en-US" sz="2000" dirty="0">
                <a:solidFill>
                  <a:srgbClr val="000000"/>
                </a:solidFill>
                <a:latin typeface="仿宋_GB2312" pitchFamily="49" charset="-122"/>
                <a:ea typeface="仿宋_GB2312" pitchFamily="49" charset="-122"/>
              </a:rPr>
              <a:t>）各档机器都采用通道进行输入输出，但是在组成上，低档机可以采用结合型通道，让通道的功能借用中央处理机的某些部件完成。高档机采用独立型通道，单独设置通道硬件，与中央处理机并行，成本虽高，但系统速度提高。</a:t>
            </a:r>
            <a:endParaRPr lang="en-US" altLang="zh-CN" sz="2000" dirty="0">
              <a:solidFill>
                <a:srgbClr val="000000"/>
              </a:solidFill>
              <a:latin typeface="仿宋_GB2312" pitchFamily="49" charset="-122"/>
              <a:ea typeface="仿宋_GB2312" pitchFamily="49" charset="-122"/>
            </a:endParaRPr>
          </a:p>
          <a:p>
            <a:pPr marL="0" indent="0" eaLnBrk="1" hangingPunct="1">
              <a:buNone/>
            </a:pPr>
            <a:endParaRPr lang="en-US" altLang="zh-CN" sz="2000" dirty="0">
              <a:solidFill>
                <a:srgbClr val="000000"/>
              </a:solidFill>
              <a:latin typeface="仿宋_GB2312" pitchFamily="49" charset="-122"/>
              <a:ea typeface="仿宋_GB2312" pitchFamily="49" charset="-122"/>
            </a:endParaRPr>
          </a:p>
          <a:p>
            <a:pPr marL="0" indent="0" eaLnBrk="1" hangingPunct="1">
              <a:buNone/>
            </a:pPr>
            <a:r>
              <a:rPr lang="zh-CN" altLang="en-US" sz="2000" dirty="0">
                <a:solidFill>
                  <a:srgbClr val="000000"/>
                </a:solidFill>
                <a:latin typeface="仿宋_GB2312" pitchFamily="49" charset="-122"/>
                <a:ea typeface="仿宋_GB2312" pitchFamily="49" charset="-122"/>
              </a:rPr>
              <a:t>由以上三个方面可知：</a:t>
            </a:r>
            <a:endParaRPr lang="en-US" altLang="zh-CN" sz="2000" dirty="0">
              <a:solidFill>
                <a:srgbClr val="000000"/>
              </a:solidFill>
              <a:latin typeface="仿宋_GB2312" pitchFamily="49" charset="-122"/>
              <a:ea typeface="仿宋_GB2312" pitchFamily="49" charset="-122"/>
            </a:endParaRPr>
          </a:p>
        </p:txBody>
      </p:sp>
      <p:pic>
        <p:nvPicPr>
          <p:cNvPr id="64517" name="图片 1"/>
          <p:cNvPicPr>
            <a:picLocks noChangeAspect="1"/>
          </p:cNvPicPr>
          <p:nvPr/>
        </p:nvPicPr>
        <p:blipFill>
          <a:blip r:embed="rId3"/>
          <a:stretch>
            <a:fillRect/>
          </a:stretch>
        </p:blipFill>
        <p:spPr>
          <a:xfrm>
            <a:off x="1681163" y="3130550"/>
            <a:ext cx="5495925" cy="309562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23"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3DD3067-664D-4B95-B374-95F0B8C5BC0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38</a:t>
            </a:fld>
            <a:endParaRPr kumimoji="0" lang="en-US" altLang="ko-KR" sz="1200" b="0" i="0" u="none" strike="noStrike" kern="1200" cap="none" spc="0" normalizeH="0" baseline="0" noProof="0" dirty="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66563"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66564"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系统结构与组成、实现之间的关系</a:t>
            </a:r>
          </a:p>
          <a:p>
            <a:pPr eaLnBrk="1" hangingPunct="1"/>
            <a:endParaRPr lang="zh-CN" altLang="en-US" dirty="0">
              <a:solidFill>
                <a:srgbClr val="000000"/>
              </a:solidFill>
              <a:latin typeface="仿宋_GB2312" pitchFamily="49" charset="-122"/>
              <a:ea typeface="仿宋_GB2312" pitchFamily="49" charset="-122"/>
            </a:endParaRPr>
          </a:p>
        </p:txBody>
      </p:sp>
      <p:sp>
        <p:nvSpPr>
          <p:cNvPr id="209972" name="Rectangle 52"/>
          <p:cNvSpPr/>
          <p:nvPr/>
        </p:nvSpPr>
        <p:spPr>
          <a:xfrm>
            <a:off x="1819275" y="3187700"/>
            <a:ext cx="5997575" cy="1552575"/>
          </a:xfrm>
          <a:prstGeom prst="rect">
            <a:avLst/>
          </a:prstGeom>
          <a:noFill/>
          <a:ln w="9525">
            <a:noFill/>
          </a:ln>
        </p:spPr>
        <p:txBody>
          <a:bodyPr anchor="t" anchorCtr="0">
            <a:spAutoFit/>
          </a:bodyPr>
          <a:lstStyle/>
          <a:p>
            <a:pPr lvl="1" indent="0" algn="l" rtl="0" eaLnBrk="0" fontAlgn="base" hangingPunct="0">
              <a:spcBef>
                <a:spcPct val="0"/>
              </a:spcBef>
              <a:spcAft>
                <a:spcPct val="0"/>
              </a:spcAft>
              <a:buClrTx/>
              <a:buSzTx/>
              <a:buNone/>
            </a:pPr>
            <a:r>
              <a:rPr lang="zh-CN" altLang="en-US" sz="2400" b="1" dirty="0">
                <a:solidFill>
                  <a:srgbClr val="FF0000"/>
                </a:solidFill>
                <a:latin typeface="Times New Roman" panose="02020603050405020304" pitchFamily="18" charset="0"/>
              </a:rPr>
              <a:t>狭义的系统结构</a:t>
            </a:r>
            <a:r>
              <a:rPr lang="zh-CN" altLang="en-US" sz="2400" b="1" dirty="0">
                <a:solidFill>
                  <a:schemeClr val="hlink"/>
                </a:solidFill>
                <a:latin typeface="Times New Roman" panose="02020603050405020304" pitchFamily="18" charset="0"/>
              </a:rPr>
              <a:t>是</a:t>
            </a:r>
            <a:r>
              <a:rPr lang="zh-CN" altLang="en-US" sz="2400" b="1" dirty="0">
                <a:solidFill>
                  <a:srgbClr val="FF0000"/>
                </a:solidFill>
                <a:latin typeface="Times New Roman" panose="02020603050405020304" pitchFamily="18" charset="0"/>
              </a:rPr>
              <a:t>组成</a:t>
            </a:r>
            <a:r>
              <a:rPr lang="zh-CN" altLang="en-US" sz="2400" b="1" dirty="0">
                <a:solidFill>
                  <a:schemeClr val="hlink"/>
                </a:solidFill>
                <a:latin typeface="Times New Roman" panose="02020603050405020304" pitchFamily="18" charset="0"/>
              </a:rPr>
              <a:t>的抽象</a:t>
            </a:r>
          </a:p>
          <a:p>
            <a:pPr lvl="1" indent="0" algn="l" rtl="0" eaLnBrk="0" fontAlgn="base" hangingPunct="0">
              <a:spcBef>
                <a:spcPct val="0"/>
              </a:spcBef>
              <a:spcAft>
                <a:spcPct val="0"/>
              </a:spcAft>
              <a:buClrTx/>
              <a:buSzTx/>
              <a:buNone/>
            </a:pPr>
            <a:r>
              <a:rPr lang="zh-CN" altLang="en-US" sz="2400" b="1" dirty="0">
                <a:solidFill>
                  <a:srgbClr val="FF0000"/>
                </a:solidFill>
                <a:latin typeface="Times New Roman" panose="02020603050405020304" pitchFamily="18" charset="0"/>
              </a:rPr>
              <a:t>组成</a:t>
            </a:r>
            <a:r>
              <a:rPr lang="zh-CN" altLang="en-US" sz="2400" b="1" dirty="0">
                <a:solidFill>
                  <a:schemeClr val="hlink"/>
                </a:solidFill>
                <a:latin typeface="Times New Roman" panose="02020603050405020304" pitchFamily="18" charset="0"/>
              </a:rPr>
              <a:t>是</a:t>
            </a:r>
            <a:r>
              <a:rPr lang="zh-CN" altLang="en-US" sz="2400" b="1" dirty="0">
                <a:solidFill>
                  <a:srgbClr val="FF0000"/>
                </a:solidFill>
                <a:latin typeface="Times New Roman" panose="02020603050405020304" pitchFamily="18" charset="0"/>
              </a:rPr>
              <a:t>实现</a:t>
            </a:r>
            <a:r>
              <a:rPr lang="zh-CN" altLang="en-US" sz="2400" b="1" dirty="0">
                <a:solidFill>
                  <a:schemeClr val="hlink"/>
                </a:solidFill>
                <a:latin typeface="Times New Roman" panose="02020603050405020304" pitchFamily="18" charset="0"/>
              </a:rPr>
              <a:t>的抽象</a:t>
            </a:r>
          </a:p>
          <a:p>
            <a:pPr lvl="1" indent="0" algn="l" rtl="0" eaLnBrk="0" fontAlgn="base" hangingPunct="0">
              <a:spcBef>
                <a:spcPct val="0"/>
              </a:spcBef>
              <a:spcAft>
                <a:spcPct val="0"/>
              </a:spcAft>
              <a:buClrTx/>
              <a:buSzTx/>
              <a:buNone/>
            </a:pPr>
            <a:r>
              <a:rPr lang="zh-CN" altLang="en-US" sz="2400" b="1" dirty="0">
                <a:solidFill>
                  <a:srgbClr val="000000"/>
                </a:solidFill>
                <a:latin typeface="Times New Roman" panose="02020603050405020304" pitchFamily="18" charset="0"/>
                <a:ea typeface="仿宋_GB2312" pitchFamily="49" charset="-122"/>
              </a:rPr>
              <a:t>一种体系结构可以有多种组成</a:t>
            </a:r>
          </a:p>
          <a:p>
            <a:pPr lvl="1" indent="0" algn="l" rtl="0" eaLnBrk="0" fontAlgn="base" hangingPunct="0">
              <a:spcBef>
                <a:spcPct val="0"/>
              </a:spcBef>
              <a:spcAft>
                <a:spcPct val="0"/>
              </a:spcAft>
              <a:buClrTx/>
              <a:buSzTx/>
              <a:buNone/>
            </a:pPr>
            <a:r>
              <a:rPr lang="zh-CN" altLang="en-US" sz="2400" b="1" dirty="0">
                <a:solidFill>
                  <a:srgbClr val="000000"/>
                </a:solidFill>
                <a:latin typeface="Times New Roman" panose="02020603050405020304" pitchFamily="18" charset="0"/>
                <a:ea typeface="仿宋_GB2312" pitchFamily="49" charset="-122"/>
              </a:rPr>
              <a:t>一种组成可以有多种物理实现</a:t>
            </a:r>
          </a:p>
        </p:txBody>
      </p:sp>
      <p:pic>
        <p:nvPicPr>
          <p:cNvPr id="209980" name="Picture 60" descr="O_chevron001"/>
          <p:cNvPicPr>
            <a:picLocks noChangeAspect="1"/>
          </p:cNvPicPr>
          <p:nvPr/>
        </p:nvPicPr>
        <p:blipFill>
          <a:blip r:embed="rId3">
            <a:grayscl/>
            <a:lum bright="6000" contrast="41999"/>
          </a:blip>
          <a:stretch>
            <a:fillRect/>
          </a:stretch>
        </p:blipFill>
        <p:spPr>
          <a:xfrm>
            <a:off x="2809875" y="2032000"/>
            <a:ext cx="517525" cy="582613"/>
          </a:xfrm>
          <a:prstGeom prst="rect">
            <a:avLst/>
          </a:prstGeom>
          <a:noFill/>
          <a:ln w="9525">
            <a:noFill/>
          </a:ln>
        </p:spPr>
      </p:pic>
      <p:pic>
        <p:nvPicPr>
          <p:cNvPr id="209981" name="Picture 61" descr="O_chevron001"/>
          <p:cNvPicPr>
            <a:picLocks noChangeAspect="1"/>
          </p:cNvPicPr>
          <p:nvPr/>
        </p:nvPicPr>
        <p:blipFill>
          <a:blip r:embed="rId3">
            <a:grayscl/>
            <a:lum bright="6000" contrast="41999"/>
          </a:blip>
          <a:stretch>
            <a:fillRect/>
          </a:stretch>
        </p:blipFill>
        <p:spPr>
          <a:xfrm>
            <a:off x="5603875" y="2081213"/>
            <a:ext cx="517525" cy="582612"/>
          </a:xfrm>
          <a:prstGeom prst="rect">
            <a:avLst/>
          </a:prstGeom>
          <a:noFill/>
          <a:ln w="9525">
            <a:noFill/>
          </a:ln>
        </p:spPr>
      </p:pic>
      <p:grpSp>
        <p:nvGrpSpPr>
          <p:cNvPr id="209988" name="Group 68"/>
          <p:cNvGrpSpPr/>
          <p:nvPr/>
        </p:nvGrpSpPr>
        <p:grpSpPr>
          <a:xfrm>
            <a:off x="808038" y="1528763"/>
            <a:ext cx="1744662" cy="1604962"/>
            <a:chOff x="509" y="1002"/>
            <a:chExt cx="1108" cy="1108"/>
          </a:xfrm>
        </p:grpSpPr>
        <p:pic>
          <p:nvPicPr>
            <p:cNvPr id="66569" name="Picture 59" descr="LB_circle001"/>
            <p:cNvPicPr>
              <a:picLocks noChangeAspect="1"/>
            </p:cNvPicPr>
            <p:nvPr/>
          </p:nvPicPr>
          <p:blipFill>
            <a:blip r:embed="rId4"/>
            <a:stretch>
              <a:fillRect/>
            </a:stretch>
          </p:blipFill>
          <p:spPr>
            <a:xfrm>
              <a:off x="509" y="1002"/>
              <a:ext cx="1108" cy="1108"/>
            </a:xfrm>
            <a:prstGeom prst="rect">
              <a:avLst/>
            </a:prstGeom>
            <a:noFill/>
            <a:ln w="9525">
              <a:noFill/>
            </a:ln>
          </p:spPr>
        </p:pic>
        <p:sp>
          <p:nvSpPr>
            <p:cNvPr id="66570" name="Text Box 63"/>
            <p:cNvSpPr txBox="1"/>
            <p:nvPr/>
          </p:nvSpPr>
          <p:spPr>
            <a:xfrm>
              <a:off x="560" y="1387"/>
              <a:ext cx="1010" cy="315"/>
            </a:xfrm>
            <a:prstGeom prst="rect">
              <a:avLst/>
            </a:prstGeom>
            <a:noFill/>
            <a:ln w="9525">
              <a:noFill/>
            </a:ln>
          </p:spPr>
          <p:txBody>
            <a:bodyPr anchor="t" anchorCtr="0">
              <a:spAutoFit/>
            </a:bodyPr>
            <a:lstStyle/>
            <a:p>
              <a:pPr algn="ctr" eaLnBrk="0" hangingPunct="0"/>
              <a:r>
                <a:rPr lang="zh-CN" altLang="en-US" b="1" dirty="0">
                  <a:solidFill>
                    <a:srgbClr val="000000"/>
                  </a:solidFill>
                  <a:latin typeface="Arial" panose="020B0604020202020204" pitchFamily="34" charset="0"/>
                  <a:ea typeface="楷体_GB2312" pitchFamily="49" charset="-122"/>
                </a:rPr>
                <a:t>实现</a:t>
              </a:r>
            </a:p>
          </p:txBody>
        </p:sp>
      </p:grpSp>
      <p:grpSp>
        <p:nvGrpSpPr>
          <p:cNvPr id="209986" name="Group 66"/>
          <p:cNvGrpSpPr/>
          <p:nvPr/>
        </p:nvGrpSpPr>
        <p:grpSpPr>
          <a:xfrm>
            <a:off x="3557588" y="1582738"/>
            <a:ext cx="1703387" cy="1547812"/>
            <a:chOff x="2241" y="1017"/>
            <a:chExt cx="1102" cy="1102"/>
          </a:xfrm>
        </p:grpSpPr>
        <p:pic>
          <p:nvPicPr>
            <p:cNvPr id="66572" name="Picture 62" descr="YG_circle001"/>
            <p:cNvPicPr>
              <a:picLocks noChangeAspect="1"/>
            </p:cNvPicPr>
            <p:nvPr/>
          </p:nvPicPr>
          <p:blipFill>
            <a:blip r:embed="rId5"/>
            <a:stretch>
              <a:fillRect/>
            </a:stretch>
          </p:blipFill>
          <p:spPr>
            <a:xfrm>
              <a:off x="2241" y="1017"/>
              <a:ext cx="1102" cy="1102"/>
            </a:xfrm>
            <a:prstGeom prst="rect">
              <a:avLst/>
            </a:prstGeom>
            <a:noFill/>
            <a:ln w="9525">
              <a:noFill/>
            </a:ln>
          </p:spPr>
        </p:pic>
        <p:sp>
          <p:nvSpPr>
            <p:cNvPr id="66573" name="Text Box 64"/>
            <p:cNvSpPr txBox="1"/>
            <p:nvPr/>
          </p:nvSpPr>
          <p:spPr>
            <a:xfrm>
              <a:off x="2268" y="1404"/>
              <a:ext cx="1017" cy="325"/>
            </a:xfrm>
            <a:prstGeom prst="rect">
              <a:avLst/>
            </a:prstGeom>
            <a:noFill/>
            <a:ln w="9525">
              <a:noFill/>
            </a:ln>
          </p:spPr>
          <p:txBody>
            <a:bodyPr anchor="t" anchorCtr="0">
              <a:spAutoFit/>
            </a:bodyPr>
            <a:lstStyle/>
            <a:p>
              <a:pPr algn="ctr" eaLnBrk="0" hangingPunct="0"/>
              <a:r>
                <a:rPr lang="zh-CN" altLang="en-US" b="1" dirty="0">
                  <a:solidFill>
                    <a:srgbClr val="000000"/>
                  </a:solidFill>
                  <a:latin typeface="Arial" panose="020B0604020202020204" pitchFamily="34" charset="0"/>
                  <a:ea typeface="楷体_GB2312" pitchFamily="49" charset="-122"/>
                </a:rPr>
                <a:t>组成</a:t>
              </a:r>
            </a:p>
          </p:txBody>
        </p:sp>
      </p:grpSp>
      <p:grpSp>
        <p:nvGrpSpPr>
          <p:cNvPr id="209987" name="Group 67"/>
          <p:cNvGrpSpPr/>
          <p:nvPr/>
        </p:nvGrpSpPr>
        <p:grpSpPr>
          <a:xfrm>
            <a:off x="6353175" y="1528763"/>
            <a:ext cx="1604963" cy="1631950"/>
            <a:chOff x="4002" y="1013"/>
            <a:chExt cx="1118" cy="1119"/>
          </a:xfrm>
        </p:grpSpPr>
        <p:pic>
          <p:nvPicPr>
            <p:cNvPr id="66575" name="Picture 58" descr="RY_circle001"/>
            <p:cNvPicPr>
              <a:picLocks noChangeAspect="1"/>
            </p:cNvPicPr>
            <p:nvPr/>
          </p:nvPicPr>
          <p:blipFill>
            <a:blip r:embed="rId6"/>
            <a:stretch>
              <a:fillRect/>
            </a:stretch>
          </p:blipFill>
          <p:spPr>
            <a:xfrm>
              <a:off x="4002" y="1013"/>
              <a:ext cx="1118" cy="1119"/>
            </a:xfrm>
            <a:prstGeom prst="rect">
              <a:avLst/>
            </a:prstGeom>
            <a:noFill/>
            <a:ln w="9525">
              <a:noFill/>
            </a:ln>
          </p:spPr>
        </p:pic>
        <p:sp>
          <p:nvSpPr>
            <p:cNvPr id="66576" name="Text Box 65"/>
            <p:cNvSpPr txBox="1"/>
            <p:nvPr/>
          </p:nvSpPr>
          <p:spPr>
            <a:xfrm>
              <a:off x="4069" y="1289"/>
              <a:ext cx="1010" cy="564"/>
            </a:xfrm>
            <a:prstGeom prst="rect">
              <a:avLst/>
            </a:prstGeom>
            <a:noFill/>
            <a:ln w="9525">
              <a:noFill/>
            </a:ln>
          </p:spPr>
          <p:txBody>
            <a:bodyPr anchor="t" anchorCtr="0">
              <a:spAutoFit/>
            </a:bodyPr>
            <a:lstStyle/>
            <a:p>
              <a:pPr algn="ctr" eaLnBrk="0" hangingPunct="0"/>
              <a:r>
                <a:rPr lang="zh-CN" altLang="en-US" b="1" dirty="0">
                  <a:solidFill>
                    <a:srgbClr val="000000"/>
                  </a:solidFill>
                  <a:latin typeface="Arial" panose="020B0604020202020204" pitchFamily="34" charset="0"/>
                  <a:ea typeface="楷体_GB2312" pitchFamily="49" charset="-122"/>
                </a:rPr>
                <a:t>狭义的</a:t>
              </a:r>
            </a:p>
            <a:p>
              <a:pPr algn="ctr" eaLnBrk="0" hangingPunct="0"/>
              <a:r>
                <a:rPr lang="zh-CN" altLang="en-US" b="1" dirty="0">
                  <a:solidFill>
                    <a:srgbClr val="000000"/>
                  </a:solidFill>
                  <a:latin typeface="Arial" panose="020B0604020202020204" pitchFamily="34" charset="0"/>
                  <a:ea typeface="楷体_GB2312" pitchFamily="49" charset="-122"/>
                </a:rPr>
                <a:t>系统结构</a:t>
              </a:r>
            </a:p>
          </p:txBody>
        </p:sp>
      </p:grpSp>
      <p:sp>
        <p:nvSpPr>
          <p:cNvPr id="209990" name="AutoShape 70"/>
          <p:cNvSpPr/>
          <p:nvPr/>
        </p:nvSpPr>
        <p:spPr>
          <a:xfrm rot="5400000">
            <a:off x="4116388" y="4827588"/>
            <a:ext cx="742950" cy="485775"/>
          </a:xfrm>
          <a:custGeom>
            <a:avLst/>
            <a:gdLst/>
            <a:ahLst/>
            <a:cxnLst>
              <a:cxn ang="17694720">
                <a:pos x="2147483646" y="0"/>
              </a:cxn>
              <a:cxn ang="11796480">
                <a:pos x="0" y="2147483646"/>
              </a:cxn>
              <a:cxn ang="5898240">
                <a:pos x="2147483646" y="2147483646"/>
              </a:cxn>
              <a:cxn ang="0">
                <a:pos x="2147483646" y="2147483646"/>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solidFill>
          <a:ln w="9525" cap="flat" cmpd="sng">
            <a:solidFill>
              <a:schemeClr val="tx1"/>
            </a:solidFill>
            <a:prstDash val="solid"/>
            <a:miter/>
            <a:headEnd type="none" w="med" len="med"/>
            <a:tailEnd type="none" w="med" len="med"/>
          </a:ln>
        </p:spPr>
        <p:txBody>
          <a:bodyPr/>
          <a:lstStyle/>
          <a:p>
            <a:endParaRPr lang="zh-CN" altLang="en-US"/>
          </a:p>
        </p:txBody>
      </p:sp>
      <p:sp>
        <p:nvSpPr>
          <p:cNvPr id="209992" name="Rectangle 72"/>
          <p:cNvSpPr/>
          <p:nvPr/>
        </p:nvSpPr>
        <p:spPr>
          <a:xfrm>
            <a:off x="2762250" y="5383213"/>
            <a:ext cx="4017963" cy="1006475"/>
          </a:xfrm>
          <a:prstGeom prst="rect">
            <a:avLst/>
          </a:prstGeom>
          <a:noFill/>
          <a:ln w="9525">
            <a:noFill/>
          </a:ln>
        </p:spPr>
        <p:txBody>
          <a:bodyPr wrap="none" anchor="t" anchorCtr="0">
            <a:spAutoFit/>
          </a:bodyPr>
          <a:lstStyle/>
          <a:p>
            <a:pPr algn="ctr" eaLnBrk="0" hangingPunct="0"/>
            <a:r>
              <a:rPr lang="zh-CN" altLang="en-US" sz="2000" b="1" dirty="0">
                <a:solidFill>
                  <a:srgbClr val="000000"/>
                </a:solidFill>
                <a:latin typeface="Times New Roman" panose="02020603050405020304" pitchFamily="18" charset="0"/>
                <a:ea typeface="仿宋_GB2312" pitchFamily="49" charset="-122"/>
              </a:rPr>
              <a:t>具有相同的系统结构，</a:t>
            </a:r>
          </a:p>
          <a:p>
            <a:pPr algn="ctr" eaLnBrk="0" hangingPunct="0"/>
            <a:r>
              <a:rPr lang="zh-CN" altLang="en-US" sz="2000" b="1" dirty="0">
                <a:solidFill>
                  <a:srgbClr val="000000"/>
                </a:solidFill>
                <a:latin typeface="Times New Roman" panose="02020603050405020304" pitchFamily="18" charset="0"/>
                <a:ea typeface="仿宋_GB2312" pitchFamily="49" charset="-122"/>
              </a:rPr>
              <a:t>但根据速度、价格等不同，</a:t>
            </a:r>
          </a:p>
          <a:p>
            <a:pPr algn="ctr" eaLnBrk="0" hangingPunct="0"/>
            <a:r>
              <a:rPr lang="zh-CN" altLang="en-US" sz="2000" b="1" dirty="0">
                <a:solidFill>
                  <a:srgbClr val="000000"/>
                </a:solidFill>
                <a:latin typeface="Times New Roman" panose="02020603050405020304" pitchFamily="18" charset="0"/>
                <a:ea typeface="仿宋_GB2312" pitchFamily="49" charset="-122"/>
              </a:rPr>
              <a:t>采用高、低不同的组成和实现技术</a:t>
            </a:r>
          </a:p>
        </p:txBody>
      </p:sp>
      <p:sp>
        <p:nvSpPr>
          <p:cNvPr id="209993" name="AutoShape 73"/>
          <p:cNvSpPr/>
          <p:nvPr/>
        </p:nvSpPr>
        <p:spPr>
          <a:xfrm>
            <a:off x="6191250" y="5492750"/>
            <a:ext cx="742950" cy="485775"/>
          </a:xfrm>
          <a:custGeom>
            <a:avLst/>
            <a:gdLst/>
            <a:ahLst/>
            <a:cxnLst>
              <a:cxn ang="17694720">
                <a:pos x="2147483646" y="0"/>
              </a:cxn>
              <a:cxn ang="11796480">
                <a:pos x="0" y="2147483646"/>
              </a:cxn>
              <a:cxn ang="5898240">
                <a:pos x="2147483646" y="2147483646"/>
              </a:cxn>
              <a:cxn ang="0">
                <a:pos x="2147483646" y="2147483646"/>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6600"/>
          </a:solidFill>
          <a:ln w="9525" cap="flat" cmpd="sng">
            <a:solidFill>
              <a:schemeClr val="tx1"/>
            </a:solidFill>
            <a:prstDash val="solid"/>
            <a:miter/>
            <a:headEnd type="none" w="med" len="med"/>
            <a:tailEnd type="none" w="med" len="med"/>
          </a:ln>
        </p:spPr>
        <p:txBody>
          <a:bodyPr/>
          <a:lstStyle/>
          <a:p>
            <a:endParaRPr lang="zh-CN" altLang="en-US"/>
          </a:p>
        </p:txBody>
      </p:sp>
      <p:sp>
        <p:nvSpPr>
          <p:cNvPr id="209994" name="AutoShape 74"/>
          <p:cNvSpPr/>
          <p:nvPr/>
        </p:nvSpPr>
        <p:spPr>
          <a:xfrm>
            <a:off x="6867525" y="4945063"/>
            <a:ext cx="2000250" cy="1547812"/>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zh-CN" altLang="en-US" b="1" dirty="0">
                <a:solidFill>
                  <a:srgbClr val="FFFFFF"/>
                </a:solidFill>
                <a:latin typeface="仿宋_GB2312" pitchFamily="49" charset="-122"/>
                <a:ea typeface="仿宋_GB2312" pitchFamily="49" charset="-122"/>
              </a:rPr>
              <a:t>系列机</a:t>
            </a:r>
          </a:p>
        </p:txBody>
      </p:sp>
      <p:sp>
        <p:nvSpPr>
          <p:cNvPr id="209995" name="Text Box 75"/>
          <p:cNvSpPr txBox="1"/>
          <p:nvPr/>
        </p:nvSpPr>
        <p:spPr>
          <a:xfrm>
            <a:off x="4686300" y="4814888"/>
            <a:ext cx="641350" cy="366712"/>
          </a:xfrm>
          <a:prstGeom prst="rect">
            <a:avLst/>
          </a:prstGeom>
          <a:noFill/>
          <a:ln w="9525">
            <a:noFill/>
          </a:ln>
        </p:spPr>
        <p:txBody>
          <a:bodyPr wrap="none" anchor="t" anchorCtr="0">
            <a:spAutoFit/>
          </a:bodyPr>
          <a:lstStyle/>
          <a:p>
            <a:pPr algn="ctr" eaLnBrk="0" hangingPunct="0"/>
            <a:r>
              <a:rPr lang="zh-CN" altLang="en-US" sz="1800" dirty="0">
                <a:solidFill>
                  <a:srgbClr val="FF0000"/>
                </a:solidFill>
                <a:latin typeface="黑体" panose="02010609060101010101" pitchFamily="49" charset="-122"/>
              </a:rPr>
              <a:t>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09986"/>
                                        </p:tgtEl>
                                        <p:attrNameLst>
                                          <p:attrName>style.visibility</p:attrName>
                                        </p:attrNameLst>
                                      </p:cBhvr>
                                      <p:to>
                                        <p:strVal val="visible"/>
                                      </p:to>
                                    </p:set>
                                    <p:animEffect transition="in" filter="slide(fromLeft)">
                                      <p:cBhvr>
                                        <p:cTn id="7" dur="500"/>
                                        <p:tgtEl>
                                          <p:spTgt spid="20998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09981"/>
                                        </p:tgtEl>
                                        <p:attrNameLst>
                                          <p:attrName>style.visibility</p:attrName>
                                        </p:attrNameLst>
                                      </p:cBhvr>
                                      <p:to>
                                        <p:strVal val="visible"/>
                                      </p:to>
                                    </p:set>
                                    <p:animEffect transition="in" filter="slide(fromLeft)">
                                      <p:cBhvr>
                                        <p:cTn id="11" dur="500"/>
                                        <p:tgtEl>
                                          <p:spTgt spid="209981"/>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209987"/>
                                        </p:tgtEl>
                                        <p:attrNameLst>
                                          <p:attrName>style.visibility</p:attrName>
                                        </p:attrNameLst>
                                      </p:cBhvr>
                                      <p:to>
                                        <p:strVal val="visible"/>
                                      </p:to>
                                    </p:set>
                                    <p:animEffect transition="in" filter="slide(fromLeft)">
                                      <p:cBhvr>
                                        <p:cTn id="15" dur="500"/>
                                        <p:tgtEl>
                                          <p:spTgt spid="209987"/>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09972">
                                            <p:txEl>
                                              <p:pRg st="1" end="1"/>
                                            </p:txEl>
                                          </p:spTgt>
                                        </p:tgtEl>
                                        <p:attrNameLst>
                                          <p:attrName>style.visibility</p:attrName>
                                        </p:attrNameLst>
                                      </p:cBhvr>
                                      <p:to>
                                        <p:strVal val="visible"/>
                                      </p:to>
                                    </p:set>
                                    <p:anim calcmode="lin" valueType="num">
                                      <p:cBhvr>
                                        <p:cTn id="20" dur="500" fill="hold"/>
                                        <p:tgtEl>
                                          <p:spTgt spid="209972">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209972">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20997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209980"/>
                                        </p:tgtEl>
                                        <p:attrNameLst>
                                          <p:attrName>style.visibility</p:attrName>
                                        </p:attrNameLst>
                                      </p:cBhvr>
                                      <p:to>
                                        <p:strVal val="visible"/>
                                      </p:to>
                                    </p:set>
                                    <p:animEffect transition="in" filter="slide(fromLeft)">
                                      <p:cBhvr>
                                        <p:cTn id="27" dur="500"/>
                                        <p:tgtEl>
                                          <p:spTgt spid="209980"/>
                                        </p:tgtEl>
                                      </p:cBhvr>
                                    </p:animEffect>
                                  </p:childTnLst>
                                </p:cTn>
                              </p:par>
                            </p:childTnLst>
                          </p:cTn>
                        </p:par>
                        <p:par>
                          <p:cTn id="28" fill="hold">
                            <p:stCondLst>
                              <p:cond delay="500"/>
                            </p:stCondLst>
                            <p:childTnLst>
                              <p:par>
                                <p:cTn id="29" presetID="12" presetClass="entr" presetSubtype="8" fill="hold" nodeType="afterEffect">
                                  <p:stCondLst>
                                    <p:cond delay="0"/>
                                  </p:stCondLst>
                                  <p:childTnLst>
                                    <p:set>
                                      <p:cBhvr>
                                        <p:cTn id="30" dur="1" fill="hold">
                                          <p:stCondLst>
                                            <p:cond delay="0"/>
                                          </p:stCondLst>
                                        </p:cTn>
                                        <p:tgtEl>
                                          <p:spTgt spid="209988"/>
                                        </p:tgtEl>
                                        <p:attrNameLst>
                                          <p:attrName>style.visibility</p:attrName>
                                        </p:attrNameLst>
                                      </p:cBhvr>
                                      <p:to>
                                        <p:strVal val="visible"/>
                                      </p:to>
                                    </p:set>
                                    <p:animEffect transition="in" filter="slide(fromLeft)">
                                      <p:cBhvr>
                                        <p:cTn id="31" dur="500"/>
                                        <p:tgtEl>
                                          <p:spTgt spid="209988"/>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209972">
                                            <p:txEl>
                                              <p:pRg st="2" end="2"/>
                                            </p:txEl>
                                          </p:spTgt>
                                        </p:tgtEl>
                                        <p:attrNameLst>
                                          <p:attrName>style.visibility</p:attrName>
                                        </p:attrNameLst>
                                      </p:cBhvr>
                                      <p:to>
                                        <p:strVal val="visible"/>
                                      </p:to>
                                    </p:set>
                                    <p:anim calcmode="lin" valueType="num">
                                      <p:cBhvr>
                                        <p:cTn id="36" dur="500" fill="hold"/>
                                        <p:tgtEl>
                                          <p:spTgt spid="209972">
                                            <p:txEl>
                                              <p:pRg st="2" end="2"/>
                                            </p:txEl>
                                          </p:spTgt>
                                        </p:tgtEl>
                                        <p:attrNameLst>
                                          <p:attrName>ppt_w</p:attrName>
                                        </p:attrNameLst>
                                      </p:cBhvr>
                                      <p:tavLst>
                                        <p:tav tm="0">
                                          <p:val>
                                            <p:fltVal val="0"/>
                                          </p:val>
                                        </p:tav>
                                        <p:tav tm="100000">
                                          <p:val>
                                            <p:strVal val="#ppt_w"/>
                                          </p:val>
                                        </p:tav>
                                      </p:tavLst>
                                    </p:anim>
                                    <p:anim calcmode="lin" valueType="num">
                                      <p:cBhvr>
                                        <p:cTn id="37" dur="500" fill="hold"/>
                                        <p:tgtEl>
                                          <p:spTgt spid="209972">
                                            <p:txEl>
                                              <p:pRg st="2" end="2"/>
                                            </p:txEl>
                                          </p:spTgt>
                                        </p:tgtEl>
                                        <p:attrNameLst>
                                          <p:attrName>ppt_h</p:attrName>
                                        </p:attrNameLst>
                                      </p:cBhvr>
                                      <p:tavLst>
                                        <p:tav tm="0">
                                          <p:val>
                                            <p:fltVal val="0"/>
                                          </p:val>
                                        </p:tav>
                                        <p:tav tm="100000">
                                          <p:val>
                                            <p:strVal val="#ppt_h"/>
                                          </p:val>
                                        </p:tav>
                                      </p:tavLst>
                                    </p:anim>
                                    <p:animEffect transition="in" filter="fade">
                                      <p:cBhvr>
                                        <p:cTn id="38" dur="500"/>
                                        <p:tgtEl>
                                          <p:spTgt spid="209972">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209972">
                                            <p:txEl>
                                              <p:pRg st="3" end="3"/>
                                            </p:txEl>
                                          </p:spTgt>
                                        </p:tgtEl>
                                        <p:attrNameLst>
                                          <p:attrName>style.visibility</p:attrName>
                                        </p:attrNameLst>
                                      </p:cBhvr>
                                      <p:to>
                                        <p:strVal val="visible"/>
                                      </p:to>
                                    </p:set>
                                    <p:anim calcmode="lin" valueType="num">
                                      <p:cBhvr>
                                        <p:cTn id="43" dur="500" fill="hold"/>
                                        <p:tgtEl>
                                          <p:spTgt spid="209972">
                                            <p:txEl>
                                              <p:pRg st="3" end="3"/>
                                            </p:txEl>
                                          </p:spTgt>
                                        </p:tgtEl>
                                        <p:attrNameLst>
                                          <p:attrName>ppt_w</p:attrName>
                                        </p:attrNameLst>
                                      </p:cBhvr>
                                      <p:tavLst>
                                        <p:tav tm="0">
                                          <p:val>
                                            <p:fltVal val="0"/>
                                          </p:val>
                                        </p:tav>
                                        <p:tav tm="100000">
                                          <p:val>
                                            <p:strVal val="#ppt_w"/>
                                          </p:val>
                                        </p:tav>
                                      </p:tavLst>
                                    </p:anim>
                                    <p:anim calcmode="lin" valueType="num">
                                      <p:cBhvr>
                                        <p:cTn id="44" dur="500" fill="hold"/>
                                        <p:tgtEl>
                                          <p:spTgt spid="209972">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nodeType="clickEffect">
                                  <p:stCondLst>
                                    <p:cond delay="0"/>
                                  </p:stCondLst>
                                  <p:childTnLst>
                                    <p:set>
                                      <p:cBhvr>
                                        <p:cTn id="48" dur="1" fill="hold">
                                          <p:stCondLst>
                                            <p:cond delay="0"/>
                                          </p:stCondLst>
                                        </p:cTn>
                                        <p:tgtEl>
                                          <p:spTgt spid="209990"/>
                                        </p:tgtEl>
                                        <p:attrNameLst>
                                          <p:attrName>style.visibility</p:attrName>
                                        </p:attrNameLst>
                                      </p:cBhvr>
                                      <p:to>
                                        <p:strVal val="visible"/>
                                      </p:to>
                                    </p:set>
                                    <p:animEffect transition="in" filter="slide(fromTop)">
                                      <p:cBhvr>
                                        <p:cTn id="49" dur="500"/>
                                        <p:tgtEl>
                                          <p:spTgt spid="20999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09995"/>
                                        </p:tgtEl>
                                        <p:attrNameLst>
                                          <p:attrName>style.visibility</p:attrName>
                                        </p:attrNameLst>
                                      </p:cBhvr>
                                      <p:to>
                                        <p:strVal val="visible"/>
                                      </p:to>
                                    </p:set>
                                    <p:anim calcmode="lin" valueType="num">
                                      <p:cBhvr>
                                        <p:cTn id="52" dur="500" fill="hold"/>
                                        <p:tgtEl>
                                          <p:spTgt spid="209995"/>
                                        </p:tgtEl>
                                        <p:attrNameLst>
                                          <p:attrName>ppt_w</p:attrName>
                                        </p:attrNameLst>
                                      </p:cBhvr>
                                      <p:tavLst>
                                        <p:tav tm="0">
                                          <p:val>
                                            <p:fltVal val="0"/>
                                          </p:val>
                                        </p:tav>
                                        <p:tav tm="100000">
                                          <p:val>
                                            <p:strVal val="#ppt_w"/>
                                          </p:val>
                                        </p:tav>
                                      </p:tavLst>
                                    </p:anim>
                                    <p:anim calcmode="lin" valueType="num">
                                      <p:cBhvr>
                                        <p:cTn id="53" dur="500" fill="hold"/>
                                        <p:tgtEl>
                                          <p:spTgt spid="209995"/>
                                        </p:tgtEl>
                                        <p:attrNameLst>
                                          <p:attrName>ppt_h</p:attrName>
                                        </p:attrNameLst>
                                      </p:cBhvr>
                                      <p:tavLst>
                                        <p:tav tm="0">
                                          <p:val>
                                            <p:fltVal val="0"/>
                                          </p:val>
                                        </p:tav>
                                        <p:tav tm="100000">
                                          <p:val>
                                            <p:strVal val="#ppt_h"/>
                                          </p:val>
                                        </p:tav>
                                      </p:tavLst>
                                    </p:anim>
                                    <p:animEffect transition="in" filter="fade">
                                      <p:cBhvr>
                                        <p:cTn id="54" dur="500"/>
                                        <p:tgtEl>
                                          <p:spTgt spid="209995"/>
                                        </p:tgtEl>
                                      </p:cBhvr>
                                    </p:animEffect>
                                  </p:childTnLst>
                                </p:cTn>
                              </p:par>
                            </p:childTnLst>
                          </p:cTn>
                        </p:par>
                      </p:childTnLst>
                    </p:cTn>
                  </p:par>
                  <p:par>
                    <p:cTn id="55" fill="hold">
                      <p:stCondLst>
                        <p:cond delay="indefinite"/>
                      </p:stCondLst>
                      <p:childTnLst>
                        <p:par>
                          <p:cTn id="56" fill="hold">
                            <p:stCondLst>
                              <p:cond delay="0"/>
                            </p:stCondLst>
                            <p:childTnLst>
                              <p:par>
                                <p:cTn id="57" presetID="17" presetClass="entr" presetSubtype="10" fill="hold" grpId="0" nodeType="clickEffect">
                                  <p:stCondLst>
                                    <p:cond delay="0"/>
                                  </p:stCondLst>
                                  <p:childTnLst>
                                    <p:set>
                                      <p:cBhvr>
                                        <p:cTn id="58" dur="1" fill="hold">
                                          <p:stCondLst>
                                            <p:cond delay="0"/>
                                          </p:stCondLst>
                                        </p:cTn>
                                        <p:tgtEl>
                                          <p:spTgt spid="209992"/>
                                        </p:tgtEl>
                                        <p:attrNameLst>
                                          <p:attrName>style.visibility</p:attrName>
                                        </p:attrNameLst>
                                      </p:cBhvr>
                                      <p:to>
                                        <p:strVal val="visible"/>
                                      </p:to>
                                    </p:set>
                                    <p:anim calcmode="lin" valueType="num">
                                      <p:cBhvr>
                                        <p:cTn id="59" dur="500" fill="hold"/>
                                        <p:tgtEl>
                                          <p:spTgt spid="209992"/>
                                        </p:tgtEl>
                                        <p:attrNameLst>
                                          <p:attrName>ppt_w</p:attrName>
                                        </p:attrNameLst>
                                      </p:cBhvr>
                                      <p:tavLst>
                                        <p:tav tm="0">
                                          <p:val>
                                            <p:fltVal val="0"/>
                                          </p:val>
                                        </p:tav>
                                        <p:tav tm="100000">
                                          <p:val>
                                            <p:strVal val="#ppt_w"/>
                                          </p:val>
                                        </p:tav>
                                      </p:tavLst>
                                    </p:anim>
                                    <p:anim calcmode="lin" valueType="num">
                                      <p:cBhvr>
                                        <p:cTn id="60" dur="500" fill="hold"/>
                                        <p:tgtEl>
                                          <p:spTgt spid="209992"/>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nodeType="clickEffect">
                                  <p:stCondLst>
                                    <p:cond delay="0"/>
                                  </p:stCondLst>
                                  <p:childTnLst>
                                    <p:set>
                                      <p:cBhvr>
                                        <p:cTn id="64" dur="1" fill="hold">
                                          <p:stCondLst>
                                            <p:cond delay="0"/>
                                          </p:stCondLst>
                                        </p:cTn>
                                        <p:tgtEl>
                                          <p:spTgt spid="209993"/>
                                        </p:tgtEl>
                                        <p:attrNameLst>
                                          <p:attrName>style.visibility</p:attrName>
                                        </p:attrNameLst>
                                      </p:cBhvr>
                                      <p:to>
                                        <p:strVal val="visible"/>
                                      </p:to>
                                    </p:set>
                                    <p:animEffect transition="in" filter="slide(fromLeft)">
                                      <p:cBhvr>
                                        <p:cTn id="65" dur="500"/>
                                        <p:tgtEl>
                                          <p:spTgt spid="209993"/>
                                        </p:tgtEl>
                                      </p:cBhvr>
                                    </p:animEffect>
                                  </p:childTnLst>
                                </p:cTn>
                              </p:par>
                            </p:childTnLst>
                          </p:cTn>
                        </p:par>
                        <p:par>
                          <p:cTn id="66" fill="hold">
                            <p:stCondLst>
                              <p:cond delay="500"/>
                            </p:stCondLst>
                            <p:childTnLst>
                              <p:par>
                                <p:cTn id="67" presetID="53" presetClass="entr" presetSubtype="16" fill="hold" grpId="0" nodeType="afterEffect">
                                  <p:stCondLst>
                                    <p:cond delay="0"/>
                                  </p:stCondLst>
                                  <p:childTnLst>
                                    <p:set>
                                      <p:cBhvr>
                                        <p:cTn id="68" dur="1" fill="hold">
                                          <p:stCondLst>
                                            <p:cond delay="0"/>
                                          </p:stCondLst>
                                        </p:cTn>
                                        <p:tgtEl>
                                          <p:spTgt spid="209994"/>
                                        </p:tgtEl>
                                        <p:attrNameLst>
                                          <p:attrName>style.visibility</p:attrName>
                                        </p:attrNameLst>
                                      </p:cBhvr>
                                      <p:to>
                                        <p:strVal val="visible"/>
                                      </p:to>
                                    </p:set>
                                    <p:anim calcmode="lin" valueType="num">
                                      <p:cBhvr>
                                        <p:cTn id="69" dur="500" fill="hold"/>
                                        <p:tgtEl>
                                          <p:spTgt spid="209994"/>
                                        </p:tgtEl>
                                        <p:attrNameLst>
                                          <p:attrName>ppt_w</p:attrName>
                                        </p:attrNameLst>
                                      </p:cBhvr>
                                      <p:tavLst>
                                        <p:tav tm="0">
                                          <p:val>
                                            <p:fltVal val="0"/>
                                          </p:val>
                                        </p:tav>
                                        <p:tav tm="100000">
                                          <p:val>
                                            <p:strVal val="#ppt_w"/>
                                          </p:val>
                                        </p:tav>
                                      </p:tavLst>
                                    </p:anim>
                                    <p:anim calcmode="lin" valueType="num">
                                      <p:cBhvr>
                                        <p:cTn id="70" dur="500" fill="hold"/>
                                        <p:tgtEl>
                                          <p:spTgt spid="209994"/>
                                        </p:tgtEl>
                                        <p:attrNameLst>
                                          <p:attrName>ppt_h</p:attrName>
                                        </p:attrNameLst>
                                      </p:cBhvr>
                                      <p:tavLst>
                                        <p:tav tm="0">
                                          <p:val>
                                            <p:fltVal val="0"/>
                                          </p:val>
                                        </p:tav>
                                        <p:tav tm="100000">
                                          <p:val>
                                            <p:strVal val="#ppt_h"/>
                                          </p:val>
                                        </p:tav>
                                      </p:tavLst>
                                    </p:anim>
                                    <p:animEffect transition="in" filter="fade">
                                      <p:cBhvr>
                                        <p:cTn id="71" dur="500"/>
                                        <p:tgtEl>
                                          <p:spTgt spid="209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92" grpId="0"/>
      <p:bldP spid="209994" grpId="0" animBg="1"/>
      <p:bldP spid="20999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6"/>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400732C2-817A-4C59-A9F1-EEE7AEFB990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39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68611" name="Rectangle 76"/>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68612" name="Rectangle 3"/>
          <p:cNvSpPr>
            <a:spLocks noGrp="1"/>
          </p:cNvSpPr>
          <p:nvPr>
            <p:ph type="body" sz="half" idx="1" hasCustomPrompt="1"/>
          </p:nvPr>
        </p:nvSpPr>
        <p:spPr>
          <a:xfrm>
            <a:off x="469900" y="1022350"/>
            <a:ext cx="8088313" cy="5140325"/>
          </a:xfrm>
        </p:spPr>
        <p:txBody>
          <a:bodyPr vert="horz" wrap="square" lIns="91440" tIns="45720" rIns="91440" bIns="45720" anchor="t" anchorCtr="0"/>
          <a:lstStyle/>
          <a:p>
            <a:pPr eaLnBrk="1" hangingPunct="1">
              <a:buClr>
                <a:schemeClr val="tx1"/>
              </a:buClr>
              <a:buSzTx/>
              <a:buFont typeface="Wingdings" panose="05000000000000000000" pitchFamily="2" charset="2"/>
            </a:pPr>
            <a:r>
              <a:rPr lang="zh-CN" altLang="en-US" dirty="0">
                <a:solidFill>
                  <a:srgbClr val="000000"/>
                </a:solidFill>
                <a:latin typeface="仿宋_GB2312" pitchFamily="49" charset="-122"/>
                <a:ea typeface="仿宋_GB2312" pitchFamily="49" charset="-122"/>
              </a:rPr>
              <a:t>系列机</a:t>
            </a:r>
            <a:r>
              <a:rPr lang="en-US" altLang="zh-CN" dirty="0">
                <a:solidFill>
                  <a:srgbClr val="000000"/>
                </a:solidFill>
                <a:latin typeface="仿宋_GB2312" pitchFamily="49" charset="-122"/>
                <a:ea typeface="仿宋_GB2312" pitchFamily="49" charset="-122"/>
              </a:rPr>
              <a:t>(Family machine)</a:t>
            </a:r>
          </a:p>
          <a:p>
            <a:pPr lvl="1" eaLnBrk="1" hangingPunct="1">
              <a:buClr>
                <a:schemeClr val="tx2"/>
              </a:buClr>
              <a:buSzPct val="60000"/>
              <a:buFont typeface="Wingdings" panose="05000000000000000000" pitchFamily="2" charset="2"/>
            </a:pPr>
            <a:r>
              <a:rPr lang="zh-CN" altLang="en-US" b="1" dirty="0">
                <a:solidFill>
                  <a:srgbClr val="FF0000"/>
                </a:solidFill>
                <a:latin typeface="楷体_GB2312" pitchFamily="49" charset="-122"/>
                <a:ea typeface="楷体_GB2312" pitchFamily="49" charset="-122"/>
              </a:rPr>
              <a:t>系列机</a:t>
            </a:r>
            <a:r>
              <a:rPr lang="zh-CN" altLang="en-US" b="1" dirty="0">
                <a:solidFill>
                  <a:srgbClr val="000000"/>
                </a:solidFill>
                <a:latin typeface="楷体_GB2312" pitchFamily="49" charset="-122"/>
                <a:ea typeface="楷体_GB2312" pitchFamily="49" charset="-122"/>
              </a:rPr>
              <a:t>就是指一个厂家生产的具有相同的指令集结构，但具有不同组成和实现的一系列不同型号的机器。</a:t>
            </a:r>
          </a:p>
          <a:p>
            <a:pPr lvl="1" eaLnBrk="1" hangingPunct="1">
              <a:buClr>
                <a:schemeClr val="tx2"/>
              </a:buClr>
              <a:buSzPct val="60000"/>
              <a:buFont typeface="Wingdings" panose="05000000000000000000" pitchFamily="2" charset="2"/>
            </a:pPr>
            <a:r>
              <a:rPr lang="en-US" altLang="zh-CN" b="1" dirty="0">
                <a:solidFill>
                  <a:srgbClr val="000000"/>
                </a:solidFill>
                <a:latin typeface="楷体_GB2312" pitchFamily="49" charset="-122"/>
                <a:ea typeface="楷体_GB2312" pitchFamily="49" charset="-122"/>
              </a:rPr>
              <a:t>IBM</a:t>
            </a:r>
            <a:r>
              <a:rPr lang="zh-CN" altLang="en-US" b="1" dirty="0">
                <a:solidFill>
                  <a:srgbClr val="000000"/>
                </a:solidFill>
                <a:latin typeface="楷体_GB2312" pitchFamily="49" charset="-122"/>
                <a:ea typeface="楷体_GB2312" pitchFamily="49" charset="-122"/>
              </a:rPr>
              <a:t>在</a:t>
            </a:r>
            <a:r>
              <a:rPr lang="en-US" altLang="zh-CN" b="1" dirty="0">
                <a:solidFill>
                  <a:srgbClr val="000000"/>
                </a:solidFill>
                <a:latin typeface="楷体_GB2312" pitchFamily="49" charset="-122"/>
                <a:ea typeface="楷体_GB2312" pitchFamily="49" charset="-122"/>
              </a:rPr>
              <a:t>1964</a:t>
            </a:r>
            <a:r>
              <a:rPr lang="zh-CN" altLang="en-US" b="1" dirty="0">
                <a:solidFill>
                  <a:srgbClr val="000000"/>
                </a:solidFill>
                <a:latin typeface="楷体_GB2312" pitchFamily="49" charset="-122"/>
                <a:ea typeface="楷体_GB2312" pitchFamily="49" charset="-122"/>
              </a:rPr>
              <a:t>年首次提出系列机的概念，之后产生</a:t>
            </a:r>
            <a:r>
              <a:rPr lang="en-US" altLang="zh-CN" b="1" dirty="0">
                <a:solidFill>
                  <a:srgbClr val="000000"/>
                </a:solidFill>
                <a:latin typeface="楷体_GB2312" pitchFamily="49" charset="-122"/>
                <a:ea typeface="楷体_GB2312" pitchFamily="49" charset="-122"/>
              </a:rPr>
              <a:t>IBM360</a:t>
            </a:r>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IBM370</a:t>
            </a:r>
            <a:endParaRPr lang="zh-CN" altLang="en-US" b="1" dirty="0">
              <a:solidFill>
                <a:srgbClr val="000000"/>
              </a:solidFill>
              <a:latin typeface="楷体_GB2312" pitchFamily="49" charset="-122"/>
              <a:ea typeface="楷体_GB2312" pitchFamily="49" charset="-122"/>
            </a:endParaRPr>
          </a:p>
          <a:p>
            <a:pPr lvl="1" eaLnBrk="1" hangingPunct="1">
              <a:buClr>
                <a:schemeClr val="tx2"/>
              </a:buClr>
              <a:buSzPct val="60000"/>
              <a:buFont typeface="Wingdings" panose="05000000000000000000" pitchFamily="2" charset="2"/>
            </a:pPr>
            <a:r>
              <a:rPr lang="en-US" altLang="zh-CN" b="1" dirty="0">
                <a:solidFill>
                  <a:srgbClr val="FF0000"/>
                </a:solidFill>
                <a:latin typeface="楷体_GB2312" pitchFamily="49" charset="-122"/>
                <a:ea typeface="楷体_GB2312" pitchFamily="49" charset="-122"/>
              </a:rPr>
              <a:t>CPU</a:t>
            </a:r>
            <a:r>
              <a:rPr lang="zh-CN" altLang="en-US" b="1" dirty="0">
                <a:solidFill>
                  <a:srgbClr val="FF0000"/>
                </a:solidFill>
                <a:latin typeface="楷体_GB2312" pitchFamily="49" charset="-122"/>
                <a:ea typeface="楷体_GB2312" pitchFamily="49" charset="-122"/>
              </a:rPr>
              <a:t>的机器指令和汇编指令系统相同（或绝大部分相同）</a:t>
            </a:r>
          </a:p>
          <a:p>
            <a:pPr lvl="1" eaLnBrk="1" hangingPunct="1">
              <a:buClr>
                <a:schemeClr val="tx2"/>
              </a:buClr>
              <a:buSzPct val="60000"/>
              <a:buFont typeface="Wingdings" panose="05000000000000000000" pitchFamily="2" charset="2"/>
            </a:pPr>
            <a:endParaRPr lang="zh-CN" altLang="en-US" b="1" dirty="0">
              <a:solidFill>
                <a:srgbClr val="000000"/>
              </a:solidFill>
              <a:latin typeface="楷体_GB2312" pitchFamily="49" charset="-122"/>
              <a:ea typeface="楷体_GB2312"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D94F3A3-DA21-4AD4-B90A-0215A3E300AB}"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0243" name="Rectangle 2"/>
          <p:cNvSpPr>
            <a:spLocks noGrp="1"/>
          </p:cNvSpPr>
          <p:nvPr>
            <p:ph type="title"/>
          </p:nvPr>
        </p:nvSpPr>
        <p:spPr/>
        <p:txBody>
          <a:bodyPr vert="horz" wrap="square" lIns="91440" tIns="45720" rIns="91440" bIns="45720" anchor="ctr" anchorCtr="0"/>
          <a:lstStyle/>
          <a:p>
            <a:pPr eaLnBrk="1" hangingPunct="1"/>
            <a:r>
              <a:rPr lang="zh-CN" altLang="en-US" sz="3200" dirty="0">
                <a:solidFill>
                  <a:srgbClr val="000000"/>
                </a:solidFill>
                <a:latin typeface="黑体" panose="02010609060101010101" pitchFamily="49" charset="-122"/>
                <a:ea typeface="黑体" panose="02010609060101010101" pitchFamily="49" charset="-122"/>
              </a:rPr>
              <a:t>第一章计算机系统结构的基本概念</a:t>
            </a:r>
          </a:p>
        </p:txBody>
      </p:sp>
      <p:sp>
        <p:nvSpPr>
          <p:cNvPr id="88067"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本章的重点</a:t>
            </a:r>
          </a:p>
          <a:p>
            <a:pPr lvl="1" eaLnBrk="1" hangingPunct="1"/>
            <a:r>
              <a:rPr lang="zh-CN" altLang="en-US" dirty="0">
                <a:solidFill>
                  <a:srgbClr val="FF0000"/>
                </a:solidFill>
                <a:ea typeface="黑体" panose="02010609060101010101" pitchFamily="49" charset="-122"/>
              </a:rPr>
              <a:t>计算机系统结构、计算机组成、计算机实现三者的定义及所包含的内容；</a:t>
            </a:r>
          </a:p>
          <a:p>
            <a:pPr lvl="1" eaLnBrk="1" hangingPunct="1"/>
            <a:r>
              <a:rPr lang="zh-CN" altLang="en-US" dirty="0">
                <a:solidFill>
                  <a:srgbClr val="FF0000"/>
                </a:solidFill>
                <a:ea typeface="黑体" panose="02010609060101010101" pitchFamily="49" charset="-122"/>
              </a:rPr>
              <a:t>有关透明性问题的判断；</a:t>
            </a:r>
          </a:p>
          <a:p>
            <a:pPr lvl="1" eaLnBrk="1" hangingPunct="1"/>
            <a:r>
              <a:rPr lang="zh-CN" altLang="en-US" dirty="0">
                <a:ea typeface="黑体" panose="02010609060101010101" pitchFamily="49" charset="-122"/>
              </a:rPr>
              <a:t>软件和硬件的功能分配原则；</a:t>
            </a:r>
          </a:p>
          <a:p>
            <a:pPr lvl="1" eaLnBrk="1" hangingPunct="1"/>
            <a:r>
              <a:rPr lang="zh-CN" altLang="en-US" dirty="0">
                <a:ea typeface="黑体" panose="02010609060101010101" pitchFamily="49" charset="-122"/>
              </a:rPr>
              <a:t>软件可移植的途径、方法、适用场合、存在问题和对策；</a:t>
            </a:r>
          </a:p>
          <a:p>
            <a:pPr lvl="1" eaLnBrk="1" hangingPunct="1"/>
            <a:r>
              <a:rPr lang="zh-CN" altLang="en-US" dirty="0">
                <a:solidFill>
                  <a:srgbClr val="FF0000"/>
                </a:solidFill>
                <a:ea typeface="黑体" panose="02010609060101010101" pitchFamily="49" charset="-122"/>
              </a:rPr>
              <a:t>有关并行性的概念；</a:t>
            </a:r>
          </a:p>
          <a:p>
            <a:pPr lvl="1" eaLnBrk="1" hangingPunct="1"/>
            <a:r>
              <a:rPr lang="zh-CN" altLang="en-US" dirty="0">
                <a:ea typeface="黑体" panose="02010609060101010101" pitchFamily="49" charset="-122"/>
              </a:rPr>
              <a:t>系统结构中开发并行性的途径和类型。</a:t>
            </a:r>
            <a:r>
              <a:rPr lang="zh-CN" altLang="en-US" dirty="0"/>
              <a:t> </a:t>
            </a:r>
          </a:p>
          <a:p>
            <a:pPr eaLnBrk="1" hangingPunct="1"/>
            <a:r>
              <a:rPr lang="zh-CN" altLang="en-US" dirty="0">
                <a:solidFill>
                  <a:srgbClr val="000000"/>
                </a:solidFill>
                <a:latin typeface="仿宋_GB2312" pitchFamily="49" charset="-122"/>
                <a:ea typeface="仿宋_GB2312" pitchFamily="49" charset="-122"/>
              </a:rPr>
              <a:t>本章的难点</a:t>
            </a:r>
          </a:p>
          <a:p>
            <a:pPr lvl="1" eaLnBrk="1" hangingPunct="1"/>
            <a:r>
              <a:rPr lang="zh-CN" altLang="en-US" dirty="0">
                <a:solidFill>
                  <a:srgbClr val="FF0000"/>
                </a:solidFill>
                <a:ea typeface="黑体" panose="02010609060101010101" pitchFamily="49" charset="-122"/>
              </a:rPr>
              <a:t>透明性的判断与分析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88067">
                                            <p:txEl>
                                              <p:pRg st="1" end="1"/>
                                            </p:txEl>
                                          </p:spTgt>
                                        </p:tgtEl>
                                        <p:attrNameLst>
                                          <p:attrName>style.visibility</p:attrName>
                                        </p:attrNameLst>
                                      </p:cBhvr>
                                      <p:to>
                                        <p:strVal val="visible"/>
                                      </p:to>
                                    </p:set>
                                    <p:anim calcmode="discrete" valueType="clr">
                                      <p:cBhvr override="childStyle">
                                        <p:cTn id="7" dur="80"/>
                                        <p:tgtEl>
                                          <p:spTgt spid="8806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8067">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88067">
                                            <p:txEl>
                                              <p:pRg st="1" end="1"/>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88067">
                                            <p:txEl>
                                              <p:pRg st="2" end="2"/>
                                            </p:txEl>
                                          </p:spTgt>
                                        </p:tgtEl>
                                        <p:attrNameLst>
                                          <p:attrName>style.visibility</p:attrName>
                                        </p:attrNameLst>
                                      </p:cBhvr>
                                      <p:to>
                                        <p:strVal val="visible"/>
                                      </p:to>
                                    </p:set>
                                    <p:anim calcmode="discrete" valueType="clr">
                                      <p:cBhvr override="childStyle">
                                        <p:cTn id="14" dur="80"/>
                                        <p:tgtEl>
                                          <p:spTgt spid="8806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88067">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88067">
                                            <p:txEl>
                                              <p:pRg st="2" end="2"/>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88067">
                                            <p:txEl>
                                              <p:pRg st="3" end="3"/>
                                            </p:txEl>
                                          </p:spTgt>
                                        </p:tgtEl>
                                        <p:attrNameLst>
                                          <p:attrName>style.visibility</p:attrName>
                                        </p:attrNameLst>
                                      </p:cBhvr>
                                      <p:to>
                                        <p:strVal val="visible"/>
                                      </p:to>
                                    </p:set>
                                    <p:anim calcmode="discrete" valueType="clr">
                                      <p:cBhvr override="childStyle">
                                        <p:cTn id="21" dur="80"/>
                                        <p:tgtEl>
                                          <p:spTgt spid="8806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88067">
                                            <p:txEl>
                                              <p:pRg st="3" end="3"/>
                                            </p:txEl>
                                          </p:spTgt>
                                        </p:tgtEl>
                                        <p:attrNameLst>
                                          <p:attrName>fillcolor</p:attrName>
                                        </p:attrNameLst>
                                      </p:cBhvr>
                                      <p:tavLst>
                                        <p:tav tm="0">
                                          <p:val>
                                            <p:clrVal>
                                              <a:schemeClr val="accent2"/>
                                            </p:clrVal>
                                          </p:val>
                                        </p:tav>
                                        <p:tav tm="50000">
                                          <p:val>
                                            <p:clrVal>
                                              <a:schemeClr val="hlink"/>
                                            </p:clrVal>
                                          </p:val>
                                        </p:tav>
                                      </p:tavLst>
                                    </p:anim>
                                    <p:set>
                                      <p:cBhvr>
                                        <p:cTn id="23" dur="80"/>
                                        <p:tgtEl>
                                          <p:spTgt spid="88067">
                                            <p:txEl>
                                              <p:pRg st="3" end="3"/>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88067">
                                            <p:txEl>
                                              <p:pRg st="4" end="4"/>
                                            </p:txEl>
                                          </p:spTgt>
                                        </p:tgtEl>
                                        <p:attrNameLst>
                                          <p:attrName>style.visibility</p:attrName>
                                        </p:attrNameLst>
                                      </p:cBhvr>
                                      <p:to>
                                        <p:strVal val="visible"/>
                                      </p:to>
                                    </p:set>
                                    <p:anim calcmode="discrete" valueType="clr">
                                      <p:cBhvr override="childStyle">
                                        <p:cTn id="28" dur="80"/>
                                        <p:tgtEl>
                                          <p:spTgt spid="8806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88067">
                                            <p:txEl>
                                              <p:pRg st="4" end="4"/>
                                            </p:txEl>
                                          </p:spTgt>
                                        </p:tgtEl>
                                        <p:attrNameLst>
                                          <p:attrName>fillcolor</p:attrName>
                                        </p:attrNameLst>
                                      </p:cBhvr>
                                      <p:tavLst>
                                        <p:tav tm="0">
                                          <p:val>
                                            <p:clrVal>
                                              <a:schemeClr val="accent2"/>
                                            </p:clrVal>
                                          </p:val>
                                        </p:tav>
                                        <p:tav tm="50000">
                                          <p:val>
                                            <p:clrVal>
                                              <a:schemeClr val="hlink"/>
                                            </p:clrVal>
                                          </p:val>
                                        </p:tav>
                                      </p:tavLst>
                                    </p:anim>
                                    <p:set>
                                      <p:cBhvr>
                                        <p:cTn id="30" dur="80"/>
                                        <p:tgtEl>
                                          <p:spTgt spid="88067">
                                            <p:txEl>
                                              <p:pRg st="4" end="4"/>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88067">
                                            <p:txEl>
                                              <p:pRg st="5" end="5"/>
                                            </p:txEl>
                                          </p:spTgt>
                                        </p:tgtEl>
                                        <p:attrNameLst>
                                          <p:attrName>style.visibility</p:attrName>
                                        </p:attrNameLst>
                                      </p:cBhvr>
                                      <p:to>
                                        <p:strVal val="visible"/>
                                      </p:to>
                                    </p:set>
                                    <p:anim calcmode="discrete" valueType="clr">
                                      <p:cBhvr override="childStyle">
                                        <p:cTn id="35" dur="80"/>
                                        <p:tgtEl>
                                          <p:spTgt spid="8806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88067">
                                            <p:txEl>
                                              <p:pRg st="5" end="5"/>
                                            </p:txEl>
                                          </p:spTgt>
                                        </p:tgtEl>
                                        <p:attrNameLst>
                                          <p:attrName>fillcolor</p:attrName>
                                        </p:attrNameLst>
                                      </p:cBhvr>
                                      <p:tavLst>
                                        <p:tav tm="0">
                                          <p:val>
                                            <p:clrVal>
                                              <a:schemeClr val="accent2"/>
                                            </p:clrVal>
                                          </p:val>
                                        </p:tav>
                                        <p:tav tm="50000">
                                          <p:val>
                                            <p:clrVal>
                                              <a:schemeClr val="hlink"/>
                                            </p:clrVal>
                                          </p:val>
                                        </p:tav>
                                      </p:tavLst>
                                    </p:anim>
                                    <p:set>
                                      <p:cBhvr>
                                        <p:cTn id="37" dur="80"/>
                                        <p:tgtEl>
                                          <p:spTgt spid="88067">
                                            <p:txEl>
                                              <p:pRg st="5" end="5"/>
                                            </p:txEl>
                                          </p:spTgt>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88067">
                                            <p:txEl>
                                              <p:pRg st="6" end="6"/>
                                            </p:txEl>
                                          </p:spTgt>
                                        </p:tgtEl>
                                        <p:attrNameLst>
                                          <p:attrName>style.visibility</p:attrName>
                                        </p:attrNameLst>
                                      </p:cBhvr>
                                      <p:to>
                                        <p:strVal val="visible"/>
                                      </p:to>
                                    </p:set>
                                    <p:anim calcmode="discrete" valueType="clr">
                                      <p:cBhvr override="childStyle">
                                        <p:cTn id="42" dur="80"/>
                                        <p:tgtEl>
                                          <p:spTgt spid="88067">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88067">
                                            <p:txEl>
                                              <p:pRg st="6" end="6"/>
                                            </p:txEl>
                                          </p:spTgt>
                                        </p:tgtEl>
                                        <p:attrNameLst>
                                          <p:attrName>fillcolor</p:attrName>
                                        </p:attrNameLst>
                                      </p:cBhvr>
                                      <p:tavLst>
                                        <p:tav tm="0">
                                          <p:val>
                                            <p:clrVal>
                                              <a:schemeClr val="accent2"/>
                                            </p:clrVal>
                                          </p:val>
                                        </p:tav>
                                        <p:tav tm="50000">
                                          <p:val>
                                            <p:clrVal>
                                              <a:schemeClr val="hlink"/>
                                            </p:clrVal>
                                          </p:val>
                                        </p:tav>
                                      </p:tavLst>
                                    </p:anim>
                                    <p:set>
                                      <p:cBhvr>
                                        <p:cTn id="44" dur="80"/>
                                        <p:tgtEl>
                                          <p:spTgt spid="88067">
                                            <p:txEl>
                                              <p:pRg st="6" end="6"/>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0" presetClass="entr" presetSubtype="0" fill="hold" nodeType="clickEffect">
                                  <p:stCondLst>
                                    <p:cond delay="0"/>
                                  </p:stCondLst>
                                  <p:childTnLst>
                                    <p:set>
                                      <p:cBhvr>
                                        <p:cTn id="48" dur="1" fill="hold">
                                          <p:stCondLst>
                                            <p:cond delay="0"/>
                                          </p:stCondLst>
                                        </p:cTn>
                                        <p:tgtEl>
                                          <p:spTgt spid="88067">
                                            <p:txEl>
                                              <p:pRg st="8" end="8"/>
                                            </p:txEl>
                                          </p:spTgt>
                                        </p:tgtEl>
                                        <p:attrNameLst>
                                          <p:attrName>style.visibility</p:attrName>
                                        </p:attrNameLst>
                                      </p:cBhvr>
                                      <p:to>
                                        <p:strVal val="visible"/>
                                      </p:to>
                                    </p:set>
                                    <p:animEffect transition="in" filter="wedge">
                                      <p:cBhvr>
                                        <p:cTn id="49" dur="1000"/>
                                        <p:tgtEl>
                                          <p:spTgt spid="880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9"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8768B25-816A-44A7-8A49-2AD53BCA5989}"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40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6963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p>
        </p:txBody>
      </p:sp>
      <p:sp>
        <p:nvSpPr>
          <p:cNvPr id="69636"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系统结构与组成、实现之间的关系</a:t>
            </a:r>
          </a:p>
          <a:p>
            <a:pPr eaLnBrk="1" hangingPunct="1"/>
            <a:endParaRPr lang="zh-CN" altLang="en-US" dirty="0">
              <a:solidFill>
                <a:srgbClr val="000000"/>
              </a:solidFill>
              <a:latin typeface="仿宋_GB2312" pitchFamily="49" charset="-122"/>
              <a:ea typeface="仿宋_GB2312" pitchFamily="49" charset="-122"/>
            </a:endParaRPr>
          </a:p>
        </p:txBody>
      </p:sp>
      <p:pic>
        <p:nvPicPr>
          <p:cNvPr id="69637" name="Picture 4"/>
          <p:cNvPicPr>
            <a:picLocks noChangeAspect="1"/>
          </p:cNvPicPr>
          <p:nvPr/>
        </p:nvPicPr>
        <p:blipFill>
          <a:blip r:embed="rId3"/>
          <a:stretch>
            <a:fillRect/>
          </a:stretch>
        </p:blipFill>
        <p:spPr>
          <a:xfrm>
            <a:off x="2193925" y="1676400"/>
            <a:ext cx="4375150" cy="4281488"/>
          </a:xfrm>
          <a:prstGeom prst="rect">
            <a:avLst/>
          </a:prstGeom>
          <a:noFill/>
          <a:ln w="9525">
            <a:noFill/>
          </a:ln>
        </p:spPr>
      </p:pic>
      <p:sp>
        <p:nvSpPr>
          <p:cNvPr id="69638" name="Rectangle 5"/>
          <p:cNvSpPr/>
          <p:nvPr/>
        </p:nvSpPr>
        <p:spPr>
          <a:xfrm>
            <a:off x="0" y="5607050"/>
            <a:ext cx="4572000" cy="366713"/>
          </a:xfrm>
          <a:prstGeom prst="rect">
            <a:avLst/>
          </a:prstGeom>
          <a:noFill/>
          <a:ln w="9525">
            <a:noFill/>
          </a:ln>
        </p:spPr>
        <p:txBody>
          <a:bodyPr anchor="t" anchorCtr="0">
            <a:spAutoFit/>
          </a:bodyPr>
          <a:lstStyle/>
          <a:p>
            <a:pPr lvl="1" indent="0" algn="ctr" rtl="0" eaLnBrk="0" fontAlgn="base" hangingPunct="0">
              <a:spcBef>
                <a:spcPct val="0"/>
              </a:spcBef>
              <a:spcAft>
                <a:spcPct val="0"/>
              </a:spcAft>
              <a:buClrTx/>
              <a:buSzTx/>
              <a:buNone/>
            </a:pPr>
            <a:endParaRPr lang="zh-CN" altLang="en-US" sz="1800" dirty="0">
              <a:solidFill>
                <a:schemeClr val="hlink"/>
              </a:solidFill>
              <a:latin typeface="Times New Roman" panose="02020603050405020304" pitchFamily="18" charset="0"/>
              <a:ea typeface="宋体" panose="02010600030101010101" pitchFamily="2" charset="-122"/>
            </a:endParaRPr>
          </a:p>
        </p:txBody>
      </p:sp>
      <p:sp>
        <p:nvSpPr>
          <p:cNvPr id="215049" name="AutoShape 9"/>
          <p:cNvSpPr/>
          <p:nvPr/>
        </p:nvSpPr>
        <p:spPr>
          <a:xfrm>
            <a:off x="5624513" y="1239838"/>
            <a:ext cx="3192462" cy="2525712"/>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zh-CN" altLang="en-US" sz="2800" b="1" dirty="0">
                <a:solidFill>
                  <a:srgbClr val="FFFFFF"/>
                </a:solidFill>
                <a:latin typeface="楷体_GB2312" pitchFamily="49" charset="-122"/>
                <a:ea typeface="楷体_GB2312" pitchFamily="49" charset="-122"/>
              </a:rPr>
              <a:t>相互影响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5049"/>
                                        </p:tgtEl>
                                        <p:attrNameLst>
                                          <p:attrName>style.visibility</p:attrName>
                                        </p:attrNameLst>
                                      </p:cBhvr>
                                      <p:to>
                                        <p:strVal val="visible"/>
                                      </p:to>
                                    </p:set>
                                    <p:anim calcmode="lin" valueType="num">
                                      <p:cBhvr>
                                        <p:cTn id="7" dur="500" fill="hold"/>
                                        <p:tgtEl>
                                          <p:spTgt spid="215049"/>
                                        </p:tgtEl>
                                        <p:attrNameLst>
                                          <p:attrName>ppt_w</p:attrName>
                                        </p:attrNameLst>
                                      </p:cBhvr>
                                      <p:tavLst>
                                        <p:tav tm="0">
                                          <p:val>
                                            <p:fltVal val="0"/>
                                          </p:val>
                                        </p:tav>
                                        <p:tav tm="100000">
                                          <p:val>
                                            <p:strVal val="#ppt_w"/>
                                          </p:val>
                                        </p:tav>
                                      </p:tavLst>
                                    </p:anim>
                                    <p:anim calcmode="lin" valueType="num">
                                      <p:cBhvr>
                                        <p:cTn id="8" dur="500" fill="hold"/>
                                        <p:tgtEl>
                                          <p:spTgt spid="215049"/>
                                        </p:tgtEl>
                                        <p:attrNameLst>
                                          <p:attrName>ppt_h</p:attrName>
                                        </p:attrNameLst>
                                      </p:cBhvr>
                                      <p:tavLst>
                                        <p:tav tm="0">
                                          <p:val>
                                            <p:fltVal val="0"/>
                                          </p:val>
                                        </p:tav>
                                        <p:tav tm="100000">
                                          <p:val>
                                            <p:strVal val="#ppt_h"/>
                                          </p:val>
                                        </p:tav>
                                      </p:tavLst>
                                    </p:anim>
                                    <p:animEffect transition="in" filter="fade">
                                      <p:cBhvr>
                                        <p:cTn id="9" dur="500"/>
                                        <p:tgtEl>
                                          <p:spTgt spid="215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0626D46E-09BD-4D63-8CF0-9F4C44309A7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41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71683" name="Rectangle 2"/>
          <p:cNvSpPr>
            <a:spLocks noGrp="1"/>
          </p:cNvSpPr>
          <p:nvPr>
            <p:ph type="title"/>
          </p:nvPr>
        </p:nvSpPr>
        <p:spPr/>
        <p:txBody>
          <a:bodyPr vert="horz" wrap="square" lIns="91440" tIns="45720" rIns="91440" bIns="45720" anchor="ctr" anchorCtr="0"/>
          <a:lstStyle/>
          <a:p>
            <a:pPr eaLnBrk="1" hangingPunct="1"/>
            <a:r>
              <a:rPr lang="en-US" altLang="zh-CN" dirty="0">
                <a:solidFill>
                  <a:srgbClr val="000000"/>
                </a:solidFill>
                <a:latin typeface="黑体" panose="02010609060101010101" pitchFamily="49" charset="-122"/>
                <a:ea typeface="黑体" panose="02010609060101010101" pitchFamily="49" charset="-122"/>
              </a:rPr>
              <a:t>1.2</a:t>
            </a:r>
            <a:r>
              <a:rPr lang="zh-CN" altLang="en-US" dirty="0">
                <a:solidFill>
                  <a:srgbClr val="000000"/>
                </a:solidFill>
                <a:latin typeface="黑体" panose="02010609060101010101" pitchFamily="49" charset="-122"/>
                <a:ea typeface="黑体" panose="02010609060101010101" pitchFamily="49" charset="-122"/>
              </a:rPr>
              <a:t>计算机系统结构、组成与实现</a:t>
            </a:r>
          </a:p>
        </p:txBody>
      </p:sp>
      <p:sp>
        <p:nvSpPr>
          <p:cNvPr id="71684"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计算机系统结构、组成和实现三者的相互影响</a:t>
            </a:r>
          </a:p>
          <a:p>
            <a:pPr lvl="1" eaLnBrk="1" hangingPunct="1"/>
            <a:endParaRPr lang="zh-CN" altLang="en-US" b="1" dirty="0">
              <a:ea typeface="仿宋_GB2312" pitchFamily="49" charset="-122"/>
            </a:endParaRPr>
          </a:p>
          <a:p>
            <a:pPr lvl="1" eaLnBrk="1" hangingPunct="1"/>
            <a:r>
              <a:rPr lang="zh-CN" altLang="en-US" b="1" dirty="0">
                <a:solidFill>
                  <a:srgbClr val="FF0000"/>
                </a:solidFill>
                <a:ea typeface="仿宋_GB2312" pitchFamily="49" charset="-122"/>
              </a:rPr>
              <a:t>相同的系统结构可以采用不用的</a:t>
            </a:r>
            <a:r>
              <a:rPr lang="zh-CN" altLang="en-US" b="1" dirty="0">
                <a:solidFill>
                  <a:srgbClr val="FF0000"/>
                </a:solidFill>
                <a:ea typeface="楷体_GB2312" pitchFamily="49" charset="-122"/>
              </a:rPr>
              <a:t>组成技术</a:t>
            </a:r>
            <a:endParaRPr lang="en-US" altLang="zh-CN" b="1" dirty="0">
              <a:solidFill>
                <a:srgbClr val="FF0000"/>
              </a:solidFill>
              <a:ea typeface="楷体_GB2312" pitchFamily="49" charset="-122"/>
            </a:endParaRPr>
          </a:p>
          <a:p>
            <a:pPr lvl="2" eaLnBrk="1" hangingPunct="1"/>
            <a:r>
              <a:rPr lang="zh-CN" altLang="en-US" b="1" dirty="0">
                <a:solidFill>
                  <a:srgbClr val="000000"/>
                </a:solidFill>
                <a:ea typeface="楷体_GB2312" pitchFamily="49" charset="-122"/>
              </a:rPr>
              <a:t>指令间可以顺序执行，为了提高性能可以重叠执行；</a:t>
            </a:r>
            <a:endParaRPr lang="en-US" altLang="zh-CN" b="1" dirty="0">
              <a:solidFill>
                <a:srgbClr val="000000"/>
              </a:solidFill>
              <a:ea typeface="楷体_GB2312" pitchFamily="49" charset="-122"/>
            </a:endParaRPr>
          </a:p>
          <a:p>
            <a:pPr lvl="2" eaLnBrk="1" hangingPunct="1"/>
            <a:r>
              <a:rPr lang="zh-CN" altLang="en-US" b="1" dirty="0">
                <a:solidFill>
                  <a:srgbClr val="000000"/>
                </a:solidFill>
                <a:ea typeface="楷体_GB2312" pitchFamily="49" charset="-122"/>
              </a:rPr>
              <a:t>乘法指令可以用专门得乘法器实现，也可以用加法器、移位器等经重复加、移位来实现，取决于性能、价格、乘法指令使用频度及乘法的运算方法。</a:t>
            </a:r>
            <a:endParaRPr lang="en-US" altLang="zh-CN" b="1" dirty="0">
              <a:solidFill>
                <a:srgbClr val="000000"/>
              </a:solidFill>
              <a:ea typeface="楷体_GB2312" pitchFamily="49" charset="-122"/>
            </a:endParaRPr>
          </a:p>
          <a:p>
            <a:pPr lvl="1" eaLnBrk="1" hangingPunct="1"/>
            <a:r>
              <a:rPr lang="en-US" altLang="zh-CN" b="1" dirty="0">
                <a:ea typeface="楷体_GB2312" pitchFamily="49" charset="-122"/>
              </a:rPr>
              <a:t> </a:t>
            </a:r>
            <a:r>
              <a:rPr lang="zh-CN" altLang="en-US" b="1" dirty="0">
                <a:solidFill>
                  <a:srgbClr val="FF0000"/>
                </a:solidFill>
                <a:ea typeface="楷体_GB2312" pitchFamily="49" charset="-122"/>
              </a:rPr>
              <a:t>一种组成可以有多种不同的实现方法</a:t>
            </a:r>
            <a:endParaRPr lang="en-US" altLang="zh-CN" b="1" dirty="0">
              <a:solidFill>
                <a:srgbClr val="FF0000"/>
              </a:solidFill>
              <a:ea typeface="楷体_GB2312" pitchFamily="49" charset="-122"/>
            </a:endParaRPr>
          </a:p>
          <a:p>
            <a:pPr lvl="2" eaLnBrk="1" hangingPunct="1"/>
            <a:r>
              <a:rPr lang="zh-CN" altLang="en-US" b="1" dirty="0">
                <a:solidFill>
                  <a:srgbClr val="000000"/>
                </a:solidFill>
                <a:ea typeface="楷体_GB2312" pitchFamily="49" charset="-122"/>
              </a:rPr>
              <a:t>主存器件采用双极型还是</a:t>
            </a:r>
            <a:r>
              <a:rPr lang="en-US" altLang="zh-CN" b="1" dirty="0">
                <a:solidFill>
                  <a:srgbClr val="000000"/>
                </a:solidFill>
                <a:ea typeface="楷体_GB2312" pitchFamily="49" charset="-122"/>
              </a:rPr>
              <a:t>MOS</a:t>
            </a:r>
            <a:r>
              <a:rPr lang="zh-CN" altLang="en-US" b="1" dirty="0">
                <a:solidFill>
                  <a:srgbClr val="000000"/>
                </a:solidFill>
                <a:ea typeface="楷体_GB2312" pitchFamily="49" charset="-122"/>
              </a:rPr>
              <a:t>型；</a:t>
            </a:r>
            <a:endParaRPr lang="en-US" altLang="zh-CN" b="1" dirty="0">
              <a:solidFill>
                <a:srgbClr val="000000"/>
              </a:solidFill>
              <a:ea typeface="楷体_GB2312" pitchFamily="49" charset="-122"/>
            </a:endParaRPr>
          </a:p>
          <a:p>
            <a:pPr lvl="2" eaLnBrk="1" hangingPunct="1"/>
            <a:r>
              <a:rPr lang="en-US" altLang="zh-CN" b="1" dirty="0">
                <a:solidFill>
                  <a:srgbClr val="000000"/>
                </a:solidFill>
                <a:ea typeface="楷体_GB2312" pitchFamily="49" charset="-122"/>
              </a:rPr>
              <a:t>VLSI</a:t>
            </a:r>
            <a:r>
              <a:rPr lang="zh-CN" altLang="en-US" b="1" dirty="0">
                <a:solidFill>
                  <a:srgbClr val="000000"/>
                </a:solidFill>
                <a:ea typeface="楷体_GB2312" pitchFamily="49" charset="-122"/>
              </a:rPr>
              <a:t>，多片小规模集成电路。</a:t>
            </a:r>
            <a:endParaRPr lang="en-US" altLang="zh-CN" b="1" dirty="0">
              <a:solidFill>
                <a:srgbClr val="000000"/>
              </a:solidFill>
              <a:ea typeface="楷体_GB2312" pitchFamily="49" charset="-122"/>
            </a:endParaRPr>
          </a:p>
          <a:p>
            <a:pPr lvl="1" eaLnBrk="1" hangingPunct="1"/>
            <a:endParaRPr lang="zh-CN" altLang="en-US" b="1" dirty="0">
              <a:ea typeface="楷体_GB2312"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871B09B-3522-4C0B-9B15-271DC7837F52}"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42</a:t>
            </a:fld>
            <a:endParaRPr kumimoji="0" lang="en-US" altLang="ko-KR" sz="1200" b="0" i="0" u="none" strike="noStrike" kern="1200" cap="none" spc="0" normalizeH="0" baseline="0" noProof="0" dirty="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7373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1.2</a:t>
            </a:r>
            <a:r>
              <a:rPr lang="zh-CN" altLang="en-US" sz="3200" dirty="0">
                <a:solidFill>
                  <a:srgbClr val="000000"/>
                </a:solidFill>
                <a:latin typeface="黑体" panose="02010609060101010101" pitchFamily="49" charset="-122"/>
                <a:ea typeface="黑体" panose="02010609060101010101" pitchFamily="49" charset="-122"/>
              </a:rPr>
              <a:t>计算机系统结构、组成与实现</a:t>
            </a:r>
            <a:endParaRPr lang="en-US" altLang="zh-CN" sz="3200" dirty="0">
              <a:solidFill>
                <a:srgbClr val="000000"/>
              </a:solidFill>
              <a:latin typeface="黑体" panose="02010609060101010101" pitchFamily="49" charset="-122"/>
              <a:ea typeface="黑体" panose="02010609060101010101" pitchFamily="49" charset="-122"/>
            </a:endParaRPr>
          </a:p>
        </p:txBody>
      </p:sp>
      <p:sp>
        <p:nvSpPr>
          <p:cNvPr id="73732" name="Rectangle 3"/>
          <p:cNvSpPr>
            <a:spLocks noGrp="1"/>
          </p:cNvSpPr>
          <p:nvPr>
            <p:ph idx="1" hasCustomPrompt="1"/>
          </p:nvPr>
        </p:nvSpPr>
        <p:spPr/>
        <p:txBody>
          <a:bodyPr vert="horz" wrap="square" lIns="91440" tIns="45720" rIns="91440" bIns="45720" anchor="t" anchorCtr="0"/>
          <a:lstStyle/>
          <a:p>
            <a:pPr eaLnBrk="1" hangingPunct="1">
              <a:lnSpc>
                <a:spcPct val="80000"/>
              </a:lnSpc>
            </a:pPr>
            <a:r>
              <a:rPr lang="zh-CN" altLang="en-US" dirty="0">
                <a:solidFill>
                  <a:srgbClr val="000000"/>
                </a:solidFill>
                <a:latin typeface="仿宋_GB2312" pitchFamily="49" charset="-122"/>
                <a:ea typeface="仿宋_GB2312" pitchFamily="49" charset="-122"/>
              </a:rPr>
              <a:t>计算机系统结构、组成和实现三者的相互影响</a:t>
            </a:r>
          </a:p>
          <a:p>
            <a:pPr lvl="1" eaLnBrk="1" hangingPunct="1">
              <a:lnSpc>
                <a:spcPct val="80000"/>
              </a:lnSpc>
            </a:pPr>
            <a:r>
              <a:rPr lang="zh-CN" altLang="en-US" b="1" dirty="0">
                <a:solidFill>
                  <a:srgbClr val="FF0000"/>
                </a:solidFill>
                <a:ea typeface="仿宋_GB2312" pitchFamily="49" charset="-122"/>
              </a:rPr>
              <a:t>不同的系统结构会影响到组成技术</a:t>
            </a:r>
          </a:p>
          <a:p>
            <a:pPr lvl="1" eaLnBrk="1" hangingPunct="1">
              <a:lnSpc>
                <a:spcPct val="80000"/>
              </a:lnSpc>
              <a:buNone/>
            </a:pPr>
            <a:r>
              <a:rPr lang="zh-CN" altLang="en-US" b="1" dirty="0">
                <a:solidFill>
                  <a:srgbClr val="000000"/>
                </a:solidFill>
                <a:latin typeface="楷体_GB2312" pitchFamily="49" charset="-122"/>
                <a:ea typeface="楷体_GB2312" pitchFamily="49" charset="-122"/>
              </a:rPr>
              <a:t>例：实现</a:t>
            </a:r>
            <a:r>
              <a:rPr lang="en-US" altLang="zh-CN" b="1" dirty="0">
                <a:solidFill>
                  <a:srgbClr val="000000"/>
                </a:solidFill>
                <a:latin typeface="楷体_GB2312" pitchFamily="49" charset="-122"/>
                <a:ea typeface="楷体_GB2312" pitchFamily="49" charset="-122"/>
              </a:rPr>
              <a:t>A:=B+C</a:t>
            </a:r>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D:=E*F;</a:t>
            </a:r>
          </a:p>
          <a:p>
            <a:pPr lvl="1" eaLnBrk="1" hangingPunct="1">
              <a:lnSpc>
                <a:spcPct val="80000"/>
              </a:lnSpc>
              <a:buNone/>
            </a:pPr>
            <a:r>
              <a:rPr lang="zh-CN" altLang="en-US" b="1" dirty="0">
                <a:latin typeface="楷体_GB2312" pitchFamily="49" charset="-122"/>
                <a:ea typeface="楷体_GB2312" pitchFamily="49" charset="-122"/>
              </a:rPr>
              <a:t>面向寄存器的系统结构     面向主存的具有三地址寻址</a:t>
            </a:r>
            <a:endParaRPr lang="en-US" altLang="zh-CN" b="1" dirty="0">
              <a:latin typeface="楷体_GB2312" pitchFamily="49" charset="-122"/>
              <a:ea typeface="楷体_GB2312" pitchFamily="49" charset="-122"/>
            </a:endParaRPr>
          </a:p>
          <a:p>
            <a:pPr lvl="1" eaLnBrk="1" hangingPunct="1">
              <a:lnSpc>
                <a:spcPct val="80000"/>
              </a:lnSpc>
              <a:buNone/>
            </a:pPr>
            <a:r>
              <a:rPr lang="en-US" altLang="zh-CN" sz="1800" b="1" dirty="0"/>
              <a:t>      </a:t>
            </a:r>
            <a:r>
              <a:rPr lang="en-US" altLang="zh-CN" sz="1800" b="1" dirty="0">
                <a:solidFill>
                  <a:srgbClr val="000000"/>
                </a:solidFill>
              </a:rPr>
              <a:t>LOAD R1,B   </a:t>
            </a:r>
          </a:p>
          <a:p>
            <a:pPr lvl="1" eaLnBrk="1" hangingPunct="1">
              <a:lnSpc>
                <a:spcPct val="80000"/>
              </a:lnSpc>
              <a:buNone/>
            </a:pPr>
            <a:r>
              <a:rPr lang="en-US" altLang="zh-CN" sz="1800" b="1" dirty="0">
                <a:solidFill>
                  <a:srgbClr val="000000"/>
                </a:solidFill>
              </a:rPr>
              <a:t>      LOAD R2</a:t>
            </a:r>
            <a:r>
              <a:rPr lang="zh-CN" altLang="en-US" sz="1800" b="1" dirty="0">
                <a:solidFill>
                  <a:srgbClr val="000000"/>
                </a:solidFill>
              </a:rPr>
              <a:t>，</a:t>
            </a:r>
            <a:r>
              <a:rPr lang="en-US" altLang="zh-CN" sz="1800" b="1" dirty="0">
                <a:solidFill>
                  <a:srgbClr val="000000"/>
                </a:solidFill>
              </a:rPr>
              <a:t>C                          ADD B</a:t>
            </a:r>
            <a:r>
              <a:rPr lang="zh-CN" altLang="en-US" sz="1800" b="1" dirty="0">
                <a:solidFill>
                  <a:srgbClr val="000000"/>
                </a:solidFill>
              </a:rPr>
              <a:t>，</a:t>
            </a:r>
            <a:r>
              <a:rPr lang="en-US" altLang="zh-CN" sz="1800" b="1" dirty="0">
                <a:solidFill>
                  <a:srgbClr val="000000"/>
                </a:solidFill>
              </a:rPr>
              <a:t>C</a:t>
            </a:r>
            <a:r>
              <a:rPr lang="zh-CN" altLang="en-US" sz="1800" b="1" dirty="0">
                <a:solidFill>
                  <a:srgbClr val="000000"/>
                </a:solidFill>
              </a:rPr>
              <a:t>，</a:t>
            </a:r>
            <a:r>
              <a:rPr lang="en-US" altLang="zh-CN" sz="1800" b="1" dirty="0">
                <a:solidFill>
                  <a:srgbClr val="000000"/>
                </a:solidFill>
              </a:rPr>
              <a:t>A</a:t>
            </a:r>
          </a:p>
          <a:p>
            <a:pPr lvl="1" eaLnBrk="1" hangingPunct="1">
              <a:lnSpc>
                <a:spcPct val="80000"/>
              </a:lnSpc>
              <a:buNone/>
            </a:pPr>
            <a:r>
              <a:rPr lang="en-US" altLang="zh-CN" sz="1800" b="1" dirty="0">
                <a:solidFill>
                  <a:srgbClr val="000000"/>
                </a:solidFill>
              </a:rPr>
              <a:t>      ADD  R1,R2</a:t>
            </a:r>
          </a:p>
          <a:p>
            <a:pPr lvl="1" eaLnBrk="1" hangingPunct="1">
              <a:lnSpc>
                <a:spcPct val="80000"/>
              </a:lnSpc>
              <a:buNone/>
            </a:pPr>
            <a:r>
              <a:rPr lang="en-US" altLang="zh-CN" sz="1800" b="1" dirty="0">
                <a:solidFill>
                  <a:srgbClr val="000000"/>
                </a:solidFill>
              </a:rPr>
              <a:t>      STORE R1,A</a:t>
            </a:r>
          </a:p>
          <a:p>
            <a:pPr lvl="1" eaLnBrk="1" hangingPunct="1">
              <a:lnSpc>
                <a:spcPct val="80000"/>
              </a:lnSpc>
              <a:buNone/>
            </a:pPr>
            <a:r>
              <a:rPr lang="en-US" altLang="zh-CN" sz="1800" b="1" dirty="0">
                <a:solidFill>
                  <a:srgbClr val="000000"/>
                </a:solidFill>
              </a:rPr>
              <a:t>      LOAD R2,E                             MPY E</a:t>
            </a:r>
            <a:r>
              <a:rPr lang="zh-CN" altLang="en-US" sz="1800" b="1" dirty="0">
                <a:solidFill>
                  <a:srgbClr val="000000"/>
                </a:solidFill>
              </a:rPr>
              <a:t>，</a:t>
            </a:r>
            <a:r>
              <a:rPr lang="en-US" altLang="zh-CN" sz="1800" b="1" dirty="0">
                <a:solidFill>
                  <a:srgbClr val="000000"/>
                </a:solidFill>
              </a:rPr>
              <a:t>F</a:t>
            </a:r>
            <a:r>
              <a:rPr lang="zh-CN" altLang="en-US" sz="1800" b="1" dirty="0">
                <a:solidFill>
                  <a:srgbClr val="000000"/>
                </a:solidFill>
              </a:rPr>
              <a:t>，</a:t>
            </a:r>
            <a:r>
              <a:rPr lang="en-US" altLang="zh-CN" sz="1800" b="1" dirty="0">
                <a:solidFill>
                  <a:srgbClr val="000000"/>
                </a:solidFill>
              </a:rPr>
              <a:t>D</a:t>
            </a:r>
          </a:p>
          <a:p>
            <a:pPr lvl="1" eaLnBrk="1" hangingPunct="1">
              <a:lnSpc>
                <a:spcPct val="80000"/>
              </a:lnSpc>
              <a:buNone/>
            </a:pPr>
            <a:r>
              <a:rPr lang="en-US" altLang="zh-CN" sz="1800" b="1" dirty="0">
                <a:solidFill>
                  <a:srgbClr val="000000"/>
                </a:solidFill>
              </a:rPr>
              <a:t>      LOAD R3,F</a:t>
            </a:r>
          </a:p>
          <a:p>
            <a:pPr lvl="1" eaLnBrk="1" hangingPunct="1">
              <a:lnSpc>
                <a:spcPct val="80000"/>
              </a:lnSpc>
              <a:buNone/>
            </a:pPr>
            <a:r>
              <a:rPr lang="en-US" altLang="zh-CN" sz="1800" b="1" dirty="0">
                <a:solidFill>
                  <a:srgbClr val="000000"/>
                </a:solidFill>
              </a:rPr>
              <a:t>      MPY  R2,R3</a:t>
            </a:r>
          </a:p>
          <a:p>
            <a:pPr lvl="1" eaLnBrk="1" hangingPunct="1">
              <a:lnSpc>
                <a:spcPct val="80000"/>
              </a:lnSpc>
              <a:buNone/>
            </a:pPr>
            <a:r>
              <a:rPr lang="en-US" altLang="zh-CN" sz="1800" b="1" dirty="0">
                <a:solidFill>
                  <a:srgbClr val="000000"/>
                </a:solidFill>
              </a:rPr>
              <a:t>      STORE R2,D</a:t>
            </a:r>
          </a:p>
          <a:p>
            <a:pPr lvl="1" eaLnBrk="1" hangingPunct="1">
              <a:lnSpc>
                <a:spcPct val="80000"/>
              </a:lnSpc>
              <a:buNone/>
            </a:pPr>
            <a:r>
              <a:rPr lang="zh-CN" altLang="en-US" sz="1800" dirty="0">
                <a:solidFill>
                  <a:srgbClr val="000000"/>
                </a:solidFill>
                <a:latin typeface="楷体_GB2312" pitchFamily="49" charset="-122"/>
                <a:ea typeface="楷体_GB2312" pitchFamily="49" charset="-122"/>
              </a:rPr>
              <a:t>   </a:t>
            </a:r>
          </a:p>
          <a:p>
            <a:pPr lvl="1" eaLnBrk="1" hangingPunct="1">
              <a:lnSpc>
                <a:spcPct val="80000"/>
              </a:lnSpc>
              <a:buNone/>
            </a:pPr>
            <a:r>
              <a:rPr lang="zh-CN" altLang="en-US" sz="2000" dirty="0">
                <a:solidFill>
                  <a:srgbClr val="000000"/>
                </a:solidFill>
                <a:latin typeface="楷体_GB2312" pitchFamily="49" charset="-122"/>
                <a:ea typeface="楷体_GB2312" pitchFamily="49" charset="-122"/>
              </a:rPr>
              <a:t>  </a:t>
            </a:r>
            <a:r>
              <a:rPr lang="zh-CN" altLang="en-US" sz="2000" b="1" dirty="0">
                <a:solidFill>
                  <a:srgbClr val="000000"/>
                </a:solidFill>
                <a:latin typeface="楷体_GB2312" pitchFamily="49" charset="-122"/>
                <a:ea typeface="楷体_GB2312" pitchFamily="49" charset="-122"/>
              </a:rPr>
              <a:t>如果在结构上要求</a:t>
            </a:r>
            <a:r>
              <a:rPr lang="zh-CN" altLang="en-US" sz="2000" b="1" dirty="0">
                <a:solidFill>
                  <a:srgbClr val="000000"/>
                </a:solidFill>
                <a:ea typeface="楷体_GB2312" pitchFamily="49" charset="-122"/>
              </a:rPr>
              <a:t>“</a:t>
            </a:r>
            <a:r>
              <a:rPr lang="zh-CN" altLang="en-US" sz="2000" b="1" dirty="0">
                <a:solidFill>
                  <a:srgbClr val="000000"/>
                </a:solidFill>
                <a:latin typeface="楷体_GB2312" pitchFamily="49" charset="-122"/>
                <a:ea typeface="楷体_GB2312" pitchFamily="49" charset="-122"/>
              </a:rPr>
              <a:t>加法</a:t>
            </a:r>
            <a:r>
              <a:rPr lang="zh-CN" altLang="en-US" sz="2000" b="1" dirty="0">
                <a:solidFill>
                  <a:srgbClr val="000000"/>
                </a:solidFill>
                <a:ea typeface="楷体_GB2312" pitchFamily="49" charset="-122"/>
              </a:rPr>
              <a:t>”</a:t>
            </a:r>
            <a:r>
              <a:rPr lang="zh-CN" altLang="en-US" sz="2000" b="1" dirty="0">
                <a:solidFill>
                  <a:srgbClr val="000000"/>
                </a:solidFill>
                <a:latin typeface="楷体_GB2312" pitchFamily="49" charset="-122"/>
                <a:ea typeface="楷体_GB2312" pitchFamily="49" charset="-122"/>
              </a:rPr>
              <a:t>和</a:t>
            </a:r>
            <a:r>
              <a:rPr lang="zh-CN" altLang="en-US" sz="2000" b="1" dirty="0">
                <a:solidFill>
                  <a:srgbClr val="000000"/>
                </a:solidFill>
                <a:ea typeface="楷体_GB2312" pitchFamily="49" charset="-122"/>
              </a:rPr>
              <a:t>“</a:t>
            </a:r>
            <a:r>
              <a:rPr lang="zh-CN" altLang="en-US" sz="2000" b="1" dirty="0">
                <a:solidFill>
                  <a:srgbClr val="000000"/>
                </a:solidFill>
                <a:latin typeface="楷体_GB2312" pitchFamily="49" charset="-122"/>
                <a:ea typeface="楷体_GB2312" pitchFamily="49" charset="-122"/>
              </a:rPr>
              <a:t>乘法</a:t>
            </a:r>
            <a:r>
              <a:rPr lang="zh-CN" altLang="en-US" sz="2000" b="1" dirty="0">
                <a:solidFill>
                  <a:srgbClr val="000000"/>
                </a:solidFill>
                <a:ea typeface="楷体_GB2312" pitchFamily="49" charset="-122"/>
              </a:rPr>
              <a:t>”</a:t>
            </a:r>
            <a:r>
              <a:rPr lang="zh-CN" altLang="en-US" sz="2000" b="1" dirty="0">
                <a:solidFill>
                  <a:srgbClr val="FF0000"/>
                </a:solidFill>
                <a:latin typeface="楷体_GB2312" pitchFamily="49" charset="-122"/>
                <a:ea typeface="楷体_GB2312" pitchFamily="49" charset="-122"/>
              </a:rPr>
              <a:t>并行执行</a:t>
            </a:r>
            <a:r>
              <a:rPr lang="zh-CN" altLang="en-US" sz="2000" b="1" dirty="0">
                <a:solidFill>
                  <a:srgbClr val="000000"/>
                </a:solidFill>
                <a:latin typeface="楷体_GB2312" pitchFamily="49" charset="-122"/>
                <a:ea typeface="楷体_GB2312" pitchFamily="49" charset="-122"/>
              </a:rPr>
              <a:t>，则两种系统结构在组成上都要求设置独立的加法器和乘法器。还要能同时访问</a:t>
            </a:r>
            <a:r>
              <a:rPr lang="en-US" altLang="zh-CN" sz="2000" b="1" dirty="0">
                <a:solidFill>
                  <a:srgbClr val="000000"/>
                </a:solidFill>
                <a:latin typeface="楷体_GB2312" pitchFamily="49" charset="-122"/>
                <a:ea typeface="楷体_GB2312" pitchFamily="49" charset="-122"/>
              </a:rPr>
              <a:t>R1</a:t>
            </a:r>
            <a:r>
              <a:rPr lang="zh-CN" altLang="en-US" sz="2000" b="1" dirty="0">
                <a:solidFill>
                  <a:srgbClr val="000000"/>
                </a:solidFill>
                <a:latin typeface="楷体_GB2312" pitchFamily="49" charset="-122"/>
                <a:ea typeface="楷体_GB2312" pitchFamily="49" charset="-122"/>
              </a:rPr>
              <a:t>、</a:t>
            </a:r>
            <a:r>
              <a:rPr lang="en-US" altLang="zh-CN" sz="2000" b="1" dirty="0">
                <a:solidFill>
                  <a:srgbClr val="000000"/>
                </a:solidFill>
                <a:latin typeface="楷体_GB2312" pitchFamily="49" charset="-122"/>
                <a:ea typeface="楷体_GB2312" pitchFamily="49" charset="-122"/>
              </a:rPr>
              <a:t>R2</a:t>
            </a:r>
            <a:r>
              <a:rPr lang="zh-CN" altLang="en-US" sz="2000" b="1" dirty="0">
                <a:solidFill>
                  <a:srgbClr val="000000"/>
                </a:solidFill>
                <a:latin typeface="楷体_GB2312" pitchFamily="49" charset="-122"/>
                <a:ea typeface="楷体_GB2312" pitchFamily="49" charset="-122"/>
              </a:rPr>
              <a:t>，同时形成多个主存操作数地址及并行访存的功能。</a:t>
            </a:r>
          </a:p>
          <a:p>
            <a:pPr lvl="1" eaLnBrk="1" hangingPunct="1">
              <a:lnSpc>
                <a:spcPct val="80000"/>
              </a:lnSpc>
              <a:buNone/>
            </a:pPr>
            <a:endParaRPr lang="en-US" altLang="zh-CN" sz="1800" b="1" dirty="0">
              <a:solidFill>
                <a:srgbClr val="000000"/>
              </a:solidFill>
              <a:latin typeface="楷体_GB2312" pitchFamily="49" charset="-122"/>
              <a:ea typeface="楷体_GB2312"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487A860A-F76B-4C4C-A3F0-3AC18CC8EF2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43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75779" name="Rectangle 2"/>
          <p:cNvSpPr>
            <a:spLocks noGrp="1"/>
          </p:cNvSpPr>
          <p:nvPr>
            <p:ph type="title"/>
          </p:nvPr>
        </p:nvSpPr>
        <p:spPr/>
        <p:txBody>
          <a:bodyPr vert="horz" wrap="square" lIns="91440" tIns="45720" rIns="91440" bIns="45720" anchor="ctr" anchorCtr="0"/>
          <a:lstStyle/>
          <a:p>
            <a:pPr eaLnBrk="1" hangingPunct="1"/>
            <a:r>
              <a:rPr lang="en-US" altLang="zh-CN" dirty="0">
                <a:solidFill>
                  <a:srgbClr val="000000"/>
                </a:solidFill>
                <a:latin typeface="黑体" panose="02010609060101010101" pitchFamily="49" charset="-122"/>
                <a:ea typeface="黑体" panose="02010609060101010101" pitchFamily="49" charset="-122"/>
              </a:rPr>
              <a:t>1.2</a:t>
            </a:r>
            <a:r>
              <a:rPr lang="zh-CN" altLang="en-US" dirty="0">
                <a:solidFill>
                  <a:srgbClr val="000000"/>
                </a:solidFill>
                <a:latin typeface="黑体" panose="02010609060101010101" pitchFamily="49" charset="-122"/>
                <a:ea typeface="黑体" panose="02010609060101010101" pitchFamily="49" charset="-122"/>
              </a:rPr>
              <a:t>计算机系统结构、组成与实现</a:t>
            </a:r>
          </a:p>
        </p:txBody>
      </p:sp>
      <p:sp>
        <p:nvSpPr>
          <p:cNvPr id="75780"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计算机系统结构、组成和实现三者的相互影响</a:t>
            </a:r>
          </a:p>
          <a:p>
            <a:pPr lvl="1" eaLnBrk="1" hangingPunct="1"/>
            <a:r>
              <a:rPr lang="zh-CN" altLang="en-US" b="1" dirty="0">
                <a:solidFill>
                  <a:srgbClr val="FF0000"/>
                </a:solidFill>
                <a:ea typeface="仿宋_GB2312" pitchFamily="49" charset="-122"/>
              </a:rPr>
              <a:t>计算机组成也会影响系统结构，是一种推动作用，以微程序控制为例加以说明：</a:t>
            </a:r>
            <a:endParaRPr lang="en-US" altLang="zh-CN" b="1" dirty="0">
              <a:solidFill>
                <a:srgbClr val="FF0000"/>
              </a:solidFill>
              <a:ea typeface="仿宋_GB2312" pitchFamily="49" charset="-122"/>
            </a:endParaRPr>
          </a:p>
          <a:p>
            <a:pPr lvl="2" eaLnBrk="1" hangingPunct="1"/>
            <a:r>
              <a:rPr lang="en-US" altLang="zh-CN" b="1" dirty="0">
                <a:ea typeface="楷体_GB2312" pitchFamily="49" charset="-122"/>
              </a:rPr>
              <a:t> </a:t>
            </a:r>
            <a:r>
              <a:rPr lang="zh-CN" altLang="en-US" b="1" dirty="0">
                <a:ea typeface="楷体_GB2312" pitchFamily="49" charset="-122"/>
              </a:rPr>
              <a:t>首先，微程序控制把软件概念和技术引入到软、硬交界面之下本应是全硬件实现的计算机组成，从而实现了计算机组成的软化。</a:t>
            </a:r>
            <a:endParaRPr lang="en-US" altLang="zh-CN" b="1" dirty="0">
              <a:ea typeface="楷体_GB2312" pitchFamily="49" charset="-122"/>
            </a:endParaRPr>
          </a:p>
          <a:p>
            <a:pPr lvl="2" eaLnBrk="1" hangingPunct="1"/>
            <a:r>
              <a:rPr lang="zh-CN" altLang="en-US" b="1" dirty="0">
                <a:ea typeface="楷体_GB2312" pitchFamily="49" charset="-122"/>
              </a:rPr>
              <a:t>将软件工程的理论和技术应用到微程序的设计中，由此发展了固件工程。固件工程目的是为了提高微程序的生产率。</a:t>
            </a:r>
          </a:p>
          <a:p>
            <a:pPr lvl="2" eaLnBrk="1" hangingPunct="1"/>
            <a:r>
              <a:rPr lang="en-US" altLang="zh-CN" b="1" dirty="0">
                <a:ea typeface="楷体_GB2312" pitchFamily="49" charset="-122"/>
              </a:rPr>
              <a:t> </a:t>
            </a:r>
            <a:r>
              <a:rPr lang="zh-CN" altLang="en-US" b="1" dirty="0">
                <a:ea typeface="楷体_GB2312" pitchFamily="49" charset="-122"/>
              </a:rPr>
              <a:t>通过改变控制存储器中的内容，就可以改变机器的指令系统，给机器的指令系统带来灵活性，甚至可以在一台计算机上提供多种型号的机器指令的微程序，产生一种可变的系统结构概念。</a:t>
            </a:r>
            <a:endParaRPr lang="en-US" altLang="zh-CN" b="1" dirty="0">
              <a:ea typeface="楷体_GB2312" pitchFamily="49" charset="-122"/>
            </a:endParaRPr>
          </a:p>
          <a:p>
            <a:pPr lvl="2" eaLnBrk="1" hangingPunct="1"/>
            <a:endParaRPr lang="zh-CN" altLang="en-US" b="1" dirty="0">
              <a:ea typeface="楷体_GB2312"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4FDFF1A3-D8D8-4C10-90E2-6F2148BE17E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44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77827" name="Rectangle 2"/>
          <p:cNvSpPr>
            <a:spLocks noGrp="1"/>
          </p:cNvSpPr>
          <p:nvPr>
            <p:ph type="title"/>
          </p:nvPr>
        </p:nvSpPr>
        <p:spPr/>
        <p:txBody>
          <a:bodyPr vert="horz" wrap="square" lIns="91440" tIns="45720" rIns="91440" bIns="45720" anchor="ctr" anchorCtr="0"/>
          <a:lstStyle/>
          <a:p>
            <a:pPr eaLnBrk="1" hangingPunct="1"/>
            <a:r>
              <a:rPr lang="en-US" altLang="zh-CN" dirty="0">
                <a:solidFill>
                  <a:srgbClr val="000000"/>
                </a:solidFill>
                <a:latin typeface="黑体" panose="02010609060101010101" pitchFamily="49" charset="-122"/>
                <a:ea typeface="黑体" panose="02010609060101010101" pitchFamily="49" charset="-122"/>
              </a:rPr>
              <a:t>1.2</a:t>
            </a:r>
            <a:r>
              <a:rPr lang="zh-CN" altLang="en-US" dirty="0">
                <a:solidFill>
                  <a:srgbClr val="000000"/>
                </a:solidFill>
                <a:latin typeface="黑体" panose="02010609060101010101" pitchFamily="49" charset="-122"/>
                <a:ea typeface="黑体" panose="02010609060101010101" pitchFamily="49" charset="-122"/>
              </a:rPr>
              <a:t>计算机系统结构、组成与实现</a:t>
            </a:r>
          </a:p>
        </p:txBody>
      </p:sp>
      <p:sp>
        <p:nvSpPr>
          <p:cNvPr id="77828"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计算机系统结构、组成和实现三者的相互影响</a:t>
            </a:r>
          </a:p>
          <a:p>
            <a:pPr lvl="1" eaLnBrk="1" hangingPunct="1"/>
            <a:r>
              <a:rPr lang="zh-CN" altLang="en-US" b="1" dirty="0">
                <a:solidFill>
                  <a:srgbClr val="FF0000"/>
                </a:solidFill>
                <a:ea typeface="仿宋_GB2312" pitchFamily="49" charset="-122"/>
              </a:rPr>
              <a:t>计算机组成也会影响系统结构，是一种推动作用，以微程序控制为例加以说明：</a:t>
            </a:r>
            <a:endParaRPr lang="en-US" altLang="zh-CN" b="1" dirty="0">
              <a:solidFill>
                <a:srgbClr val="FF0000"/>
              </a:solidFill>
              <a:ea typeface="仿宋_GB2312" pitchFamily="49" charset="-122"/>
            </a:endParaRPr>
          </a:p>
          <a:p>
            <a:pPr lvl="2" eaLnBrk="1" hangingPunct="1"/>
            <a:endParaRPr lang="en-US" altLang="zh-CN" b="1" dirty="0">
              <a:ea typeface="楷体_GB2312" pitchFamily="49" charset="-122"/>
            </a:endParaRPr>
          </a:p>
          <a:p>
            <a:pPr lvl="2" eaLnBrk="1" hangingPunct="1"/>
            <a:endParaRPr lang="en-US" altLang="zh-CN" b="1" dirty="0">
              <a:ea typeface="楷体_GB2312" pitchFamily="49" charset="-122"/>
            </a:endParaRPr>
          </a:p>
          <a:p>
            <a:pPr lvl="2" eaLnBrk="1" hangingPunct="1"/>
            <a:endParaRPr lang="en-US" altLang="zh-CN" b="1" dirty="0">
              <a:ea typeface="楷体_GB2312" pitchFamily="49" charset="-122"/>
            </a:endParaRPr>
          </a:p>
          <a:p>
            <a:pPr lvl="2" eaLnBrk="1" hangingPunct="1"/>
            <a:endParaRPr lang="en-US" altLang="zh-CN" b="1" dirty="0">
              <a:ea typeface="楷体_GB2312" pitchFamily="49" charset="-122"/>
            </a:endParaRPr>
          </a:p>
          <a:p>
            <a:pPr lvl="2" eaLnBrk="1" hangingPunct="1"/>
            <a:endParaRPr lang="en-US" altLang="zh-CN" b="1" dirty="0">
              <a:ea typeface="楷体_GB2312" pitchFamily="49" charset="-122"/>
            </a:endParaRPr>
          </a:p>
          <a:p>
            <a:pPr lvl="2" eaLnBrk="1" hangingPunct="1"/>
            <a:endParaRPr lang="en-US" altLang="zh-CN" b="1" dirty="0">
              <a:ea typeface="楷体_GB2312" pitchFamily="49" charset="-122"/>
            </a:endParaRPr>
          </a:p>
          <a:p>
            <a:pPr lvl="2" eaLnBrk="1" hangingPunct="1"/>
            <a:r>
              <a:rPr lang="zh-CN" altLang="en-US" b="1" dirty="0">
                <a:ea typeface="楷体_GB2312" pitchFamily="49" charset="-122"/>
              </a:rPr>
              <a:t>以上几点充分说明：没有组成技术的进步，则结构的发展是不可能的。</a:t>
            </a:r>
          </a:p>
        </p:txBody>
      </p:sp>
      <p:pic>
        <p:nvPicPr>
          <p:cNvPr id="77829" name="图片 2"/>
          <p:cNvPicPr>
            <a:picLocks noChangeAspect="1"/>
          </p:cNvPicPr>
          <p:nvPr/>
        </p:nvPicPr>
        <p:blipFill>
          <a:blip r:embed="rId3"/>
          <a:stretch>
            <a:fillRect/>
          </a:stretch>
        </p:blipFill>
        <p:spPr>
          <a:xfrm>
            <a:off x="723900" y="2670175"/>
            <a:ext cx="5486400" cy="1657350"/>
          </a:xfrm>
          <a:prstGeom prst="rect">
            <a:avLst/>
          </a:prstGeom>
          <a:noFill/>
          <a:ln w="9525">
            <a:noFill/>
          </a:ln>
        </p:spPr>
      </p:pic>
      <p:sp>
        <p:nvSpPr>
          <p:cNvPr id="77830" name="文本框 3"/>
          <p:cNvSpPr txBox="1"/>
          <p:nvPr/>
        </p:nvSpPr>
        <p:spPr>
          <a:xfrm>
            <a:off x="6305550" y="2609215"/>
            <a:ext cx="2224405" cy="1938020"/>
          </a:xfrm>
          <a:prstGeom prst="rect">
            <a:avLst/>
          </a:prstGeom>
          <a:noFill/>
          <a:ln w="9525">
            <a:noFill/>
          </a:ln>
        </p:spPr>
        <p:txBody>
          <a:bodyPr wrap="square" anchor="t" anchorCtr="0">
            <a:spAutoFit/>
          </a:bodyPr>
          <a:lstStyle/>
          <a:p>
            <a:pPr eaLnBrk="0" hangingPunct="0"/>
            <a:r>
              <a:rPr lang="zh-CN" altLang="en-US" dirty="0">
                <a:latin typeface="黑体" panose="02010609060101010101" pitchFamily="49" charset="-122"/>
              </a:rPr>
              <a:t>减少了访存取指的次数，比用机器语言子程序实现要快几倍到几十倍</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a:xfrm>
            <a:off x="3678238" y="6477000"/>
            <a:ext cx="2133600" cy="304800"/>
          </a:xfrm>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DDC9DBD-C28E-4A42-81C2-39BC62241B6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45</a:t>
            </a:fld>
            <a:endParaRPr kumimoji="0" lang="en-US" altLang="ko-KR" sz="1200" b="0" i="0" u="none" strike="noStrike" kern="1200" cap="none" spc="0" normalizeH="0" baseline="0" noProof="0" dirty="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79875" name="Rectangle 2"/>
          <p:cNvSpPr>
            <a:spLocks noGrp="1"/>
          </p:cNvSpPr>
          <p:nvPr>
            <p:ph type="title"/>
          </p:nvPr>
        </p:nvSpPr>
        <p:spPr/>
        <p:txBody>
          <a:bodyPr vert="horz" wrap="square" lIns="91440" tIns="45720" rIns="91440" bIns="45720" anchor="ctr" anchorCtr="0"/>
          <a:lstStyle/>
          <a:p>
            <a:pPr eaLnBrk="1" hangingPunct="1"/>
            <a:r>
              <a:rPr lang="en-US" altLang="zh-CN" dirty="0">
                <a:solidFill>
                  <a:srgbClr val="000000"/>
                </a:solidFill>
                <a:latin typeface="黑体" panose="02010609060101010101" pitchFamily="49" charset="-122"/>
                <a:ea typeface="黑体" panose="02010609060101010101" pitchFamily="49" charset="-122"/>
              </a:rPr>
              <a:t>1.2</a:t>
            </a:r>
            <a:r>
              <a:rPr lang="zh-CN" altLang="en-US" dirty="0">
                <a:solidFill>
                  <a:srgbClr val="000000"/>
                </a:solidFill>
                <a:latin typeface="黑体" panose="02010609060101010101" pitchFamily="49" charset="-122"/>
                <a:ea typeface="黑体" panose="02010609060101010101" pitchFamily="49" charset="-122"/>
              </a:rPr>
              <a:t>计算机系统结构、组成与实现</a:t>
            </a:r>
          </a:p>
        </p:txBody>
      </p:sp>
      <p:sp>
        <p:nvSpPr>
          <p:cNvPr id="79876"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计算机系统结构、组成和实现三者的相互影响</a:t>
            </a:r>
          </a:p>
          <a:p>
            <a:pPr lvl="1" eaLnBrk="1" hangingPunct="1"/>
            <a:r>
              <a:rPr lang="zh-CN" altLang="en-US" b="1" dirty="0">
                <a:solidFill>
                  <a:srgbClr val="FF0000"/>
                </a:solidFill>
                <a:ea typeface="楷体_GB2312" pitchFamily="49" charset="-122"/>
              </a:rPr>
              <a:t>系统结构的设计还要考虑到准备采用和可能采用的组成与实现技术，尽可能不要对组成、实现技术的采用和发展加以限制，要为组成和实现发展留有余地。</a:t>
            </a:r>
            <a:endParaRPr lang="en-US" altLang="zh-CN" b="1" dirty="0">
              <a:solidFill>
                <a:srgbClr val="FF0000"/>
              </a:solidFill>
              <a:ea typeface="楷体_GB2312" pitchFamily="49" charset="-122"/>
            </a:endParaRPr>
          </a:p>
          <a:p>
            <a:pPr lvl="2" eaLnBrk="1" hangingPunct="1"/>
            <a:r>
              <a:rPr lang="zh-CN" altLang="en-US" sz="2000" b="1" dirty="0">
                <a:solidFill>
                  <a:srgbClr val="000000"/>
                </a:solidFill>
                <a:ea typeface="楷体_GB2312" pitchFamily="49" charset="-122"/>
              </a:rPr>
              <a:t>设计的系统结构尽量做到能方便在低档机上用简单、便宜的组成实现，又能在高档机上用复杂、较贵的组成实现，并发挥实现方法带来的好处。</a:t>
            </a:r>
            <a:endParaRPr lang="en-US" altLang="zh-CN" sz="2000" b="1" dirty="0">
              <a:solidFill>
                <a:srgbClr val="000000"/>
              </a:solidFill>
              <a:ea typeface="楷体_GB2312" pitchFamily="49" charset="-122"/>
            </a:endParaRPr>
          </a:p>
          <a:p>
            <a:pPr lvl="1" eaLnBrk="1" hangingPunct="1"/>
            <a:r>
              <a:rPr lang="zh-CN" altLang="en-US" b="1" dirty="0">
                <a:solidFill>
                  <a:srgbClr val="C00000"/>
                </a:solidFill>
                <a:ea typeface="楷体_GB2312" pitchFamily="49" charset="-122"/>
              </a:rPr>
              <a:t>组成和实现可以折衷权衡</a:t>
            </a:r>
            <a:endParaRPr lang="en-US" altLang="zh-CN" b="1" dirty="0">
              <a:solidFill>
                <a:srgbClr val="C00000"/>
              </a:solidFill>
              <a:ea typeface="楷体_GB2312" pitchFamily="49" charset="-122"/>
            </a:endParaRPr>
          </a:p>
          <a:p>
            <a:pPr lvl="2" eaLnBrk="1" hangingPunct="1"/>
            <a:r>
              <a:rPr lang="zh-CN" altLang="en-US" sz="2000" b="1" dirty="0">
                <a:solidFill>
                  <a:srgbClr val="000000"/>
                </a:solidFill>
                <a:ea typeface="楷体_GB2312" pitchFamily="49" charset="-122"/>
              </a:rPr>
              <a:t>为达到所需速度，可以用简单的组成，复杂的实现技术，要选用高性能的器件；复杂的组成，一般速度的实现技术，采用专用芯片。</a:t>
            </a:r>
            <a:endParaRPr lang="en-US" altLang="zh-CN" sz="2000" b="1" dirty="0">
              <a:solidFill>
                <a:srgbClr val="000000"/>
              </a:solidFill>
              <a:ea typeface="楷体_GB2312" pitchFamily="49" charset="-122"/>
            </a:endParaRPr>
          </a:p>
          <a:p>
            <a:pPr lvl="2" eaLnBrk="1" hangingPunct="1"/>
            <a:r>
              <a:rPr lang="zh-CN" altLang="en-US" sz="2000" b="1" dirty="0">
                <a:solidFill>
                  <a:srgbClr val="000000"/>
                </a:solidFill>
                <a:ea typeface="楷体_GB2312" pitchFamily="49" charset="-122"/>
              </a:rPr>
              <a:t>如何权衡，取决于器件来源、厂家技术特长和性能价格比能否优化。</a:t>
            </a:r>
            <a:endParaRPr lang="en-US" altLang="zh-CN" sz="2000" b="1" dirty="0">
              <a:solidFill>
                <a:srgbClr val="000000"/>
              </a:solidFill>
              <a:ea typeface="楷体_GB2312" pitchFamily="49" charset="-122"/>
            </a:endParaRPr>
          </a:p>
          <a:p>
            <a:pPr lvl="2" eaLnBrk="1" hangingPunct="1"/>
            <a:r>
              <a:rPr lang="zh-CN" altLang="en-US" sz="2000" b="1" dirty="0">
                <a:solidFill>
                  <a:srgbClr val="000000"/>
                </a:solidFill>
                <a:ea typeface="楷体_GB2312" pitchFamily="49" charset="-122"/>
              </a:rPr>
              <a:t>在保证当前器件条件下，保证在价格不增或只增很少的情况下尽可能提高速度。</a:t>
            </a:r>
            <a:endParaRPr lang="en-US" altLang="zh-CN" sz="2000" b="1" dirty="0">
              <a:solidFill>
                <a:srgbClr val="000000"/>
              </a:solidFill>
              <a:ea typeface="楷体_GB2312"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D12DFA9F-3C15-4104-9207-8DCCABB9B4EE}"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46</a:t>
            </a:fld>
            <a:endParaRPr kumimoji="0" lang="en-US" altLang="ko-KR" sz="1200" b="0" i="0" u="none" strike="noStrike" kern="1200" cap="none" spc="0" normalizeH="0" baseline="0" noProof="0" dirty="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81923" name="Rectangle 2"/>
          <p:cNvSpPr>
            <a:spLocks noGrp="1"/>
          </p:cNvSpPr>
          <p:nvPr>
            <p:ph type="title"/>
          </p:nvPr>
        </p:nvSpPr>
        <p:spPr/>
        <p:txBody>
          <a:bodyPr vert="horz" wrap="square" lIns="91440" tIns="45720" rIns="91440" bIns="45720" anchor="ctr" anchorCtr="0"/>
          <a:lstStyle/>
          <a:p>
            <a:pPr eaLnBrk="1" hangingPunct="1"/>
            <a:r>
              <a:rPr lang="en-US" altLang="zh-CN" dirty="0">
                <a:solidFill>
                  <a:srgbClr val="000000"/>
                </a:solidFill>
                <a:latin typeface="黑体" panose="02010609060101010101" pitchFamily="49" charset="-122"/>
                <a:ea typeface="黑体" panose="02010609060101010101" pitchFamily="49" charset="-122"/>
              </a:rPr>
              <a:t>1.2</a:t>
            </a:r>
            <a:r>
              <a:rPr lang="zh-CN" altLang="en-US" dirty="0">
                <a:solidFill>
                  <a:srgbClr val="000000"/>
                </a:solidFill>
                <a:latin typeface="黑体" panose="02010609060101010101" pitchFamily="49" charset="-122"/>
                <a:ea typeface="黑体" panose="02010609060101010101" pitchFamily="49" charset="-122"/>
              </a:rPr>
              <a:t>计算机系统结构、组成与实现</a:t>
            </a:r>
          </a:p>
        </p:txBody>
      </p:sp>
      <p:sp>
        <p:nvSpPr>
          <p:cNvPr id="65541"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仿宋_GB2312" pitchFamily="49" charset="-122"/>
                <a:ea typeface="仿宋_GB2312" pitchFamily="49" charset="-122"/>
                <a:cs typeface="+mn-cs"/>
              </a:rPr>
              <a:t>计算机系统结构、组成和实现三者的相互影响</a:t>
            </a: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rPr>
              <a:t>三者的内容随不同时期及不同的计算机系统会有些变化，甚至是模糊不清的。</a:t>
            </a:r>
            <a:endParaRPr kumimoji="0" lang="en-US" altLang="zh-CN"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rPr>
              <a:t> </a:t>
            </a:r>
            <a:r>
              <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rPr>
              <a:t>结论：</a:t>
            </a:r>
            <a:endParaRPr kumimoji="0" lang="en-US" altLang="zh-CN"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endParaRPr>
          </a:p>
          <a:p>
            <a:pPr marL="1143000" marR="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计算机体系结构设计的任务是进行软、硬件的功能分配，确定传统机器级软、硬件界面。</a:t>
            </a:r>
            <a:endParaRPr kumimoji="0" lang="zh-CN" altLang="en-US" sz="2400" b="0"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endParaRPr>
          </a:p>
          <a:p>
            <a:pPr marL="1143000" marR="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仿宋_GB2312" pitchFamily="49" charset="-122"/>
                <a:ea typeface="仿宋_GB2312" pitchFamily="49" charset="-122"/>
                <a:cs typeface="+mn-cs"/>
              </a:rPr>
              <a:t>从学科角度，计算机系统结构的任务是</a:t>
            </a:r>
          </a:p>
          <a:p>
            <a:pPr marL="1600200" marR="0" lvl="3" indent="-22860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rPr>
              <a:t>研究软、硬功能分配，确定程序设计者所看到的机器级界面</a:t>
            </a:r>
          </a:p>
          <a:p>
            <a:pPr marL="1600200" marR="0" lvl="3" indent="-22860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r>
              <a:rPr kumimoji="0" lang="zh-CN" altLang="en-US" sz="20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rPr>
              <a:t>  </a:t>
            </a: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从</a:t>
            </a:r>
            <a:r>
              <a:rPr kumimoji="0" lang="zh-CN" altLang="en-US" sz="20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rPr>
              <a:t>程序设计者角度</a:t>
            </a: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看到的计算机系统结构</a:t>
            </a:r>
          </a:p>
          <a:p>
            <a:pPr marL="1600200" marR="0" lvl="3" indent="-22860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rPr>
              <a:t>如何最佳最合理地实现分配给硬件的功能</a:t>
            </a:r>
          </a:p>
          <a:p>
            <a:pPr marL="1600200" marR="0" lvl="3" indent="-22860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r>
              <a:rPr kumimoji="0" lang="zh-CN" altLang="en-US" sz="20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rPr>
              <a:t>	</a:t>
            </a: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从</a:t>
            </a:r>
            <a:r>
              <a:rPr kumimoji="0" lang="zh-CN" altLang="en-US" sz="20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rPr>
              <a:t>计算机设计者角度</a:t>
            </a:r>
            <a:r>
              <a:rPr kumimoji="0" lang="zh-CN" altLang="en-US" sz="20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看到的计算机系统结构</a:t>
            </a:r>
          </a:p>
          <a:p>
            <a:pPr marL="1314450" marR="0" lvl="3" indent="0" algn="l" defTabSz="914400" rtl="0" eaLnBrk="1" fontAlgn="base" latinLnBrk="0" hangingPunct="1">
              <a:lnSpc>
                <a:spcPct val="100000"/>
              </a:lnSpc>
              <a:spcBef>
                <a:spcPct val="20000"/>
              </a:spcBef>
              <a:spcAft>
                <a:spcPct val="0"/>
              </a:spcAft>
              <a:buClr>
                <a:schemeClr val="tx1"/>
              </a:buClr>
              <a:buSzPct val="60000"/>
              <a:buFont typeface="Wingdings" panose="05000000000000000000" pitchFamily="2" charset="2"/>
              <a:buNone/>
              <a:defRPr/>
            </a:pPr>
            <a:endParaRPr kumimoji="0" lang="en-US" altLang="zh-CN" sz="1600" b="1"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9"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17C272FE-1195-4962-A1E8-453BCD7ED5F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47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83971" name="Rectangle 2"/>
          <p:cNvSpPr>
            <a:spLocks noGrp="1"/>
          </p:cNvSpPr>
          <p:nvPr>
            <p:ph type="title"/>
          </p:nvPr>
        </p:nvSpPr>
        <p:spPr>
          <a:xfrm>
            <a:off x="482600" y="79375"/>
            <a:ext cx="8259763" cy="609600"/>
          </a:xfrm>
        </p:spPr>
        <p:txBody>
          <a:bodyPr vert="horz" wrap="square" lIns="91440" tIns="45720" rIns="91440" bIns="45720" anchor="ctr" anchorCtr="0"/>
          <a:lstStyle/>
          <a:p>
            <a:pPr eaLnBrk="1" hangingPunct="1"/>
            <a:r>
              <a:rPr lang="en-US" altLang="zh-CN" sz="2800" b="0" dirty="0">
                <a:solidFill>
                  <a:srgbClr val="000000"/>
                </a:solidFill>
                <a:latin typeface="黑体" panose="02010609060101010101" pitchFamily="49" charset="-122"/>
                <a:ea typeface="黑体" panose="02010609060101010101" pitchFamily="49" charset="-122"/>
              </a:rPr>
              <a:t>1.3</a:t>
            </a:r>
            <a:r>
              <a:rPr lang="zh-CN" altLang="en-US" sz="2800" b="0" dirty="0">
                <a:solidFill>
                  <a:srgbClr val="000000"/>
                </a:solidFill>
                <a:latin typeface="黑体" panose="02010609060101010101" pitchFamily="49" charset="-122"/>
                <a:ea typeface="黑体" panose="02010609060101010101" pitchFamily="49" charset="-122"/>
              </a:rPr>
              <a:t>计算机系统的软硬取舍、性能评测及定量设计</a:t>
            </a:r>
          </a:p>
        </p:txBody>
      </p:sp>
      <p:sp>
        <p:nvSpPr>
          <p:cNvPr id="227331"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仿宋_GB2312" pitchFamily="49" charset="-122"/>
                <a:ea typeface="仿宋_GB2312" pitchFamily="49" charset="-122"/>
              </a:rPr>
              <a:t>计算机系统结构的任务之一</a:t>
            </a:r>
          </a:p>
          <a:p>
            <a:pPr lvl="1" eaLnBrk="1" hangingPunct="1"/>
            <a:r>
              <a:rPr lang="zh-CN" altLang="en-US" b="1" dirty="0">
                <a:latin typeface="楷体_GB2312" pitchFamily="49" charset="-122"/>
                <a:ea typeface="楷体_GB2312" pitchFamily="49" charset="-122"/>
              </a:rPr>
              <a:t>软、硬功能分配，确定软硬界面</a:t>
            </a:r>
            <a:endParaRPr lang="zh-CN" altLang="en-US" dirty="0">
              <a:solidFill>
                <a:srgbClr val="000000"/>
              </a:solidFill>
              <a:latin typeface="仿宋_GB2312" pitchFamily="49" charset="-122"/>
              <a:ea typeface="仿宋_GB2312" pitchFamily="49" charset="-122"/>
            </a:endParaRPr>
          </a:p>
          <a:p>
            <a:pPr eaLnBrk="1" hangingPunct="1"/>
            <a:r>
              <a:rPr lang="zh-CN" altLang="en-US" dirty="0">
                <a:solidFill>
                  <a:srgbClr val="FF0000"/>
                </a:solidFill>
                <a:latin typeface="楷体_GB2312" pitchFamily="49" charset="-122"/>
                <a:ea typeface="楷体_GB2312" pitchFamily="49" charset="-122"/>
              </a:rPr>
              <a:t>提高硬件功能比例     提高软件功能比例</a:t>
            </a:r>
          </a:p>
          <a:p>
            <a:pPr lvl="1" eaLnBrk="1" hangingPunct="1"/>
            <a:r>
              <a:rPr lang="zh-CN" altLang="en-US" b="1" dirty="0">
                <a:solidFill>
                  <a:srgbClr val="FF0000"/>
                </a:solidFill>
                <a:latin typeface="楷体_GB2312" pitchFamily="49" charset="-122"/>
                <a:ea typeface="楷体_GB2312" pitchFamily="49" charset="-122"/>
              </a:rPr>
              <a:t>提高</a:t>
            </a:r>
            <a:r>
              <a:rPr lang="zh-CN" altLang="en-US" b="1" dirty="0">
                <a:latin typeface="楷体_GB2312" pitchFamily="49" charset="-122"/>
                <a:ea typeface="楷体_GB2312" pitchFamily="49" charset="-122"/>
              </a:rPr>
              <a:t>解题速度               </a:t>
            </a:r>
            <a:r>
              <a:rPr lang="zh-CN" altLang="en-US" b="1" dirty="0">
                <a:solidFill>
                  <a:srgbClr val="FF0000"/>
                </a:solidFill>
                <a:latin typeface="楷体_GB2312" pitchFamily="49" charset="-122"/>
                <a:ea typeface="楷体_GB2312" pitchFamily="49" charset="-122"/>
              </a:rPr>
              <a:t>降低</a:t>
            </a:r>
            <a:r>
              <a:rPr lang="zh-CN" altLang="en-US" b="1" dirty="0">
                <a:latin typeface="楷体_GB2312" pitchFamily="49" charset="-122"/>
                <a:ea typeface="楷体_GB2312" pitchFamily="49" charset="-122"/>
              </a:rPr>
              <a:t>解题速度</a:t>
            </a:r>
          </a:p>
          <a:p>
            <a:pPr lvl="1" eaLnBrk="1" hangingPunct="1"/>
            <a:r>
              <a:rPr lang="zh-CN" altLang="en-US" b="1" dirty="0">
                <a:solidFill>
                  <a:srgbClr val="FF0000"/>
                </a:solidFill>
                <a:latin typeface="楷体_GB2312" pitchFamily="49" charset="-122"/>
                <a:ea typeface="楷体_GB2312" pitchFamily="49" charset="-122"/>
              </a:rPr>
              <a:t>减少</a:t>
            </a:r>
            <a:r>
              <a:rPr lang="zh-CN" altLang="en-US" b="1" dirty="0">
                <a:latin typeface="楷体_GB2312" pitchFamily="49" charset="-122"/>
                <a:ea typeface="楷体_GB2312" pitchFamily="49" charset="-122"/>
              </a:rPr>
              <a:t>程序所需存储空间  </a:t>
            </a:r>
            <a:r>
              <a:rPr lang="zh-CN" altLang="en-US" b="1" dirty="0">
                <a:solidFill>
                  <a:srgbClr val="FF0000"/>
                </a:solidFill>
                <a:latin typeface="楷体_GB2312" pitchFamily="49" charset="-122"/>
                <a:ea typeface="楷体_GB2312" pitchFamily="49" charset="-122"/>
              </a:rPr>
              <a:t>增加</a:t>
            </a:r>
            <a:r>
              <a:rPr lang="zh-CN" altLang="en-US" b="1" dirty="0">
                <a:latin typeface="楷体_GB2312" pitchFamily="49" charset="-122"/>
                <a:ea typeface="楷体_GB2312" pitchFamily="49" charset="-122"/>
              </a:rPr>
              <a:t>程序所需存储空间</a:t>
            </a:r>
          </a:p>
          <a:p>
            <a:pPr lvl="1" eaLnBrk="1" hangingPunct="1"/>
            <a:r>
              <a:rPr lang="zh-CN" altLang="en-US" b="1" dirty="0">
                <a:solidFill>
                  <a:srgbClr val="FF0000"/>
                </a:solidFill>
                <a:latin typeface="楷体_GB2312" pitchFamily="49" charset="-122"/>
                <a:ea typeface="楷体_GB2312" pitchFamily="49" charset="-122"/>
              </a:rPr>
              <a:t>增加</a:t>
            </a:r>
            <a:r>
              <a:rPr lang="zh-CN" altLang="en-US" b="1" dirty="0">
                <a:latin typeface="楷体_GB2312" pitchFamily="49" charset="-122"/>
                <a:ea typeface="楷体_GB2312" pitchFamily="49" charset="-122"/>
              </a:rPr>
              <a:t>硬件成本               </a:t>
            </a:r>
            <a:r>
              <a:rPr lang="zh-CN" altLang="en-US" b="1" dirty="0">
                <a:solidFill>
                  <a:srgbClr val="FF0000"/>
                </a:solidFill>
                <a:latin typeface="楷体_GB2312" pitchFamily="49" charset="-122"/>
                <a:ea typeface="楷体_GB2312" pitchFamily="49" charset="-122"/>
              </a:rPr>
              <a:t>减少</a:t>
            </a:r>
            <a:r>
              <a:rPr lang="zh-CN" altLang="en-US" b="1" dirty="0">
                <a:latin typeface="楷体_GB2312" pitchFamily="49" charset="-122"/>
                <a:ea typeface="楷体_GB2312" pitchFamily="49" charset="-122"/>
              </a:rPr>
              <a:t>硬件成本</a:t>
            </a:r>
          </a:p>
          <a:p>
            <a:pPr lvl="1" eaLnBrk="1" hangingPunct="1"/>
            <a:r>
              <a:rPr lang="zh-CN" altLang="en-US" b="1" dirty="0">
                <a:solidFill>
                  <a:srgbClr val="FF0000"/>
                </a:solidFill>
                <a:latin typeface="楷体_GB2312" pitchFamily="49" charset="-122"/>
                <a:ea typeface="楷体_GB2312" pitchFamily="49" charset="-122"/>
              </a:rPr>
              <a:t>降低</a:t>
            </a:r>
            <a:r>
              <a:rPr lang="zh-CN" altLang="en-US" b="1" dirty="0">
                <a:latin typeface="楷体_GB2312" pitchFamily="49" charset="-122"/>
                <a:ea typeface="楷体_GB2312" pitchFamily="49" charset="-122"/>
              </a:rPr>
              <a:t>软件费用               </a:t>
            </a:r>
            <a:r>
              <a:rPr lang="zh-CN" altLang="en-US" b="1" dirty="0">
                <a:solidFill>
                  <a:srgbClr val="FF0000"/>
                </a:solidFill>
                <a:latin typeface="楷体_GB2312" pitchFamily="49" charset="-122"/>
                <a:ea typeface="楷体_GB2312" pitchFamily="49" charset="-122"/>
              </a:rPr>
              <a:t>增加</a:t>
            </a:r>
            <a:r>
              <a:rPr lang="zh-CN" altLang="en-US" b="1" dirty="0">
                <a:latin typeface="楷体_GB2312" pitchFamily="49" charset="-122"/>
                <a:ea typeface="楷体_GB2312" pitchFamily="49" charset="-122"/>
              </a:rPr>
              <a:t>软件费用</a:t>
            </a:r>
          </a:p>
          <a:p>
            <a:pPr lvl="1" eaLnBrk="1" hangingPunct="1"/>
            <a:r>
              <a:rPr lang="zh-CN" altLang="en-US" b="1" dirty="0">
                <a:solidFill>
                  <a:srgbClr val="FF0000"/>
                </a:solidFill>
                <a:latin typeface="楷体_GB2312" pitchFamily="49" charset="-122"/>
                <a:ea typeface="楷体_GB2312" pitchFamily="49" charset="-122"/>
              </a:rPr>
              <a:t>降低</a:t>
            </a:r>
            <a:r>
              <a:rPr lang="zh-CN" altLang="en-US" b="1" dirty="0">
                <a:latin typeface="楷体_GB2312" pitchFamily="49" charset="-122"/>
                <a:ea typeface="楷体_GB2312" pitchFamily="49" charset="-122"/>
              </a:rPr>
              <a:t>硬件利用率</a:t>
            </a:r>
            <a:endParaRPr lang="en-US" altLang="zh-CN" b="1" dirty="0">
              <a:solidFill>
                <a:srgbClr val="FF0000"/>
              </a:solidFill>
              <a:latin typeface="楷体_GB2312" pitchFamily="49" charset="-122"/>
              <a:ea typeface="楷体_GB2312" pitchFamily="49" charset="-122"/>
            </a:endParaRPr>
          </a:p>
          <a:p>
            <a:pPr lvl="1" eaLnBrk="1" hangingPunct="1"/>
            <a:r>
              <a:rPr lang="zh-CN" altLang="en-US" b="1" dirty="0">
                <a:solidFill>
                  <a:srgbClr val="FF0000"/>
                </a:solidFill>
                <a:latin typeface="楷体_GB2312" pitchFamily="49" charset="-122"/>
                <a:ea typeface="楷体_GB2312" pitchFamily="49" charset="-122"/>
              </a:rPr>
              <a:t>降低</a:t>
            </a:r>
            <a:r>
              <a:rPr lang="zh-CN" altLang="en-US" b="1" dirty="0">
                <a:latin typeface="楷体_GB2312" pitchFamily="49" charset="-122"/>
                <a:ea typeface="楷体_GB2312" pitchFamily="49" charset="-122"/>
              </a:rPr>
              <a:t>系统灵活性            </a:t>
            </a:r>
            <a:r>
              <a:rPr lang="zh-CN" altLang="en-US" b="1" dirty="0">
                <a:solidFill>
                  <a:srgbClr val="FF0000"/>
                </a:solidFill>
                <a:latin typeface="楷体_GB2312" pitchFamily="49" charset="-122"/>
                <a:ea typeface="楷体_GB2312" pitchFamily="49" charset="-122"/>
              </a:rPr>
              <a:t>增加</a:t>
            </a:r>
            <a:r>
              <a:rPr lang="zh-CN" altLang="en-US" b="1" dirty="0">
                <a:latin typeface="楷体_GB2312" pitchFamily="49" charset="-122"/>
                <a:ea typeface="楷体_GB2312" pitchFamily="49" charset="-122"/>
              </a:rPr>
              <a:t>系统灵活性</a:t>
            </a:r>
          </a:p>
        </p:txBody>
      </p:sp>
      <p:pic>
        <p:nvPicPr>
          <p:cNvPr id="227332" name="Picture 4" descr="2008062503165057"/>
          <p:cNvPicPr>
            <a:picLocks noChangeAspect="1"/>
          </p:cNvPicPr>
          <p:nvPr/>
        </p:nvPicPr>
        <p:blipFill>
          <a:blip r:embed="rId3"/>
          <a:stretch>
            <a:fillRect/>
          </a:stretch>
        </p:blipFill>
        <p:spPr>
          <a:xfrm>
            <a:off x="6591300" y="3941763"/>
            <a:ext cx="2281238" cy="2274887"/>
          </a:xfrm>
          <a:prstGeom prst="rect">
            <a:avLst/>
          </a:prstGeom>
          <a:noFill/>
          <a:ln w="9525">
            <a:noFill/>
          </a:ln>
        </p:spPr>
      </p:pic>
      <p:sp>
        <p:nvSpPr>
          <p:cNvPr id="227333" name="AutoShape 5"/>
          <p:cNvSpPr/>
          <p:nvPr/>
        </p:nvSpPr>
        <p:spPr>
          <a:xfrm>
            <a:off x="4425950" y="3143250"/>
            <a:ext cx="2411413" cy="1322388"/>
          </a:xfrm>
          <a:prstGeom prst="wedgeRoundRectCallout">
            <a:avLst>
              <a:gd name="adj1" fmla="val 73171"/>
              <a:gd name="adj2" fmla="val 37514"/>
              <a:gd name="adj3" fmla="val 16667"/>
            </a:avLst>
          </a:prstGeom>
          <a:solidFill>
            <a:srgbClr val="FFFF00"/>
          </a:solidFill>
          <a:ln w="9525" cap="flat" cmpd="sng">
            <a:solidFill>
              <a:schemeClr val="tx1"/>
            </a:solidFill>
            <a:prstDash val="solid"/>
            <a:miter/>
            <a:headEnd type="none" w="med" len="med"/>
            <a:tailEnd type="none" w="med" len="med"/>
          </a:ln>
        </p:spPr>
        <p:txBody>
          <a:bodyPr anchor="ctr" anchorCtr="0"/>
          <a:lstStyle/>
          <a:p>
            <a:pPr>
              <a:spcBef>
                <a:spcPct val="30000"/>
              </a:spcBef>
            </a:pPr>
            <a:r>
              <a:rPr lang="zh-CN" altLang="en-US" sz="2000" b="1" dirty="0">
                <a:solidFill>
                  <a:srgbClr val="FF0000"/>
                </a:solidFill>
                <a:latin typeface="楷体_GB2312" pitchFamily="49" charset="-122"/>
                <a:ea typeface="楷体_GB2312" pitchFamily="49" charset="-122"/>
              </a:rPr>
              <a:t>软件和硬件在逻辑功能上是等效的</a:t>
            </a:r>
          </a:p>
        </p:txBody>
      </p:sp>
      <p:sp>
        <p:nvSpPr>
          <p:cNvPr id="227351" name="AutoShape 23"/>
          <p:cNvSpPr/>
          <p:nvPr/>
        </p:nvSpPr>
        <p:spPr>
          <a:xfrm>
            <a:off x="1370013" y="5303838"/>
            <a:ext cx="5287962" cy="930275"/>
          </a:xfrm>
          <a:prstGeom prst="horizontalScroll">
            <a:avLst>
              <a:gd name="adj" fmla="val 12500"/>
            </a:avLst>
          </a:prstGeom>
          <a:solidFill>
            <a:srgbClr val="FF0000"/>
          </a:solidFill>
          <a:ln w="9525" cap="flat" cmpd="sng">
            <a:solidFill>
              <a:schemeClr val="tx1"/>
            </a:solidFill>
            <a:prstDash val="solid"/>
            <a:round/>
            <a:headEnd type="none" w="med" len="med"/>
            <a:tailEnd type="none" w="med" len="med"/>
          </a:ln>
        </p:spPr>
        <p:txBody>
          <a:bodyPr wrap="none" anchor="ctr" anchorCtr="0"/>
          <a:lstStyle/>
          <a:p>
            <a:pPr algn="ctr" eaLnBrk="0" hangingPunct="0"/>
            <a:r>
              <a:rPr lang="zh-CN" altLang="en-US" sz="2000" dirty="0">
                <a:solidFill>
                  <a:srgbClr val="000000"/>
                </a:solidFill>
                <a:latin typeface="黑体" panose="02010609060101010101" pitchFamily="49" charset="-122"/>
              </a:rPr>
              <a:t>如何确定某个部件用硬件实现还是软件实现？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332"/>
                                        </p:tgtEl>
                                        <p:attrNameLst>
                                          <p:attrName>style.visibility</p:attrName>
                                        </p:attrNameLst>
                                      </p:cBhvr>
                                      <p:to>
                                        <p:strVal val="visible"/>
                                      </p:to>
                                    </p:set>
                                    <p:animEffect transition="in" filter="fade">
                                      <p:cBhvr>
                                        <p:cTn id="7" dur="1000"/>
                                        <p:tgtEl>
                                          <p:spTgt spid="227332"/>
                                        </p:tgtEl>
                                      </p:cBhvr>
                                    </p:animEffect>
                                  </p:childTnLst>
                                </p:cTn>
                              </p:par>
                            </p:childTnLst>
                          </p:cTn>
                        </p:par>
                        <p:par>
                          <p:cTn id="8" fill="hold">
                            <p:stCondLst>
                              <p:cond delay="1000"/>
                            </p:stCondLst>
                            <p:childTnLst>
                              <p:par>
                                <p:cTn id="9" presetID="12" presetClass="entr" presetSubtype="2" fill="hold" grpId="0" nodeType="afterEffect">
                                  <p:stCondLst>
                                    <p:cond delay="0"/>
                                  </p:stCondLst>
                                  <p:childTnLst>
                                    <p:set>
                                      <p:cBhvr>
                                        <p:cTn id="10" dur="1" fill="hold">
                                          <p:stCondLst>
                                            <p:cond delay="0"/>
                                          </p:stCondLst>
                                        </p:cTn>
                                        <p:tgtEl>
                                          <p:spTgt spid="227333"/>
                                        </p:tgtEl>
                                        <p:attrNameLst>
                                          <p:attrName>style.visibility</p:attrName>
                                        </p:attrNameLst>
                                      </p:cBhvr>
                                      <p:to>
                                        <p:strVal val="visible"/>
                                      </p:to>
                                    </p:set>
                                    <p:animEffect transition="in" filter="slide(fromRight)">
                                      <p:cBhvr>
                                        <p:cTn id="11" dur="1000"/>
                                        <p:tgtEl>
                                          <p:spTgt spid="227333"/>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528" fill="hold" nodeType="clickEffect">
                                  <p:stCondLst>
                                    <p:cond delay="0"/>
                                  </p:stCondLst>
                                  <p:childTnLst>
                                    <p:set>
                                      <p:cBhvr>
                                        <p:cTn id="15" dur="1" fill="hold">
                                          <p:stCondLst>
                                            <p:cond delay="0"/>
                                          </p:stCondLst>
                                        </p:cTn>
                                        <p:tgtEl>
                                          <p:spTgt spid="227331">
                                            <p:txEl>
                                              <p:pRg st="2" end="2"/>
                                            </p:txEl>
                                          </p:spTgt>
                                        </p:tgtEl>
                                        <p:attrNameLst>
                                          <p:attrName>style.visibility</p:attrName>
                                        </p:attrNameLst>
                                      </p:cBhvr>
                                      <p:to>
                                        <p:strVal val="visible"/>
                                      </p:to>
                                    </p:set>
                                    <p:anim calcmode="lin" valueType="num">
                                      <p:cBhvr>
                                        <p:cTn id="16" dur="500" fill="hold"/>
                                        <p:tgtEl>
                                          <p:spTgt spid="227331">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227331">
                                            <p:txEl>
                                              <p:pRg st="2" end="2"/>
                                            </p:txEl>
                                          </p:spTgt>
                                        </p:tgtEl>
                                        <p:attrNameLst>
                                          <p:attrName>ppt_h</p:attrName>
                                        </p:attrNameLst>
                                      </p:cBhvr>
                                      <p:tavLst>
                                        <p:tav tm="0">
                                          <p:val>
                                            <p:fltVal val="0"/>
                                          </p:val>
                                        </p:tav>
                                        <p:tav tm="100000">
                                          <p:val>
                                            <p:strVal val="#ppt_h"/>
                                          </p:val>
                                        </p:tav>
                                      </p:tavLst>
                                    </p:anim>
                                    <p:anim calcmode="lin" valueType="num">
                                      <p:cBhvr>
                                        <p:cTn id="18" dur="500" fill="hold"/>
                                        <p:tgtEl>
                                          <p:spTgt spid="227331">
                                            <p:txEl>
                                              <p:pRg st="2" end="2"/>
                                            </p:txEl>
                                          </p:spTgt>
                                        </p:tgtEl>
                                        <p:attrNameLst>
                                          <p:attrName>ppt_x</p:attrName>
                                        </p:attrNameLst>
                                      </p:cBhvr>
                                      <p:tavLst>
                                        <p:tav tm="0">
                                          <p:val>
                                            <p:fltVal val="0.5"/>
                                          </p:val>
                                        </p:tav>
                                        <p:tav tm="100000">
                                          <p:val>
                                            <p:strVal val="#ppt_x"/>
                                          </p:val>
                                        </p:tav>
                                      </p:tavLst>
                                    </p:anim>
                                    <p:anim calcmode="lin" valueType="num">
                                      <p:cBhvr>
                                        <p:cTn id="19" dur="500" fill="hold"/>
                                        <p:tgtEl>
                                          <p:spTgt spid="227331">
                                            <p:txEl>
                                              <p:pRg st="2" end="2"/>
                                            </p:txEl>
                                          </p:spTgt>
                                        </p:tgtEl>
                                        <p:attrNameLst>
                                          <p:attrName>ppt_y</p:attrName>
                                        </p:attrNameLst>
                                      </p:cBhvr>
                                      <p:tavLst>
                                        <p:tav tm="0">
                                          <p:val>
                                            <p:fltVal val="0.5"/>
                                          </p:val>
                                        </p:tav>
                                        <p:tav tm="100000">
                                          <p:val>
                                            <p:strVal val="#ppt_y"/>
                                          </p:val>
                                        </p:tav>
                                      </p:tavLst>
                                    </p:anim>
                                  </p:childTnLst>
                                </p:cTn>
                              </p:par>
                              <p:par>
                                <p:cTn id="20" presetID="23" presetClass="entr" presetSubtype="528" fill="hold" nodeType="withEffect">
                                  <p:stCondLst>
                                    <p:cond delay="0"/>
                                  </p:stCondLst>
                                  <p:childTnLst>
                                    <p:set>
                                      <p:cBhvr>
                                        <p:cTn id="21" dur="1" fill="hold">
                                          <p:stCondLst>
                                            <p:cond delay="0"/>
                                          </p:stCondLst>
                                        </p:cTn>
                                        <p:tgtEl>
                                          <p:spTgt spid="227331">
                                            <p:txEl>
                                              <p:pRg st="3" end="3"/>
                                            </p:txEl>
                                          </p:spTgt>
                                        </p:tgtEl>
                                        <p:attrNameLst>
                                          <p:attrName>style.visibility</p:attrName>
                                        </p:attrNameLst>
                                      </p:cBhvr>
                                      <p:to>
                                        <p:strVal val="visible"/>
                                      </p:to>
                                    </p:set>
                                    <p:anim calcmode="lin" valueType="num">
                                      <p:cBhvr>
                                        <p:cTn id="22" dur="500" fill="hold"/>
                                        <p:tgtEl>
                                          <p:spTgt spid="227331">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227331">
                                            <p:txEl>
                                              <p:pRg st="3" end="3"/>
                                            </p:txEl>
                                          </p:spTgt>
                                        </p:tgtEl>
                                        <p:attrNameLst>
                                          <p:attrName>ppt_h</p:attrName>
                                        </p:attrNameLst>
                                      </p:cBhvr>
                                      <p:tavLst>
                                        <p:tav tm="0">
                                          <p:val>
                                            <p:fltVal val="0"/>
                                          </p:val>
                                        </p:tav>
                                        <p:tav tm="100000">
                                          <p:val>
                                            <p:strVal val="#ppt_h"/>
                                          </p:val>
                                        </p:tav>
                                      </p:tavLst>
                                    </p:anim>
                                    <p:anim calcmode="lin" valueType="num">
                                      <p:cBhvr>
                                        <p:cTn id="24" dur="500" fill="hold"/>
                                        <p:tgtEl>
                                          <p:spTgt spid="227331">
                                            <p:txEl>
                                              <p:pRg st="3" end="3"/>
                                            </p:txEl>
                                          </p:spTgt>
                                        </p:tgtEl>
                                        <p:attrNameLst>
                                          <p:attrName>ppt_x</p:attrName>
                                        </p:attrNameLst>
                                      </p:cBhvr>
                                      <p:tavLst>
                                        <p:tav tm="0">
                                          <p:val>
                                            <p:fltVal val="0.5"/>
                                          </p:val>
                                        </p:tav>
                                        <p:tav tm="100000">
                                          <p:val>
                                            <p:strVal val="#ppt_x"/>
                                          </p:val>
                                        </p:tav>
                                      </p:tavLst>
                                    </p:anim>
                                    <p:anim calcmode="lin" valueType="num">
                                      <p:cBhvr>
                                        <p:cTn id="25" dur="500" fill="hold"/>
                                        <p:tgtEl>
                                          <p:spTgt spid="227331">
                                            <p:txEl>
                                              <p:pRg st="3" end="3"/>
                                            </p:txEl>
                                          </p:spTgt>
                                        </p:tgtEl>
                                        <p:attrNameLst>
                                          <p:attrName>ppt_y</p:attrName>
                                        </p:attrNameLst>
                                      </p:cBhvr>
                                      <p:tavLst>
                                        <p:tav tm="0">
                                          <p:val>
                                            <p:fltVal val="0.5"/>
                                          </p:val>
                                        </p:tav>
                                        <p:tav tm="100000">
                                          <p:val>
                                            <p:strVal val="#ppt_y"/>
                                          </p:val>
                                        </p:tav>
                                      </p:tavLst>
                                    </p:anim>
                                  </p:childTnLst>
                                </p:cTn>
                              </p:par>
                              <p:par>
                                <p:cTn id="26" presetID="23" presetClass="entr" presetSubtype="528" fill="hold" nodeType="withEffect">
                                  <p:stCondLst>
                                    <p:cond delay="0"/>
                                  </p:stCondLst>
                                  <p:childTnLst>
                                    <p:set>
                                      <p:cBhvr>
                                        <p:cTn id="27" dur="1" fill="hold">
                                          <p:stCondLst>
                                            <p:cond delay="0"/>
                                          </p:stCondLst>
                                        </p:cTn>
                                        <p:tgtEl>
                                          <p:spTgt spid="227331">
                                            <p:txEl>
                                              <p:pRg st="4" end="4"/>
                                            </p:txEl>
                                          </p:spTgt>
                                        </p:tgtEl>
                                        <p:attrNameLst>
                                          <p:attrName>style.visibility</p:attrName>
                                        </p:attrNameLst>
                                      </p:cBhvr>
                                      <p:to>
                                        <p:strVal val="visible"/>
                                      </p:to>
                                    </p:set>
                                    <p:anim calcmode="lin" valueType="num">
                                      <p:cBhvr>
                                        <p:cTn id="28" dur="500" fill="hold"/>
                                        <p:tgtEl>
                                          <p:spTgt spid="227331">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227331">
                                            <p:txEl>
                                              <p:pRg st="4" end="4"/>
                                            </p:txEl>
                                          </p:spTgt>
                                        </p:tgtEl>
                                        <p:attrNameLst>
                                          <p:attrName>ppt_h</p:attrName>
                                        </p:attrNameLst>
                                      </p:cBhvr>
                                      <p:tavLst>
                                        <p:tav tm="0">
                                          <p:val>
                                            <p:fltVal val="0"/>
                                          </p:val>
                                        </p:tav>
                                        <p:tav tm="100000">
                                          <p:val>
                                            <p:strVal val="#ppt_h"/>
                                          </p:val>
                                        </p:tav>
                                      </p:tavLst>
                                    </p:anim>
                                    <p:anim calcmode="lin" valueType="num">
                                      <p:cBhvr>
                                        <p:cTn id="30" dur="500" fill="hold"/>
                                        <p:tgtEl>
                                          <p:spTgt spid="227331">
                                            <p:txEl>
                                              <p:pRg st="4" end="4"/>
                                            </p:txEl>
                                          </p:spTgt>
                                        </p:tgtEl>
                                        <p:attrNameLst>
                                          <p:attrName>ppt_x</p:attrName>
                                        </p:attrNameLst>
                                      </p:cBhvr>
                                      <p:tavLst>
                                        <p:tav tm="0">
                                          <p:val>
                                            <p:fltVal val="0.5"/>
                                          </p:val>
                                        </p:tav>
                                        <p:tav tm="100000">
                                          <p:val>
                                            <p:strVal val="#ppt_x"/>
                                          </p:val>
                                        </p:tav>
                                      </p:tavLst>
                                    </p:anim>
                                    <p:anim calcmode="lin" valueType="num">
                                      <p:cBhvr>
                                        <p:cTn id="31" dur="500" fill="hold"/>
                                        <p:tgtEl>
                                          <p:spTgt spid="227331">
                                            <p:txEl>
                                              <p:pRg st="4" end="4"/>
                                            </p:txEl>
                                          </p:spTgt>
                                        </p:tgtEl>
                                        <p:attrNameLst>
                                          <p:attrName>ppt_y</p:attrName>
                                        </p:attrNameLst>
                                      </p:cBhvr>
                                      <p:tavLst>
                                        <p:tav tm="0">
                                          <p:val>
                                            <p:fltVal val="0.5"/>
                                          </p:val>
                                        </p:tav>
                                        <p:tav tm="100000">
                                          <p:val>
                                            <p:strVal val="#ppt_y"/>
                                          </p:val>
                                        </p:tav>
                                      </p:tavLst>
                                    </p:anim>
                                  </p:childTnLst>
                                </p:cTn>
                              </p:par>
                              <p:par>
                                <p:cTn id="32" presetID="23" presetClass="entr" presetSubtype="528" fill="hold" nodeType="withEffect">
                                  <p:stCondLst>
                                    <p:cond delay="0"/>
                                  </p:stCondLst>
                                  <p:childTnLst>
                                    <p:set>
                                      <p:cBhvr>
                                        <p:cTn id="33" dur="1" fill="hold">
                                          <p:stCondLst>
                                            <p:cond delay="0"/>
                                          </p:stCondLst>
                                        </p:cTn>
                                        <p:tgtEl>
                                          <p:spTgt spid="227331">
                                            <p:txEl>
                                              <p:pRg st="5" end="5"/>
                                            </p:txEl>
                                          </p:spTgt>
                                        </p:tgtEl>
                                        <p:attrNameLst>
                                          <p:attrName>style.visibility</p:attrName>
                                        </p:attrNameLst>
                                      </p:cBhvr>
                                      <p:to>
                                        <p:strVal val="visible"/>
                                      </p:to>
                                    </p:set>
                                    <p:anim calcmode="lin" valueType="num">
                                      <p:cBhvr>
                                        <p:cTn id="34" dur="500" fill="hold"/>
                                        <p:tgtEl>
                                          <p:spTgt spid="227331">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227331">
                                            <p:txEl>
                                              <p:pRg st="5" end="5"/>
                                            </p:txEl>
                                          </p:spTgt>
                                        </p:tgtEl>
                                        <p:attrNameLst>
                                          <p:attrName>ppt_h</p:attrName>
                                        </p:attrNameLst>
                                      </p:cBhvr>
                                      <p:tavLst>
                                        <p:tav tm="0">
                                          <p:val>
                                            <p:fltVal val="0"/>
                                          </p:val>
                                        </p:tav>
                                        <p:tav tm="100000">
                                          <p:val>
                                            <p:strVal val="#ppt_h"/>
                                          </p:val>
                                        </p:tav>
                                      </p:tavLst>
                                    </p:anim>
                                    <p:anim calcmode="lin" valueType="num">
                                      <p:cBhvr>
                                        <p:cTn id="36" dur="500" fill="hold"/>
                                        <p:tgtEl>
                                          <p:spTgt spid="227331">
                                            <p:txEl>
                                              <p:pRg st="5" end="5"/>
                                            </p:txEl>
                                          </p:spTgt>
                                        </p:tgtEl>
                                        <p:attrNameLst>
                                          <p:attrName>ppt_x</p:attrName>
                                        </p:attrNameLst>
                                      </p:cBhvr>
                                      <p:tavLst>
                                        <p:tav tm="0">
                                          <p:val>
                                            <p:fltVal val="0.5"/>
                                          </p:val>
                                        </p:tav>
                                        <p:tav tm="100000">
                                          <p:val>
                                            <p:strVal val="#ppt_x"/>
                                          </p:val>
                                        </p:tav>
                                      </p:tavLst>
                                    </p:anim>
                                    <p:anim calcmode="lin" valueType="num">
                                      <p:cBhvr>
                                        <p:cTn id="37" dur="500" fill="hold"/>
                                        <p:tgtEl>
                                          <p:spTgt spid="227331">
                                            <p:txEl>
                                              <p:pRg st="5" end="5"/>
                                            </p:txEl>
                                          </p:spTgt>
                                        </p:tgtEl>
                                        <p:attrNameLst>
                                          <p:attrName>ppt_y</p:attrName>
                                        </p:attrNameLst>
                                      </p:cBhvr>
                                      <p:tavLst>
                                        <p:tav tm="0">
                                          <p:val>
                                            <p:fltVal val="0.5"/>
                                          </p:val>
                                        </p:tav>
                                        <p:tav tm="100000">
                                          <p:val>
                                            <p:strVal val="#ppt_y"/>
                                          </p:val>
                                        </p:tav>
                                      </p:tavLst>
                                    </p:anim>
                                  </p:childTnLst>
                                </p:cTn>
                              </p:par>
                              <p:par>
                                <p:cTn id="38" presetID="23" presetClass="entr" presetSubtype="528" fill="hold" nodeType="withEffect">
                                  <p:stCondLst>
                                    <p:cond delay="0"/>
                                  </p:stCondLst>
                                  <p:childTnLst>
                                    <p:set>
                                      <p:cBhvr>
                                        <p:cTn id="39" dur="1" fill="hold">
                                          <p:stCondLst>
                                            <p:cond delay="0"/>
                                          </p:stCondLst>
                                        </p:cTn>
                                        <p:tgtEl>
                                          <p:spTgt spid="227331">
                                            <p:txEl>
                                              <p:pRg st="6" end="6"/>
                                            </p:txEl>
                                          </p:spTgt>
                                        </p:tgtEl>
                                        <p:attrNameLst>
                                          <p:attrName>style.visibility</p:attrName>
                                        </p:attrNameLst>
                                      </p:cBhvr>
                                      <p:to>
                                        <p:strVal val="visible"/>
                                      </p:to>
                                    </p:set>
                                    <p:anim calcmode="lin" valueType="num">
                                      <p:cBhvr>
                                        <p:cTn id="40" dur="500" fill="hold"/>
                                        <p:tgtEl>
                                          <p:spTgt spid="227331">
                                            <p:txEl>
                                              <p:pRg st="6" end="6"/>
                                            </p:txEl>
                                          </p:spTgt>
                                        </p:tgtEl>
                                        <p:attrNameLst>
                                          <p:attrName>ppt_w</p:attrName>
                                        </p:attrNameLst>
                                      </p:cBhvr>
                                      <p:tavLst>
                                        <p:tav tm="0">
                                          <p:val>
                                            <p:fltVal val="0"/>
                                          </p:val>
                                        </p:tav>
                                        <p:tav tm="100000">
                                          <p:val>
                                            <p:strVal val="#ppt_w"/>
                                          </p:val>
                                        </p:tav>
                                      </p:tavLst>
                                    </p:anim>
                                    <p:anim calcmode="lin" valueType="num">
                                      <p:cBhvr>
                                        <p:cTn id="41" dur="500" fill="hold"/>
                                        <p:tgtEl>
                                          <p:spTgt spid="227331">
                                            <p:txEl>
                                              <p:pRg st="6" end="6"/>
                                            </p:txEl>
                                          </p:spTgt>
                                        </p:tgtEl>
                                        <p:attrNameLst>
                                          <p:attrName>ppt_h</p:attrName>
                                        </p:attrNameLst>
                                      </p:cBhvr>
                                      <p:tavLst>
                                        <p:tav tm="0">
                                          <p:val>
                                            <p:fltVal val="0"/>
                                          </p:val>
                                        </p:tav>
                                        <p:tav tm="100000">
                                          <p:val>
                                            <p:strVal val="#ppt_h"/>
                                          </p:val>
                                        </p:tav>
                                      </p:tavLst>
                                    </p:anim>
                                    <p:anim calcmode="lin" valueType="num">
                                      <p:cBhvr>
                                        <p:cTn id="42" dur="500" fill="hold"/>
                                        <p:tgtEl>
                                          <p:spTgt spid="227331">
                                            <p:txEl>
                                              <p:pRg st="6" end="6"/>
                                            </p:txEl>
                                          </p:spTgt>
                                        </p:tgtEl>
                                        <p:attrNameLst>
                                          <p:attrName>ppt_x</p:attrName>
                                        </p:attrNameLst>
                                      </p:cBhvr>
                                      <p:tavLst>
                                        <p:tav tm="0">
                                          <p:val>
                                            <p:fltVal val="0.5"/>
                                          </p:val>
                                        </p:tav>
                                        <p:tav tm="100000">
                                          <p:val>
                                            <p:strVal val="#ppt_x"/>
                                          </p:val>
                                        </p:tav>
                                      </p:tavLst>
                                    </p:anim>
                                    <p:anim calcmode="lin" valueType="num">
                                      <p:cBhvr>
                                        <p:cTn id="43" dur="500" fill="hold"/>
                                        <p:tgtEl>
                                          <p:spTgt spid="227331">
                                            <p:txEl>
                                              <p:pRg st="6" end="6"/>
                                            </p:txEl>
                                          </p:spTgt>
                                        </p:tgtEl>
                                        <p:attrNameLst>
                                          <p:attrName>ppt_y</p:attrName>
                                        </p:attrNameLst>
                                      </p:cBhvr>
                                      <p:tavLst>
                                        <p:tav tm="0">
                                          <p:val>
                                            <p:fltVal val="0.5"/>
                                          </p:val>
                                        </p:tav>
                                        <p:tav tm="100000">
                                          <p:val>
                                            <p:strVal val="#ppt_y"/>
                                          </p:val>
                                        </p:tav>
                                      </p:tavLst>
                                    </p:anim>
                                  </p:childTnLst>
                                </p:cTn>
                              </p:par>
                              <p:par>
                                <p:cTn id="44" presetID="23" presetClass="entr" presetSubtype="528" fill="hold" nodeType="withEffect">
                                  <p:stCondLst>
                                    <p:cond delay="0"/>
                                  </p:stCondLst>
                                  <p:childTnLst>
                                    <p:set>
                                      <p:cBhvr>
                                        <p:cTn id="45" dur="1" fill="hold">
                                          <p:stCondLst>
                                            <p:cond delay="0"/>
                                          </p:stCondLst>
                                        </p:cTn>
                                        <p:tgtEl>
                                          <p:spTgt spid="227331">
                                            <p:txEl>
                                              <p:pRg st="7" end="7"/>
                                            </p:txEl>
                                          </p:spTgt>
                                        </p:tgtEl>
                                        <p:attrNameLst>
                                          <p:attrName>style.visibility</p:attrName>
                                        </p:attrNameLst>
                                      </p:cBhvr>
                                      <p:to>
                                        <p:strVal val="visible"/>
                                      </p:to>
                                    </p:set>
                                    <p:anim calcmode="lin" valueType="num">
                                      <p:cBhvr>
                                        <p:cTn id="46" dur="500" fill="hold"/>
                                        <p:tgtEl>
                                          <p:spTgt spid="227331">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227331">
                                            <p:txEl>
                                              <p:pRg st="7" end="7"/>
                                            </p:txEl>
                                          </p:spTgt>
                                        </p:tgtEl>
                                        <p:attrNameLst>
                                          <p:attrName>ppt_h</p:attrName>
                                        </p:attrNameLst>
                                      </p:cBhvr>
                                      <p:tavLst>
                                        <p:tav tm="0">
                                          <p:val>
                                            <p:fltVal val="0"/>
                                          </p:val>
                                        </p:tav>
                                        <p:tav tm="100000">
                                          <p:val>
                                            <p:strVal val="#ppt_h"/>
                                          </p:val>
                                        </p:tav>
                                      </p:tavLst>
                                    </p:anim>
                                    <p:anim calcmode="lin" valueType="num">
                                      <p:cBhvr>
                                        <p:cTn id="48" dur="500" fill="hold"/>
                                        <p:tgtEl>
                                          <p:spTgt spid="227331">
                                            <p:txEl>
                                              <p:pRg st="7" end="7"/>
                                            </p:txEl>
                                          </p:spTgt>
                                        </p:tgtEl>
                                        <p:attrNameLst>
                                          <p:attrName>ppt_x</p:attrName>
                                        </p:attrNameLst>
                                      </p:cBhvr>
                                      <p:tavLst>
                                        <p:tav tm="0">
                                          <p:val>
                                            <p:fltVal val="0.5"/>
                                          </p:val>
                                        </p:tav>
                                        <p:tav tm="100000">
                                          <p:val>
                                            <p:strVal val="#ppt_x"/>
                                          </p:val>
                                        </p:tav>
                                      </p:tavLst>
                                    </p:anim>
                                    <p:anim calcmode="lin" valueType="num">
                                      <p:cBhvr>
                                        <p:cTn id="49" dur="500" fill="hold"/>
                                        <p:tgtEl>
                                          <p:spTgt spid="227331">
                                            <p:txEl>
                                              <p:pRg st="7" end="7"/>
                                            </p:txEl>
                                          </p:spTgt>
                                        </p:tgtEl>
                                        <p:attrNameLst>
                                          <p:attrName>ppt_y</p:attrName>
                                        </p:attrNameLst>
                                      </p:cBhvr>
                                      <p:tavLst>
                                        <p:tav tm="0">
                                          <p:val>
                                            <p:fltVal val="0.5"/>
                                          </p:val>
                                        </p:tav>
                                        <p:tav tm="100000">
                                          <p:val>
                                            <p:strVal val="#ppt_y"/>
                                          </p:val>
                                        </p:tav>
                                      </p:tavLst>
                                    </p:anim>
                                  </p:childTnLst>
                                </p:cTn>
                              </p:par>
                              <p:par>
                                <p:cTn id="50" presetID="23" presetClass="entr" presetSubtype="528" fill="hold" nodeType="withEffect">
                                  <p:stCondLst>
                                    <p:cond delay="0"/>
                                  </p:stCondLst>
                                  <p:childTnLst>
                                    <p:set>
                                      <p:cBhvr>
                                        <p:cTn id="51" dur="1" fill="hold">
                                          <p:stCondLst>
                                            <p:cond delay="0"/>
                                          </p:stCondLst>
                                        </p:cTn>
                                        <p:tgtEl>
                                          <p:spTgt spid="227331">
                                            <p:txEl>
                                              <p:pRg st="8" end="8"/>
                                            </p:txEl>
                                          </p:spTgt>
                                        </p:tgtEl>
                                        <p:attrNameLst>
                                          <p:attrName>style.visibility</p:attrName>
                                        </p:attrNameLst>
                                      </p:cBhvr>
                                      <p:to>
                                        <p:strVal val="visible"/>
                                      </p:to>
                                    </p:set>
                                    <p:anim calcmode="lin" valueType="num">
                                      <p:cBhvr>
                                        <p:cTn id="52" dur="500" fill="hold"/>
                                        <p:tgtEl>
                                          <p:spTgt spid="227331">
                                            <p:txEl>
                                              <p:pRg st="8" end="8"/>
                                            </p:txEl>
                                          </p:spTgt>
                                        </p:tgtEl>
                                        <p:attrNameLst>
                                          <p:attrName>ppt_w</p:attrName>
                                        </p:attrNameLst>
                                      </p:cBhvr>
                                      <p:tavLst>
                                        <p:tav tm="0">
                                          <p:val>
                                            <p:fltVal val="0"/>
                                          </p:val>
                                        </p:tav>
                                        <p:tav tm="100000">
                                          <p:val>
                                            <p:strVal val="#ppt_w"/>
                                          </p:val>
                                        </p:tav>
                                      </p:tavLst>
                                    </p:anim>
                                    <p:anim calcmode="lin" valueType="num">
                                      <p:cBhvr>
                                        <p:cTn id="53" dur="500" fill="hold"/>
                                        <p:tgtEl>
                                          <p:spTgt spid="227331">
                                            <p:txEl>
                                              <p:pRg st="8" end="8"/>
                                            </p:txEl>
                                          </p:spTgt>
                                        </p:tgtEl>
                                        <p:attrNameLst>
                                          <p:attrName>ppt_h</p:attrName>
                                        </p:attrNameLst>
                                      </p:cBhvr>
                                      <p:tavLst>
                                        <p:tav tm="0">
                                          <p:val>
                                            <p:fltVal val="0"/>
                                          </p:val>
                                        </p:tav>
                                        <p:tav tm="100000">
                                          <p:val>
                                            <p:strVal val="#ppt_h"/>
                                          </p:val>
                                        </p:tav>
                                      </p:tavLst>
                                    </p:anim>
                                    <p:anim calcmode="lin" valueType="num">
                                      <p:cBhvr>
                                        <p:cTn id="54" dur="500" fill="hold"/>
                                        <p:tgtEl>
                                          <p:spTgt spid="227331">
                                            <p:txEl>
                                              <p:pRg st="8" end="8"/>
                                            </p:txEl>
                                          </p:spTgt>
                                        </p:tgtEl>
                                        <p:attrNameLst>
                                          <p:attrName>ppt_x</p:attrName>
                                        </p:attrNameLst>
                                      </p:cBhvr>
                                      <p:tavLst>
                                        <p:tav tm="0">
                                          <p:val>
                                            <p:fltVal val="0.5"/>
                                          </p:val>
                                        </p:tav>
                                        <p:tav tm="100000">
                                          <p:val>
                                            <p:strVal val="#ppt_x"/>
                                          </p:val>
                                        </p:tav>
                                      </p:tavLst>
                                    </p:anim>
                                    <p:anim calcmode="lin" valueType="num">
                                      <p:cBhvr>
                                        <p:cTn id="55" dur="500" fill="hold"/>
                                        <p:tgtEl>
                                          <p:spTgt spid="227331">
                                            <p:txEl>
                                              <p:pRg st="8" end="8"/>
                                            </p:txEl>
                                          </p:spTgt>
                                        </p:tgtEl>
                                        <p:attrNameLst>
                                          <p:attrName>ppt_y</p:attrName>
                                        </p:attrNameLst>
                                      </p:cBhvr>
                                      <p:tavLst>
                                        <p:tav tm="0">
                                          <p:val>
                                            <p:fltVal val="0.5"/>
                                          </p:val>
                                        </p:tav>
                                        <p:tav tm="100000">
                                          <p:val>
                                            <p:strVal val="#ppt_y"/>
                                          </p:val>
                                        </p:tav>
                                      </p:tavLst>
                                    </p:anim>
                                  </p:childTnLst>
                                </p:cTn>
                              </p:par>
                              <p:par>
                                <p:cTn id="56" presetID="10" presetClass="exit" presetSubtype="0" fill="hold" grpId="1" nodeType="withEffect">
                                  <p:stCondLst>
                                    <p:cond delay="0"/>
                                  </p:stCondLst>
                                  <p:childTnLst>
                                    <p:animEffect transition="out" filter="fade">
                                      <p:cBhvr>
                                        <p:cTn id="57" dur="1000"/>
                                        <p:tgtEl>
                                          <p:spTgt spid="227333"/>
                                        </p:tgtEl>
                                      </p:cBhvr>
                                    </p:animEffect>
                                    <p:set>
                                      <p:cBhvr>
                                        <p:cTn id="58" dur="1" fill="hold">
                                          <p:stCondLst>
                                            <p:cond delay="999"/>
                                          </p:stCondLst>
                                        </p:cTn>
                                        <p:tgtEl>
                                          <p:spTgt spid="227333"/>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1000"/>
                                        <p:tgtEl>
                                          <p:spTgt spid="227332"/>
                                        </p:tgtEl>
                                      </p:cBhvr>
                                    </p:animEffect>
                                    <p:set>
                                      <p:cBhvr>
                                        <p:cTn id="61" dur="1" fill="hold">
                                          <p:stCondLst>
                                            <p:cond delay="999"/>
                                          </p:stCondLst>
                                        </p:cTn>
                                        <p:tgtEl>
                                          <p:spTgt spid="2273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27351"/>
                                        </p:tgtEl>
                                        <p:attrNameLst>
                                          <p:attrName>style.visibility</p:attrName>
                                        </p:attrNameLst>
                                      </p:cBhvr>
                                      <p:to>
                                        <p:strVal val="visible"/>
                                      </p:to>
                                    </p:set>
                                    <p:animEffect transition="in" filter="wipe(left)">
                                      <p:cBhvr>
                                        <p:cTn id="66" dur="500"/>
                                        <p:tgtEl>
                                          <p:spTgt spid="227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3" grpId="0" animBg="1"/>
      <p:bldP spid="227333" grpId="1" animBg="1"/>
      <p:bldP spid="22735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9"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17C272FE-1195-4962-A1E8-453BCD7ED5F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48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86019" name="Rectangle 2"/>
          <p:cNvSpPr>
            <a:spLocks noGrp="1"/>
          </p:cNvSpPr>
          <p:nvPr>
            <p:ph type="title"/>
          </p:nvPr>
        </p:nvSpPr>
        <p:spPr>
          <a:xfrm>
            <a:off x="482600" y="79375"/>
            <a:ext cx="8259763" cy="609600"/>
          </a:xfrm>
        </p:spPr>
        <p:txBody>
          <a:bodyPr vert="horz" wrap="square" lIns="91440" tIns="45720" rIns="91440" bIns="45720" anchor="ctr" anchorCtr="0"/>
          <a:lstStyle/>
          <a:p>
            <a:pPr eaLnBrk="1" hangingPunct="1"/>
            <a:r>
              <a:rPr lang="en-US" altLang="zh-CN" sz="2800" b="0" dirty="0">
                <a:solidFill>
                  <a:srgbClr val="000000"/>
                </a:solidFill>
                <a:latin typeface="黑体" panose="02010609060101010101" pitchFamily="49" charset="-122"/>
                <a:ea typeface="黑体" panose="02010609060101010101" pitchFamily="49" charset="-122"/>
              </a:rPr>
              <a:t>1.3</a:t>
            </a:r>
            <a:r>
              <a:rPr lang="zh-CN" altLang="en-US" sz="2800" b="0" dirty="0">
                <a:solidFill>
                  <a:srgbClr val="000000"/>
                </a:solidFill>
                <a:latin typeface="黑体" panose="02010609060101010101" pitchFamily="49" charset="-122"/>
                <a:ea typeface="黑体" panose="02010609060101010101" pitchFamily="49" charset="-122"/>
              </a:rPr>
              <a:t>计算机系统的软硬取舍、性能评测及定量设计</a:t>
            </a:r>
          </a:p>
        </p:txBody>
      </p:sp>
      <p:pic>
        <p:nvPicPr>
          <p:cNvPr id="86020" name="图片 2"/>
          <p:cNvPicPr>
            <a:picLocks noChangeAspect="1"/>
          </p:cNvPicPr>
          <p:nvPr/>
        </p:nvPicPr>
        <p:blipFill>
          <a:blip r:embed="rId3"/>
          <a:stretch>
            <a:fillRect/>
          </a:stretch>
        </p:blipFill>
        <p:spPr>
          <a:xfrm>
            <a:off x="1187450" y="941388"/>
            <a:ext cx="6022975" cy="3497262"/>
          </a:xfrm>
          <a:prstGeom prst="rect">
            <a:avLst/>
          </a:prstGeom>
          <a:noFill/>
          <a:ln w="9525">
            <a:noFill/>
          </a:ln>
        </p:spPr>
      </p:pic>
      <p:sp>
        <p:nvSpPr>
          <p:cNvPr id="86021" name="文本框 3"/>
          <p:cNvSpPr txBox="1"/>
          <p:nvPr/>
        </p:nvSpPr>
        <p:spPr>
          <a:xfrm>
            <a:off x="877888" y="4438650"/>
            <a:ext cx="7621587" cy="1936750"/>
          </a:xfrm>
          <a:prstGeom prst="rect">
            <a:avLst/>
          </a:prstGeom>
          <a:noFill/>
          <a:ln w="9525">
            <a:noFill/>
          </a:ln>
        </p:spPr>
        <p:txBody>
          <a:bodyPr wrap="square" anchor="t" anchorCtr="0">
            <a:spAutoFit/>
          </a:bodyPr>
          <a:lstStyle/>
          <a:p>
            <a:pPr eaLnBrk="0" hangingPunct="0"/>
            <a:r>
              <a:rPr lang="zh-CN" altLang="en-US">
                <a:latin typeface="黑体" panose="02010609060101010101" pitchFamily="49" charset="-122"/>
                <a:ea typeface="黑体" panose="02010609060101010101" pitchFamily="49" charset="-122"/>
              </a:rPr>
              <a:t>软硬比例不同时期动态变化，软硬界面模糊不清，应该在满足应用的前提下，软硬件功能分配的比例主要看能否充分利用硬件、器件技术的进展，使系统有高的性能价格比。采用何种方式，应从系统的应用、效率、速度、造价、资源状况等方面综合考虑。</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8"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AB2E20B-0BC5-4830-8519-D3DF2C1D895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49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88067" name="Rectangle 2"/>
          <p:cNvSpPr>
            <a:spLocks noGrp="1"/>
          </p:cNvSpPr>
          <p:nvPr>
            <p:ph type="title"/>
          </p:nvPr>
        </p:nvSpPr>
        <p:spPr>
          <a:xfrm>
            <a:off x="482600" y="79375"/>
            <a:ext cx="8259763" cy="609600"/>
          </a:xfrm>
        </p:spPr>
        <p:txBody>
          <a:bodyPr vert="horz" wrap="square" lIns="91440" tIns="45720" rIns="91440" bIns="45720" anchor="ctr" anchorCtr="0"/>
          <a:lstStyle/>
          <a:p>
            <a:pPr algn="ctr" eaLnBrk="1" hangingPunct="1"/>
            <a:r>
              <a:rPr lang="en-US" altLang="zh-CN" sz="2800" dirty="0">
                <a:solidFill>
                  <a:srgbClr val="000000"/>
                </a:solidFill>
                <a:latin typeface="Times New Roman" panose="02020603050405020304" pitchFamily="18" charset="0"/>
                <a:ea typeface="仿宋_GB2312" pitchFamily="49" charset="-122"/>
              </a:rPr>
              <a:t>1.3.1 </a:t>
            </a:r>
            <a:r>
              <a:rPr lang="zh-CN" altLang="en-US" sz="2800" dirty="0">
                <a:solidFill>
                  <a:srgbClr val="000000"/>
                </a:solidFill>
                <a:latin typeface="仿宋_GB2312" pitchFamily="49" charset="-122"/>
                <a:ea typeface="仿宋_GB2312" pitchFamily="49" charset="-122"/>
              </a:rPr>
              <a:t>软、硬件取舍的基本原则（</a:t>
            </a:r>
            <a:r>
              <a:rPr lang="zh-CN" altLang="en-US" sz="2800" dirty="0">
                <a:solidFill>
                  <a:srgbClr val="FF0000"/>
                </a:solidFill>
                <a:latin typeface="仿宋_GB2312" pitchFamily="49" charset="-122"/>
                <a:ea typeface="仿宋_GB2312" pitchFamily="49" charset="-122"/>
              </a:rPr>
              <a:t>三原则</a:t>
            </a:r>
            <a:r>
              <a:rPr lang="zh-CN" altLang="en-US" sz="2800" dirty="0">
                <a:solidFill>
                  <a:srgbClr val="000000"/>
                </a:solidFill>
                <a:latin typeface="仿宋_GB2312" pitchFamily="49" charset="-122"/>
                <a:ea typeface="仿宋_GB2312" pitchFamily="49" charset="-122"/>
              </a:rPr>
              <a:t>）</a:t>
            </a:r>
            <a:endParaRPr lang="zh-CN" altLang="en-US" sz="2800" b="0" dirty="0">
              <a:solidFill>
                <a:srgbClr val="000000"/>
              </a:solidFill>
              <a:latin typeface="黑体" panose="02010609060101010101" pitchFamily="49" charset="-122"/>
              <a:ea typeface="黑体" panose="02010609060101010101" pitchFamily="49" charset="-122"/>
            </a:endParaRPr>
          </a:p>
        </p:txBody>
      </p:sp>
      <p:sp>
        <p:nvSpPr>
          <p:cNvPr id="229379" name="Rectangle 3"/>
          <p:cNvSpPr>
            <a:spLocks noGrp="1"/>
          </p:cNvSpPr>
          <p:nvPr>
            <p:ph idx="1" hasCustomPrompt="1"/>
          </p:nvPr>
        </p:nvSpPr>
        <p:spPr>
          <a:xfrm>
            <a:off x="469900" y="1022350"/>
            <a:ext cx="8229600" cy="5395913"/>
          </a:xfrm>
        </p:spPr>
        <p:txBody>
          <a:bodyPr vert="horz" wrap="square" lIns="91440" tIns="45720" rIns="91440" bIns="45720" anchor="t" anchorCtr="0"/>
          <a:lstStyle/>
          <a:p>
            <a:pPr lvl="0" algn="l" eaLnBrk="1" hangingPunct="1"/>
            <a:r>
              <a:rPr lang="zh-CN" altLang="en-US" b="1" dirty="0">
                <a:latin typeface="楷体_GB2312" pitchFamily="49" charset="-122"/>
                <a:ea typeface="楷体_GB2312" pitchFamily="49" charset="-122"/>
              </a:rPr>
              <a:t>在现有的硬件和器件条件下，系统要有高的性能价格比；</a:t>
            </a:r>
          </a:p>
          <a:p>
            <a:pPr lvl="0" eaLnBrk="1" hangingPunct="1"/>
            <a:r>
              <a:rPr lang="zh-CN" altLang="en-US" b="1" dirty="0">
                <a:latin typeface="楷体_GB2312" pitchFamily="49" charset="-122"/>
                <a:ea typeface="楷体_GB2312" pitchFamily="49" charset="-122"/>
              </a:rPr>
              <a:t>在软硬功能分配时，要考虑到准备采用的组成和实现技术，</a:t>
            </a:r>
            <a:r>
              <a:rPr lang="zh-CN" altLang="en-US" b="1" dirty="0">
                <a:solidFill>
                  <a:srgbClr val="FF0000"/>
                </a:solidFill>
                <a:latin typeface="楷体_GB2312" pitchFamily="49" charset="-122"/>
                <a:ea typeface="楷体_GB2312" pitchFamily="49" charset="-122"/>
              </a:rPr>
              <a:t>使其不过多的限制或不合理限制各种组成、实现技术</a:t>
            </a:r>
            <a:r>
              <a:rPr lang="zh-CN" altLang="en-US" b="1" dirty="0">
                <a:latin typeface="楷体_GB2312" pitchFamily="49" charset="-122"/>
                <a:ea typeface="楷体_GB2312" pitchFamily="49" charset="-122"/>
              </a:rPr>
              <a:t>；</a:t>
            </a:r>
          </a:p>
          <a:p>
            <a:pPr lvl="0" eaLnBrk="1" hangingPunct="1"/>
            <a:r>
              <a:rPr lang="zh-CN" altLang="en-US" b="1" dirty="0">
                <a:latin typeface="楷体_GB2312" pitchFamily="49" charset="-122"/>
                <a:ea typeface="楷体_GB2312" pitchFamily="49" charset="-122"/>
              </a:rPr>
              <a:t>在软硬功能分配时，除了从</a:t>
            </a:r>
            <a:r>
              <a:rPr lang="zh-CN" altLang="en-US" b="1" dirty="0">
                <a:ea typeface="楷体_GB2312" pitchFamily="49" charset="-122"/>
              </a:rPr>
              <a:t>“</a:t>
            </a:r>
            <a:r>
              <a:rPr lang="zh-CN" altLang="en-US" b="1" dirty="0">
                <a:latin typeface="楷体_GB2312" pitchFamily="49" charset="-122"/>
                <a:ea typeface="楷体_GB2312" pitchFamily="49" charset="-122"/>
              </a:rPr>
              <a:t>硬件</a:t>
            </a:r>
            <a:r>
              <a:rPr lang="zh-CN" altLang="en-US" b="1" dirty="0">
                <a:ea typeface="楷体_GB2312" pitchFamily="49" charset="-122"/>
              </a:rPr>
              <a:t>”</a:t>
            </a:r>
            <a:r>
              <a:rPr lang="zh-CN" altLang="en-US" b="1" dirty="0">
                <a:latin typeface="楷体_GB2312" pitchFamily="49" charset="-122"/>
                <a:ea typeface="楷体_GB2312" pitchFamily="49" charset="-122"/>
              </a:rPr>
              <a:t>角度考虑，还要从</a:t>
            </a:r>
            <a:r>
              <a:rPr lang="zh-CN" altLang="en-US" b="1" dirty="0">
                <a:ea typeface="楷体_GB2312" pitchFamily="49" charset="-122"/>
              </a:rPr>
              <a:t>“</a:t>
            </a:r>
            <a:r>
              <a:rPr lang="zh-CN" altLang="en-US" b="1" dirty="0">
                <a:latin typeface="楷体_GB2312" pitchFamily="49" charset="-122"/>
                <a:ea typeface="楷体_GB2312" pitchFamily="49" charset="-122"/>
              </a:rPr>
              <a:t>软</a:t>
            </a:r>
            <a:r>
              <a:rPr lang="zh-CN" altLang="en-US" b="1" dirty="0">
                <a:ea typeface="楷体_GB2312" pitchFamily="49" charset="-122"/>
              </a:rPr>
              <a:t>”</a:t>
            </a:r>
            <a:r>
              <a:rPr lang="zh-CN" altLang="en-US" b="1" dirty="0">
                <a:latin typeface="楷体_GB2312" pitchFamily="49" charset="-122"/>
                <a:ea typeface="楷体_GB2312" pitchFamily="49" charset="-122"/>
              </a:rPr>
              <a:t>的角度考虑，把为</a:t>
            </a:r>
            <a:r>
              <a:rPr lang="zh-CN" altLang="en-US" b="1" dirty="0">
                <a:solidFill>
                  <a:srgbClr val="FF0000"/>
                </a:solidFill>
                <a:latin typeface="楷体_GB2312" pitchFamily="49" charset="-122"/>
                <a:ea typeface="楷体_GB2312" pitchFamily="49" charset="-122"/>
              </a:rPr>
              <a:t>编译、</a:t>
            </a:r>
            <a:r>
              <a:rPr lang="en-US" altLang="zh-CN" b="1" dirty="0">
                <a:solidFill>
                  <a:srgbClr val="FF0000"/>
                </a:solidFill>
                <a:latin typeface="楷体_GB2312" pitchFamily="49" charset="-122"/>
                <a:ea typeface="楷体_GB2312" pitchFamily="49" charset="-122"/>
              </a:rPr>
              <a:t>OS</a:t>
            </a:r>
            <a:r>
              <a:rPr lang="zh-CN" altLang="en-US" b="1" dirty="0">
                <a:solidFill>
                  <a:srgbClr val="FF0000"/>
                </a:solidFill>
                <a:latin typeface="楷体_GB2312" pitchFamily="49" charset="-122"/>
                <a:ea typeface="楷体_GB2312" pitchFamily="49" charset="-122"/>
              </a:rPr>
              <a:t>以及高级语言的设计与实现提供更多、更好的硬件支持放在首位</a:t>
            </a:r>
            <a:r>
              <a:rPr lang="zh-CN" altLang="en-US" b="1" dirty="0">
                <a:latin typeface="楷体_GB2312" pitchFamily="49" charset="-122"/>
                <a:ea typeface="楷体_GB2312" pitchFamily="49" charset="-122"/>
              </a:rPr>
              <a:t>。</a:t>
            </a:r>
          </a:p>
          <a:p>
            <a:pPr lvl="0" eaLnBrk="1" hangingPunct="1"/>
            <a:r>
              <a:rPr lang="zh-CN" altLang="en-US" b="1" dirty="0">
                <a:latin typeface="楷体_GB2312" pitchFamily="49" charset="-122"/>
                <a:ea typeface="楷体_GB2312" pitchFamily="49" charset="-122"/>
              </a:rPr>
              <a:t>结论：应当进一步缩短高级语言与机器语言、操作系统与计算机系统结构、程序设计环境与计算机系统结构的存在的语义差距。</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5"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1AE1AD57-AB7C-4291-9605-1FBF18034FD9}"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1267" name="Rectangle 2"/>
          <p:cNvSpPr>
            <a:spLocks noGrp="1"/>
          </p:cNvSpPr>
          <p:nvPr>
            <p:ph type="title"/>
          </p:nvPr>
        </p:nvSpPr>
        <p:spPr/>
        <p:txBody>
          <a:bodyPr vert="horz" wrap="square" lIns="91440" tIns="45720" rIns="91440" bIns="45720" anchor="ctr" anchorCtr="0"/>
          <a:lstStyle/>
          <a:p>
            <a:pPr eaLnBrk="1" hangingPunct="1"/>
            <a:endParaRPr lang="zh-CN" altLang="en-US" dirty="0"/>
          </a:p>
        </p:txBody>
      </p:sp>
      <p:sp>
        <p:nvSpPr>
          <p:cNvPr id="11268"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sp>
        <p:nvSpPr>
          <p:cNvPr id="11269" name="Rectangle 4"/>
          <p:cNvSpPr/>
          <p:nvPr/>
        </p:nvSpPr>
        <p:spPr>
          <a:xfrm>
            <a:off x="590550" y="69850"/>
            <a:ext cx="7848600" cy="609600"/>
          </a:xfrm>
          <a:prstGeom prst="rect">
            <a:avLst/>
          </a:prstGeom>
          <a:noFill/>
          <a:ln w="9525">
            <a:noFill/>
          </a:ln>
        </p:spPr>
        <p:txBody>
          <a:bodyPr anchor="ctr" anchorCtr="0"/>
          <a:lstStyle/>
          <a:p>
            <a:r>
              <a:rPr lang="en-US" altLang="zh-CN" sz="3600" b="1" dirty="0">
                <a:solidFill>
                  <a:srgbClr val="000000"/>
                </a:solidFill>
                <a:latin typeface="黑体" panose="02010609060101010101" pitchFamily="49" charset="-122"/>
              </a:rPr>
              <a:t>1.0 </a:t>
            </a:r>
            <a:r>
              <a:rPr lang="zh-CN" altLang="en-US" sz="3600" b="1" dirty="0">
                <a:solidFill>
                  <a:srgbClr val="000000"/>
                </a:solidFill>
                <a:latin typeface="黑体" panose="02010609060101010101" pitchFamily="49" charset="-122"/>
              </a:rPr>
              <a:t>引言</a:t>
            </a:r>
          </a:p>
        </p:txBody>
      </p:sp>
      <p:sp>
        <p:nvSpPr>
          <p:cNvPr id="11270" name="Rectangle 5"/>
          <p:cNvSpPr/>
          <p:nvPr/>
        </p:nvSpPr>
        <p:spPr>
          <a:xfrm>
            <a:off x="469900" y="1022350"/>
            <a:ext cx="8229600" cy="4953000"/>
          </a:xfrm>
          <a:prstGeom prst="rect">
            <a:avLst/>
          </a:prstGeom>
          <a:noFill/>
          <a:ln w="9525">
            <a:noFill/>
          </a:ln>
        </p:spPr>
        <p:txBody>
          <a:bodyPr anchor="t" anchorCtr="0"/>
          <a:lstStyle/>
          <a:p>
            <a:pPr marL="342900" indent="-342900">
              <a:spcBef>
                <a:spcPct val="20000"/>
              </a:spcBef>
              <a:buClr>
                <a:schemeClr val="tx1"/>
              </a:buClr>
              <a:buFont typeface="Wingdings" panose="05000000000000000000" pitchFamily="2" charset="2"/>
              <a:buChar char="v"/>
            </a:pPr>
            <a:r>
              <a:rPr lang="zh-CN" altLang="en-US" sz="2800" b="1" dirty="0">
                <a:solidFill>
                  <a:srgbClr val="000000"/>
                </a:solidFill>
                <a:latin typeface="仿宋_GB2312" pitchFamily="49" charset="-122"/>
                <a:ea typeface="仿宋_GB2312" pitchFamily="49" charset="-122"/>
              </a:rPr>
              <a:t>电子管计算机时代</a:t>
            </a:r>
          </a:p>
          <a:p>
            <a:pPr marL="742950" lvl="1" indent="-285750" algn="l" rtl="0" eaLnBrk="1" fontAlgn="base" hangingPunct="1">
              <a:spcBef>
                <a:spcPct val="20000"/>
              </a:spcBef>
              <a:spcAft>
                <a:spcPct val="0"/>
              </a:spcAft>
              <a:buClr>
                <a:schemeClr val="tx2"/>
              </a:buClr>
              <a:buSzPct val="60000"/>
              <a:buFont typeface="Wingdings" panose="05000000000000000000" pitchFamily="2" charset="2"/>
              <a:buChar char="n"/>
            </a:pPr>
            <a:r>
              <a:rPr lang="en-US" altLang="zh-CN" sz="2400" b="1" dirty="0">
                <a:solidFill>
                  <a:schemeClr val="hlink"/>
                </a:solidFill>
                <a:latin typeface="楷体_GB2312" pitchFamily="49" charset="-122"/>
                <a:ea typeface="楷体_GB2312" pitchFamily="49" charset="-122"/>
              </a:rPr>
              <a:t>1946</a:t>
            </a:r>
            <a:r>
              <a:rPr lang="zh-CN" altLang="en-US" sz="2400" b="1" dirty="0">
                <a:solidFill>
                  <a:schemeClr val="hlink"/>
                </a:solidFill>
                <a:latin typeface="楷体_GB2312" pitchFamily="49" charset="-122"/>
                <a:ea typeface="楷体_GB2312" pitchFamily="49" charset="-122"/>
              </a:rPr>
              <a:t>年</a:t>
            </a:r>
            <a:r>
              <a:rPr lang="en-US" altLang="zh-CN" sz="2400" b="1" dirty="0">
                <a:solidFill>
                  <a:schemeClr val="hlink"/>
                </a:solidFill>
                <a:latin typeface="楷体_GB2312" pitchFamily="49" charset="-122"/>
                <a:ea typeface="楷体_GB2312" pitchFamily="49" charset="-122"/>
              </a:rPr>
              <a:t>2</a:t>
            </a:r>
            <a:r>
              <a:rPr lang="zh-CN" altLang="en-US" sz="2400" b="1" dirty="0">
                <a:solidFill>
                  <a:schemeClr val="hlink"/>
                </a:solidFill>
                <a:latin typeface="楷体_GB2312" pitchFamily="49" charset="-122"/>
                <a:ea typeface="楷体_GB2312" pitchFamily="49" charset="-122"/>
              </a:rPr>
              <a:t>月，第一台电子计算机</a:t>
            </a:r>
            <a:r>
              <a:rPr lang="en-US" altLang="zh-CN" sz="2400" b="1" dirty="0">
                <a:solidFill>
                  <a:schemeClr val="hlink"/>
                </a:solidFill>
                <a:latin typeface="楷体_GB2312" pitchFamily="49" charset="-122"/>
                <a:ea typeface="楷体_GB2312" pitchFamily="49" charset="-122"/>
              </a:rPr>
              <a:t>ENIAC(</a:t>
            </a:r>
            <a:r>
              <a:rPr lang="en-US" altLang="en-US" sz="1600" b="1" dirty="0">
                <a:solidFill>
                  <a:schemeClr val="hlink"/>
                </a:solidFill>
                <a:latin typeface="楷体_GB2312" pitchFamily="49" charset="-122"/>
                <a:ea typeface="楷体_GB2312" pitchFamily="49" charset="-122"/>
              </a:rPr>
              <a:t>电子数字积分计算机的简称，英文全称为 Electronic Numerical Integrator And Computer</a:t>
            </a:r>
            <a:r>
              <a:rPr lang="en-US" altLang="zh-CN" sz="2400" b="1" dirty="0">
                <a:solidFill>
                  <a:schemeClr val="hlink"/>
                </a:solidFill>
                <a:latin typeface="楷体_GB2312" pitchFamily="49" charset="-122"/>
                <a:ea typeface="楷体_GB2312" pitchFamily="49" charset="-122"/>
              </a:rPr>
              <a:t>)</a:t>
            </a:r>
            <a:r>
              <a:rPr lang="zh-CN" altLang="en-US" sz="2400" b="1" dirty="0">
                <a:solidFill>
                  <a:schemeClr val="hlink"/>
                </a:solidFill>
                <a:latin typeface="楷体_GB2312" pitchFamily="49" charset="-122"/>
                <a:ea typeface="楷体_GB2312" pitchFamily="49" charset="-122"/>
              </a:rPr>
              <a:t>在美国宾州大学阿伯丁弹道实验室问世</a:t>
            </a:r>
          </a:p>
        </p:txBody>
      </p:sp>
      <p:pic>
        <p:nvPicPr>
          <p:cNvPr id="11271" name="Picture 6" descr="021414.jpg (7584 bytes)"/>
          <p:cNvPicPr>
            <a:picLocks noChangeAspect="1"/>
          </p:cNvPicPr>
          <p:nvPr/>
        </p:nvPicPr>
        <p:blipFill>
          <a:blip r:embed="rId3"/>
          <a:stretch>
            <a:fillRect/>
          </a:stretch>
        </p:blipFill>
        <p:spPr>
          <a:xfrm>
            <a:off x="1460500" y="2863850"/>
            <a:ext cx="2298700" cy="2679700"/>
          </a:xfrm>
          <a:prstGeom prst="rect">
            <a:avLst/>
          </a:prstGeom>
          <a:noFill/>
          <a:ln w="9525">
            <a:noFill/>
          </a:ln>
        </p:spPr>
      </p:pic>
      <p:sp>
        <p:nvSpPr>
          <p:cNvPr id="11272" name="Rectangle 7"/>
          <p:cNvSpPr/>
          <p:nvPr/>
        </p:nvSpPr>
        <p:spPr>
          <a:xfrm>
            <a:off x="1312863" y="5703888"/>
            <a:ext cx="2990850" cy="366712"/>
          </a:xfrm>
          <a:prstGeom prst="rect">
            <a:avLst/>
          </a:prstGeom>
          <a:noFill/>
          <a:ln w="9525">
            <a:noFill/>
          </a:ln>
        </p:spPr>
        <p:txBody>
          <a:bodyPr wrap="none" anchor="ctr" anchorCtr="0">
            <a:spAutoFit/>
          </a:bodyPr>
          <a:lstStyle/>
          <a:p>
            <a:r>
              <a:rPr lang="zh-CN" altLang="en-US" sz="1800" b="1" dirty="0">
                <a:solidFill>
                  <a:srgbClr val="000000"/>
                </a:solidFill>
                <a:latin typeface="Times New Roman" panose="02020603050405020304" pitchFamily="18" charset="0"/>
                <a:ea typeface="楷体_GB2312" pitchFamily="49" charset="-122"/>
              </a:rPr>
              <a:t>两位发明人莫奇来和爱克特</a:t>
            </a:r>
            <a:r>
              <a:rPr lang="zh-CN" altLang="en-US" sz="1400" dirty="0">
                <a:latin typeface="Times New Roman" panose="02020603050405020304" pitchFamily="18" charset="0"/>
                <a:ea typeface="宋体" panose="02010600030101010101" pitchFamily="2" charset="-122"/>
              </a:rPr>
              <a:t> </a:t>
            </a:r>
          </a:p>
        </p:txBody>
      </p:sp>
      <p:pic>
        <p:nvPicPr>
          <p:cNvPr id="11273" name="Picture 8" descr="021415.jpg (9244 bytes)"/>
          <p:cNvPicPr>
            <a:picLocks noChangeAspect="1"/>
          </p:cNvPicPr>
          <p:nvPr/>
        </p:nvPicPr>
        <p:blipFill>
          <a:blip r:embed="rId4"/>
          <a:stretch>
            <a:fillRect/>
          </a:stretch>
        </p:blipFill>
        <p:spPr>
          <a:xfrm>
            <a:off x="4918075" y="3275013"/>
            <a:ext cx="2982913" cy="2114550"/>
          </a:xfrm>
          <a:prstGeom prst="rect">
            <a:avLst/>
          </a:prstGeom>
          <a:noFill/>
          <a:ln w="9525">
            <a:noFill/>
          </a:ln>
        </p:spPr>
      </p:pic>
      <p:sp>
        <p:nvSpPr>
          <p:cNvPr id="11274" name="Rectangle 9"/>
          <p:cNvSpPr/>
          <p:nvPr/>
        </p:nvSpPr>
        <p:spPr>
          <a:xfrm>
            <a:off x="5068888" y="5680075"/>
            <a:ext cx="2201862" cy="366713"/>
          </a:xfrm>
          <a:prstGeom prst="rect">
            <a:avLst/>
          </a:prstGeom>
          <a:noFill/>
          <a:ln w="9525">
            <a:noFill/>
          </a:ln>
        </p:spPr>
        <p:txBody>
          <a:bodyPr wrap="none" anchor="ctr" anchorCtr="0">
            <a:spAutoFit/>
          </a:bodyPr>
          <a:lstStyle/>
          <a:p>
            <a:r>
              <a:rPr lang="en-US" altLang="zh-CN" sz="1800" b="1" dirty="0">
                <a:solidFill>
                  <a:srgbClr val="000000"/>
                </a:solidFill>
                <a:latin typeface="楷体_GB2312" pitchFamily="49" charset="-122"/>
                <a:ea typeface="楷体_GB2312" pitchFamily="49" charset="-122"/>
              </a:rPr>
              <a:t>ENIAC</a:t>
            </a:r>
            <a:r>
              <a:rPr lang="zh-CN" altLang="en-US" sz="1800" b="1" dirty="0">
                <a:solidFill>
                  <a:srgbClr val="000000"/>
                </a:solidFill>
                <a:latin typeface="楷体_GB2312" pitchFamily="49" charset="-122"/>
                <a:ea typeface="楷体_GB2312" pitchFamily="49" charset="-122"/>
              </a:rPr>
              <a:t>使用的电子管</a:t>
            </a:r>
            <a:r>
              <a:rPr lang="zh-CN" altLang="en-US" sz="1800" dirty="0">
                <a:latin typeface="Times New Roman" panose="02020603050405020304" pitchFamily="18" charset="0"/>
                <a:ea typeface="宋体" panose="02010600030101010101" pitchFamily="2" charset="-122"/>
              </a:rPr>
              <a:t> </a:t>
            </a:r>
          </a:p>
        </p:txBody>
      </p:sp>
      <p:pic>
        <p:nvPicPr>
          <p:cNvPr id="163851" name="Picture 11" descr="电子管"/>
          <p:cNvPicPr>
            <a:picLocks noChangeAspect="1"/>
          </p:cNvPicPr>
          <p:nvPr/>
        </p:nvPicPr>
        <p:blipFill>
          <a:blip r:embed="rId5"/>
          <a:stretch>
            <a:fillRect/>
          </a:stretch>
        </p:blipFill>
        <p:spPr>
          <a:xfrm>
            <a:off x="192088" y="2003425"/>
            <a:ext cx="1135062" cy="3673475"/>
          </a:xfrm>
          <a:prstGeom prst="rect">
            <a:avLst/>
          </a:prstGeom>
          <a:noFill/>
          <a:ln w="9525">
            <a:noFill/>
          </a:ln>
        </p:spPr>
      </p:pic>
      <p:sp>
        <p:nvSpPr>
          <p:cNvPr id="163853" name="Line 13"/>
          <p:cNvSpPr/>
          <p:nvPr/>
        </p:nvSpPr>
        <p:spPr>
          <a:xfrm>
            <a:off x="6430963" y="1936750"/>
            <a:ext cx="1127125" cy="0"/>
          </a:xfrm>
          <a:prstGeom prst="line">
            <a:avLst/>
          </a:prstGeom>
          <a:ln w="38100" cap="flat" cmpd="sng">
            <a:solidFill>
              <a:srgbClr val="FF0000"/>
            </a:solidFill>
            <a:prstDash val="solid"/>
            <a:round/>
            <a:headEnd type="none" w="med" len="med"/>
            <a:tailEnd type="none" w="med" len="med"/>
          </a:ln>
        </p:spPr>
      </p:sp>
      <p:sp>
        <p:nvSpPr>
          <p:cNvPr id="163854" name="Line 14"/>
          <p:cNvSpPr/>
          <p:nvPr/>
        </p:nvSpPr>
        <p:spPr>
          <a:xfrm flipV="1">
            <a:off x="2909888" y="2635250"/>
            <a:ext cx="2132012" cy="15875"/>
          </a:xfrm>
          <a:prstGeom prst="line">
            <a:avLst/>
          </a:prstGeom>
          <a:ln w="38100" cap="flat" cmpd="sng">
            <a:solidFill>
              <a:srgbClr val="FF0000"/>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63851"/>
                                        </p:tgtEl>
                                        <p:attrNameLst>
                                          <p:attrName>style.visibility</p:attrName>
                                        </p:attrNameLst>
                                      </p:cBhvr>
                                      <p:to>
                                        <p:strVal val="visible"/>
                                      </p:to>
                                    </p:set>
                                    <p:animEffect transition="in" filter="wedge">
                                      <p:cBhvr>
                                        <p:cTn id="7" dur="1000"/>
                                        <p:tgtEl>
                                          <p:spTgt spid="16385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63853"/>
                                        </p:tgtEl>
                                        <p:attrNameLst>
                                          <p:attrName>style.visibility</p:attrName>
                                        </p:attrNameLst>
                                      </p:cBhvr>
                                      <p:to>
                                        <p:strVal val="visible"/>
                                      </p:to>
                                    </p:set>
                                    <p:animEffect transition="in" filter="slide(fromLeft)">
                                      <p:cBhvr>
                                        <p:cTn id="12" dur="500"/>
                                        <p:tgtEl>
                                          <p:spTgt spid="16385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63854"/>
                                        </p:tgtEl>
                                        <p:attrNameLst>
                                          <p:attrName>style.visibility</p:attrName>
                                        </p:attrNameLst>
                                      </p:cBhvr>
                                      <p:to>
                                        <p:strVal val="visible"/>
                                      </p:to>
                                    </p:set>
                                    <p:animEffect transition="in" filter="slide(fromLeft)">
                                      <p:cBhvr>
                                        <p:cTn id="17" dur="500"/>
                                        <p:tgtEl>
                                          <p:spTgt spid="163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23"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C44CEDB-730E-41B7-82E4-19F30FE5F1E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50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pic>
        <p:nvPicPr>
          <p:cNvPr id="246808" name="Picture 24"/>
          <p:cNvPicPr>
            <a:picLocks noChangeAspect="1"/>
          </p:cNvPicPr>
          <p:nvPr/>
        </p:nvPicPr>
        <p:blipFill>
          <a:blip r:embed="rId3"/>
          <a:stretch>
            <a:fillRect/>
          </a:stretch>
        </p:blipFill>
        <p:spPr>
          <a:xfrm>
            <a:off x="614363" y="2976563"/>
            <a:ext cx="3362325" cy="1284287"/>
          </a:xfrm>
          <a:prstGeom prst="rect">
            <a:avLst/>
          </a:prstGeom>
          <a:noFill/>
          <a:ln w="9525">
            <a:noFill/>
          </a:ln>
        </p:spPr>
      </p:pic>
      <p:sp>
        <p:nvSpPr>
          <p:cNvPr id="90116" name="Rectangle 2"/>
          <p:cNvSpPr>
            <a:spLocks noGrp="1"/>
          </p:cNvSpPr>
          <p:nvPr>
            <p:ph type="title"/>
          </p:nvPr>
        </p:nvSpPr>
        <p:spPr>
          <a:xfrm>
            <a:off x="511175" y="0"/>
            <a:ext cx="8329613"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90117" name="Rectangle 3"/>
          <p:cNvSpPr>
            <a:spLocks noGrp="1"/>
          </p:cNvSpPr>
          <p:nvPr>
            <p:ph idx="1" hasCustomPrompt="1"/>
          </p:nvPr>
        </p:nvSpPr>
        <p:spPr/>
        <p:txBody>
          <a:bodyPr vert="horz" wrap="square" lIns="91440" tIns="45720" rIns="91440" bIns="45720" anchor="t" anchorCtr="0"/>
          <a:lstStyle/>
          <a:p>
            <a:pPr eaLnBrk="1" hangingPunct="1"/>
            <a:r>
              <a:rPr lang="en-US" altLang="zh-CN" dirty="0">
                <a:solidFill>
                  <a:srgbClr val="000000"/>
                </a:solidFill>
                <a:latin typeface="华文仿宋" panose="02010600040101010101" pitchFamily="2" charset="-122"/>
                <a:ea typeface="华文仿宋" panose="02010600040101010101" pitchFamily="2" charset="-122"/>
              </a:rPr>
              <a:t>1</a:t>
            </a:r>
            <a:r>
              <a:rPr lang="zh-CN" altLang="en-US" dirty="0">
                <a:solidFill>
                  <a:srgbClr val="000000"/>
                </a:solidFill>
                <a:latin typeface="华文仿宋" panose="02010600040101010101" pitchFamily="2" charset="-122"/>
                <a:ea typeface="华文仿宋" panose="02010600040101010101" pitchFamily="2" charset="-122"/>
              </a:rPr>
              <a:t>、计算机系统的性能评测</a:t>
            </a:r>
          </a:p>
          <a:p>
            <a:pPr eaLnBrk="1" hangingPunct="1">
              <a:buNone/>
            </a:pPr>
            <a:endParaRPr lang="zh-CN" altLang="en-US" dirty="0">
              <a:solidFill>
                <a:srgbClr val="000000"/>
              </a:solidFill>
              <a:latin typeface="华文仿宋" panose="02010600040101010101" pitchFamily="2" charset="-122"/>
              <a:ea typeface="华文仿宋" panose="02010600040101010101" pitchFamily="2" charset="-122"/>
            </a:endParaRPr>
          </a:p>
        </p:txBody>
      </p:sp>
      <p:cxnSp>
        <p:nvCxnSpPr>
          <p:cNvPr id="90118" name="AutoShape 4"/>
          <p:cNvCxnSpPr/>
          <p:nvPr/>
        </p:nvCxnSpPr>
        <p:spPr>
          <a:xfrm rot="-5400000">
            <a:off x="2706688" y="592138"/>
            <a:ext cx="708025" cy="2520950"/>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90119" name="AutoShape 5"/>
          <p:cNvCxnSpPr/>
          <p:nvPr/>
        </p:nvCxnSpPr>
        <p:spPr>
          <a:xfrm rot="5400000" flipH="1">
            <a:off x="5229225" y="590550"/>
            <a:ext cx="708025" cy="2524125"/>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90120" name="AutoShape 6"/>
          <p:cNvCxnSpPr/>
          <p:nvPr/>
        </p:nvCxnSpPr>
        <p:spPr>
          <a:xfrm rot="5400000">
            <a:off x="3960813" y="1855788"/>
            <a:ext cx="717550" cy="0"/>
          </a:xfrm>
          <a:prstGeom prst="bentConnector3">
            <a:avLst>
              <a:gd name="adj1" fmla="val 50000"/>
            </a:avLst>
          </a:prstGeom>
          <a:ln w="38100" cap="flat" cmpd="sng">
            <a:solidFill>
              <a:srgbClr val="000000"/>
            </a:solidFill>
            <a:prstDash val="solid"/>
            <a:miter/>
            <a:headEnd type="none" w="med" len="med"/>
            <a:tailEnd type="none" w="med" len="med"/>
          </a:ln>
        </p:spPr>
      </p:cxnSp>
      <p:pic>
        <p:nvPicPr>
          <p:cNvPr id="90121" name="Picture 8"/>
          <p:cNvPicPr>
            <a:picLocks noChangeAspect="1"/>
          </p:cNvPicPr>
          <p:nvPr/>
        </p:nvPicPr>
        <p:blipFill>
          <a:blip r:embed="rId4"/>
          <a:stretch>
            <a:fillRect/>
          </a:stretch>
        </p:blipFill>
        <p:spPr>
          <a:xfrm>
            <a:off x="622300" y="2214563"/>
            <a:ext cx="7343775" cy="571500"/>
          </a:xfrm>
          <a:prstGeom prst="rect">
            <a:avLst/>
          </a:prstGeom>
          <a:noFill/>
          <a:ln w="9525">
            <a:noFill/>
          </a:ln>
        </p:spPr>
      </p:pic>
      <p:sp>
        <p:nvSpPr>
          <p:cNvPr id="246801" name="AutoShape 17"/>
          <p:cNvSpPr/>
          <p:nvPr/>
        </p:nvSpPr>
        <p:spPr>
          <a:xfrm>
            <a:off x="449263" y="2076450"/>
            <a:ext cx="2603500" cy="806450"/>
          </a:xfrm>
          <a:prstGeom prst="flowChartProcess">
            <a:avLst/>
          </a:prstGeom>
          <a:noFill/>
          <a:ln w="38100" cap="flat" cmpd="sng">
            <a:solidFill>
              <a:srgbClr val="FF0000"/>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pic>
        <p:nvPicPr>
          <p:cNvPr id="246802" name="Picture 18" descr="2007111911593410_2"/>
          <p:cNvPicPr>
            <a:picLocks noChangeAspect="1"/>
          </p:cNvPicPr>
          <p:nvPr/>
        </p:nvPicPr>
        <p:blipFill>
          <a:blip r:embed="rId5"/>
          <a:stretch>
            <a:fillRect/>
          </a:stretch>
        </p:blipFill>
        <p:spPr>
          <a:xfrm>
            <a:off x="6924675" y="4067175"/>
            <a:ext cx="1876425" cy="2262188"/>
          </a:xfrm>
          <a:prstGeom prst="rect">
            <a:avLst/>
          </a:prstGeom>
          <a:noFill/>
          <a:ln w="9525">
            <a:noFill/>
          </a:ln>
        </p:spPr>
      </p:pic>
      <p:sp>
        <p:nvSpPr>
          <p:cNvPr id="246803" name="AutoShape 19"/>
          <p:cNvSpPr/>
          <p:nvPr/>
        </p:nvSpPr>
        <p:spPr>
          <a:xfrm>
            <a:off x="4786313" y="4070350"/>
            <a:ext cx="1800225" cy="1030288"/>
          </a:xfrm>
          <a:prstGeom prst="wedgeRoundRectCallout">
            <a:avLst>
              <a:gd name="adj1" fmla="val 82273"/>
              <a:gd name="adj2" fmla="val 16718"/>
              <a:gd name="adj3" fmla="val 16667"/>
            </a:avLst>
          </a:prstGeom>
          <a:solidFill>
            <a:srgbClr val="FF0000"/>
          </a:solidFill>
          <a:ln w="9525" cap="flat" cmpd="sng">
            <a:solidFill>
              <a:schemeClr val="tx1"/>
            </a:solidFill>
            <a:prstDash val="solid"/>
            <a:miter/>
            <a:headEnd type="none" w="med" len="med"/>
            <a:tailEnd type="none" w="med" len="med"/>
          </a:ln>
        </p:spPr>
        <p:txBody>
          <a:bodyPr anchor="ctr" anchorCtr="0"/>
          <a:lstStyle/>
          <a:p>
            <a:pPr algn="ctr" eaLnBrk="0" hangingPunct="0"/>
            <a:r>
              <a:rPr lang="zh-CN" altLang="en-US" sz="1800" b="1" dirty="0">
                <a:solidFill>
                  <a:srgbClr val="FFFFFF"/>
                </a:solidFill>
                <a:latin typeface="楷体_GB2312" pitchFamily="49" charset="-122"/>
                <a:ea typeface="楷体_GB2312" pitchFamily="49" charset="-122"/>
              </a:rPr>
              <a:t>什么是计算机性能</a:t>
            </a:r>
          </a:p>
        </p:txBody>
      </p:sp>
      <p:sp>
        <p:nvSpPr>
          <p:cNvPr id="246804" name="AutoShape 20"/>
          <p:cNvSpPr>
            <a:spLocks noChangeArrowheads="1"/>
          </p:cNvSpPr>
          <p:nvPr/>
        </p:nvSpPr>
        <p:spPr bwMode="gray">
          <a:xfrm>
            <a:off x="1146175" y="4379913"/>
            <a:ext cx="6653213" cy="1789113"/>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FFF"/>
            </a:solidFill>
            <a:round/>
          </a:ln>
          <a:effectLst>
            <a:outerShdw dist="53882" dir="2700000" algn="ctr" rotWithShape="0">
              <a:srgbClr val="000000">
                <a:alpha val="50000"/>
              </a:srgbClr>
            </a:outerShdw>
          </a:effectLst>
        </p:spPr>
        <p:txBody>
          <a:bodyPr wrap="none" anchor="ctr"/>
          <a:lstStyle/>
          <a:p>
            <a:pPr marL="0" marR="0" lvl="0" indent="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endParaRPr kumimoji="0" lang="zh-CN" altLang="en-US" sz="2400" b="0" i="0" u="none" strike="noStrike" kern="1200" cap="none" spc="0" normalizeH="0" baseline="0" noProof="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90126" name="Picture 21" descr="Picture4"/>
          <p:cNvPicPr>
            <a:picLocks noChangeAspect="1"/>
          </p:cNvPicPr>
          <p:nvPr/>
        </p:nvPicPr>
        <p:blipFill>
          <a:blip r:embed="rId6"/>
          <a:stretch>
            <a:fillRect/>
          </a:stretch>
        </p:blipFill>
        <p:spPr>
          <a:xfrm>
            <a:off x="917575" y="4471988"/>
            <a:ext cx="676275" cy="573087"/>
          </a:xfrm>
          <a:prstGeom prst="rect">
            <a:avLst/>
          </a:prstGeom>
          <a:noFill/>
          <a:ln w="9525">
            <a:noFill/>
          </a:ln>
        </p:spPr>
      </p:pic>
      <p:sp>
        <p:nvSpPr>
          <p:cNvPr id="246806" name="Text Box 22"/>
          <p:cNvSpPr txBox="1"/>
          <p:nvPr/>
        </p:nvSpPr>
        <p:spPr>
          <a:xfrm>
            <a:off x="1304925" y="4538663"/>
            <a:ext cx="6237288" cy="1630045"/>
          </a:xfrm>
          <a:prstGeom prst="rect">
            <a:avLst/>
          </a:prstGeom>
          <a:noFill/>
          <a:ln w="9525">
            <a:noFill/>
          </a:ln>
        </p:spPr>
        <p:txBody>
          <a:bodyPr anchor="t" anchorCtr="0">
            <a:spAutoFit/>
          </a:bodyPr>
          <a:lstStyle/>
          <a:p>
            <a:pPr eaLnBrk="0" hangingPunct="0"/>
            <a:r>
              <a:rPr lang="zh-CN" altLang="en-US" sz="2000" b="1" dirty="0">
                <a:solidFill>
                  <a:srgbClr val="FF0000"/>
                </a:solidFill>
                <a:latin typeface="Arial" panose="020B0604020202020204" pitchFamily="34" charset="0"/>
                <a:ea typeface="华文仿宋" panose="02010600040101010101" pitchFamily="2" charset="-122"/>
              </a:rPr>
              <a:t>计算机性能指标：</a:t>
            </a:r>
            <a:r>
              <a:rPr lang="zh-CN" altLang="en-US" sz="2000" b="1" dirty="0">
                <a:solidFill>
                  <a:srgbClr val="000000"/>
                </a:solidFill>
                <a:latin typeface="Times New Roman" panose="02020603050405020304" pitchFamily="18" charset="0"/>
                <a:ea typeface="华文仿宋" panose="02010600040101010101" pitchFamily="2" charset="-122"/>
              </a:rPr>
              <a:t>硬件（主频、</a:t>
            </a:r>
            <a:r>
              <a:rPr lang="en-US" altLang="zh-CN" sz="2000" b="1" dirty="0">
                <a:solidFill>
                  <a:srgbClr val="000000"/>
                </a:solidFill>
                <a:latin typeface="Times New Roman" panose="02020603050405020304" pitchFamily="18" charset="0"/>
                <a:ea typeface="华文仿宋" panose="02010600040101010101" pitchFamily="2" charset="-122"/>
              </a:rPr>
              <a:t>CPU</a:t>
            </a:r>
            <a:r>
              <a:rPr lang="zh-CN" altLang="en-US" sz="2000" b="1" dirty="0">
                <a:solidFill>
                  <a:srgbClr val="000000"/>
                </a:solidFill>
                <a:latin typeface="Times New Roman" panose="02020603050405020304" pitchFamily="18" charset="0"/>
                <a:ea typeface="华文仿宋" panose="02010600040101010101" pitchFamily="2" charset="-122"/>
              </a:rPr>
              <a:t>运算速度、字长、数据类型、主存容量、寻址范围、存储体系、</a:t>
            </a:r>
            <a:r>
              <a:rPr lang="en-US" altLang="zh-CN" sz="2000" b="1" dirty="0">
                <a:solidFill>
                  <a:srgbClr val="000000"/>
                </a:solidFill>
                <a:latin typeface="Times New Roman" panose="02020603050405020304" pitchFamily="18" charset="0"/>
                <a:ea typeface="华文仿宋" panose="02010600040101010101" pitchFamily="2" charset="-122"/>
              </a:rPr>
              <a:t>I/O</a:t>
            </a:r>
            <a:r>
              <a:rPr lang="zh-CN" altLang="en-US" sz="2000" b="1" dirty="0">
                <a:solidFill>
                  <a:srgbClr val="000000"/>
                </a:solidFill>
                <a:latin typeface="Times New Roman" panose="02020603050405020304" pitchFamily="18" charset="0"/>
                <a:ea typeface="华文仿宋" panose="02010600040101010101" pitchFamily="2" charset="-122"/>
              </a:rPr>
              <a:t>处理能力、</a:t>
            </a:r>
            <a:r>
              <a:rPr lang="en-US" altLang="zh-CN" sz="2000" b="1" dirty="0">
                <a:solidFill>
                  <a:srgbClr val="000000"/>
                </a:solidFill>
                <a:latin typeface="Times New Roman" panose="02020603050405020304" pitchFamily="18" charset="0"/>
                <a:ea typeface="华文仿宋" panose="02010600040101010101" pitchFamily="2" charset="-122"/>
              </a:rPr>
              <a:t>I/O</a:t>
            </a:r>
            <a:r>
              <a:rPr lang="zh-CN" altLang="en-US" sz="2000" b="1" dirty="0">
                <a:solidFill>
                  <a:srgbClr val="000000"/>
                </a:solidFill>
                <a:latin typeface="Times New Roman" panose="02020603050405020304" pitchFamily="18" charset="0"/>
                <a:ea typeface="华文仿宋" panose="02010600040101010101" pitchFamily="2" charset="-122"/>
              </a:rPr>
              <a:t>设备量、指令系统等）、软件（高级语言状况、操作系统功能、用户程序包等）、可靠性、可用性等多种指标的综合。</a:t>
            </a:r>
          </a:p>
        </p:txBody>
      </p:sp>
      <p:sp>
        <p:nvSpPr>
          <p:cNvPr id="246809" name="Text Box 25"/>
          <p:cNvSpPr txBox="1"/>
          <p:nvPr/>
        </p:nvSpPr>
        <p:spPr>
          <a:xfrm>
            <a:off x="496888" y="3360738"/>
            <a:ext cx="1308100" cy="396875"/>
          </a:xfrm>
          <a:prstGeom prst="rect">
            <a:avLst/>
          </a:prstGeom>
          <a:noFill/>
          <a:ln w="9525">
            <a:noFill/>
          </a:ln>
          <a:effectLst>
            <a:outerShdw dist="17961" dir="2699999" algn="ctr" rotWithShape="0">
              <a:srgbClr val="182326"/>
            </a:outerShdw>
          </a:effectLst>
        </p:spPr>
        <p:txBody>
          <a:bodyPr anchor="t" anchorCtr="0">
            <a:spAutoFit/>
          </a:bodyPr>
          <a:lstStyle/>
          <a:p>
            <a:pPr algn="ctr">
              <a:spcBef>
                <a:spcPct val="50000"/>
              </a:spcBef>
            </a:pPr>
            <a:r>
              <a:rPr lang="zh-CN" altLang="en-US" sz="2000" b="1" dirty="0">
                <a:solidFill>
                  <a:srgbClr val="FFFFFF"/>
                </a:solidFill>
                <a:latin typeface="Arial" panose="020B0604020202020204" pitchFamily="34" charset="0"/>
                <a:ea typeface="华文仿宋" panose="02010600040101010101" pitchFamily="2" charset="-122"/>
              </a:rPr>
              <a:t>时间</a:t>
            </a:r>
          </a:p>
        </p:txBody>
      </p:sp>
      <p:sp>
        <p:nvSpPr>
          <p:cNvPr id="246810" name="Text Box 26"/>
          <p:cNvSpPr txBox="1"/>
          <p:nvPr/>
        </p:nvSpPr>
        <p:spPr>
          <a:xfrm>
            <a:off x="1657350" y="3360738"/>
            <a:ext cx="1308100" cy="396875"/>
          </a:xfrm>
          <a:prstGeom prst="rect">
            <a:avLst/>
          </a:prstGeom>
          <a:noFill/>
          <a:ln w="9525">
            <a:noFill/>
          </a:ln>
          <a:effectLst>
            <a:outerShdw dist="17961" dir="2699999" algn="ctr" rotWithShape="0">
              <a:srgbClr val="182326"/>
            </a:outerShdw>
          </a:effectLst>
        </p:spPr>
        <p:txBody>
          <a:bodyPr anchor="t" anchorCtr="0">
            <a:spAutoFit/>
          </a:bodyPr>
          <a:lstStyle/>
          <a:p>
            <a:pPr algn="ctr">
              <a:spcBef>
                <a:spcPct val="50000"/>
              </a:spcBef>
            </a:pPr>
            <a:r>
              <a:rPr lang="zh-CN" altLang="en-US" sz="2000" b="1" dirty="0">
                <a:solidFill>
                  <a:srgbClr val="FFFFFF"/>
                </a:solidFill>
                <a:latin typeface="Arial" panose="020B0604020202020204" pitchFamily="34" charset="0"/>
                <a:ea typeface="华文仿宋" panose="02010600040101010101" pitchFamily="2" charset="-122"/>
              </a:rPr>
              <a:t>空间</a:t>
            </a:r>
          </a:p>
        </p:txBody>
      </p:sp>
      <p:sp>
        <p:nvSpPr>
          <p:cNvPr id="246811" name="AutoShape 27"/>
          <p:cNvSpPr/>
          <p:nvPr/>
        </p:nvSpPr>
        <p:spPr>
          <a:xfrm>
            <a:off x="541338" y="2928938"/>
            <a:ext cx="1209675" cy="1363662"/>
          </a:xfrm>
          <a:prstGeom prst="flowChartAlternateProcess">
            <a:avLst/>
          </a:prstGeom>
          <a:noFill/>
          <a:ln w="63500" cap="flat" cmpd="sng">
            <a:solidFill>
              <a:srgbClr val="FF0000"/>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46801"/>
                                        </p:tgtEl>
                                        <p:attrNameLst>
                                          <p:attrName>style.visibility</p:attrName>
                                        </p:attrNameLst>
                                      </p:cBhvr>
                                      <p:to>
                                        <p:strVal val="visible"/>
                                      </p:to>
                                    </p:set>
                                    <p:animEffect transition="in" filter="wedge">
                                      <p:cBhvr>
                                        <p:cTn id="7" dur="1000"/>
                                        <p:tgtEl>
                                          <p:spTgt spid="2468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802"/>
                                        </p:tgtEl>
                                        <p:attrNameLst>
                                          <p:attrName>style.visibility</p:attrName>
                                        </p:attrNameLst>
                                      </p:cBhvr>
                                      <p:to>
                                        <p:strVal val="visible"/>
                                      </p:to>
                                    </p:set>
                                    <p:animEffect transition="in" filter="fade">
                                      <p:cBhvr>
                                        <p:cTn id="12" dur="1000"/>
                                        <p:tgtEl>
                                          <p:spTgt spid="2468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6803"/>
                                        </p:tgtEl>
                                        <p:attrNameLst>
                                          <p:attrName>style.visibility</p:attrName>
                                        </p:attrNameLst>
                                      </p:cBhvr>
                                      <p:to>
                                        <p:strVal val="visible"/>
                                      </p:to>
                                    </p:set>
                                    <p:animEffect transition="in" filter="fade">
                                      <p:cBhvr>
                                        <p:cTn id="17" dur="1000"/>
                                        <p:tgtEl>
                                          <p:spTgt spid="2468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46803"/>
                                        </p:tgtEl>
                                      </p:cBhvr>
                                    </p:animEffect>
                                    <p:set>
                                      <p:cBhvr>
                                        <p:cTn id="22" dur="1" fill="hold">
                                          <p:stCondLst>
                                            <p:cond delay="499"/>
                                          </p:stCondLst>
                                        </p:cTn>
                                        <p:tgtEl>
                                          <p:spTgt spid="24680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46802"/>
                                        </p:tgtEl>
                                      </p:cBhvr>
                                    </p:animEffect>
                                    <p:set>
                                      <p:cBhvr>
                                        <p:cTn id="25" dur="1" fill="hold">
                                          <p:stCondLst>
                                            <p:cond delay="499"/>
                                          </p:stCondLst>
                                        </p:cTn>
                                        <p:tgtEl>
                                          <p:spTgt spid="24680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8" presetClass="entr" presetSubtype="0" accel="50000" fill="hold" nodeType="clickEffect">
                                  <p:stCondLst>
                                    <p:cond delay="0"/>
                                  </p:stCondLst>
                                  <p:childTnLst>
                                    <p:set>
                                      <p:cBhvr>
                                        <p:cTn id="29" dur="1" fill="hold">
                                          <p:stCondLst>
                                            <p:cond delay="0"/>
                                          </p:stCondLst>
                                        </p:cTn>
                                        <p:tgtEl>
                                          <p:spTgt spid="246804"/>
                                        </p:tgtEl>
                                        <p:attrNameLst>
                                          <p:attrName>style.visibility</p:attrName>
                                        </p:attrNameLst>
                                      </p:cBhvr>
                                      <p:to>
                                        <p:strVal val="visible"/>
                                      </p:to>
                                    </p:set>
                                    <p:anim calcmode="lin" valueType="num">
                                      <p:cBhvr>
                                        <p:cTn id="30" dur="1000" fill="hold"/>
                                        <p:tgtEl>
                                          <p:spTgt spid="24680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1" dur="1000" fill="hold"/>
                                        <p:tgtEl>
                                          <p:spTgt spid="246804"/>
                                        </p:tgtEl>
                                        <p:attrNameLst>
                                          <p:attrName>ppt_x</p:attrName>
                                        </p:attrNameLst>
                                      </p:cBhvr>
                                      <p:tavLst>
                                        <p:tav tm="0">
                                          <p:val>
                                            <p:fltVal val="-1"/>
                                          </p:val>
                                        </p:tav>
                                        <p:tav tm="50000">
                                          <p:val>
                                            <p:fltVal val="0.95"/>
                                          </p:val>
                                        </p:tav>
                                        <p:tav tm="100000">
                                          <p:val>
                                            <p:strVal val="#ppt_x"/>
                                          </p:val>
                                        </p:tav>
                                      </p:tavLst>
                                    </p:anim>
                                    <p:anim calcmode="lin" valueType="num">
                                      <p:cBhvr>
                                        <p:cTn id="32" dur="1000" fill="hold"/>
                                        <p:tgtEl>
                                          <p:spTgt spid="246804"/>
                                        </p:tgtEl>
                                        <p:attrNameLst>
                                          <p:attrName>ppt_y</p:attrName>
                                        </p:attrNameLst>
                                      </p:cBhvr>
                                      <p:tavLst>
                                        <p:tav tm="0">
                                          <p:val>
                                            <p:strVal val="#ppt_y"/>
                                          </p:val>
                                        </p:tav>
                                        <p:tav tm="100000">
                                          <p:val>
                                            <p:strVal val="#ppt_y"/>
                                          </p:val>
                                        </p:tav>
                                      </p:tavLst>
                                    </p:anim>
                                    <p:animEffect transition="in" filter="fade">
                                      <p:cBhvr>
                                        <p:cTn id="33" dur="1000"/>
                                        <p:tgtEl>
                                          <p:spTgt spid="246804"/>
                                        </p:tgtEl>
                                      </p:cBhvr>
                                    </p:animEffect>
                                  </p:childTnLst>
                                </p:cTn>
                              </p:par>
                              <p:par>
                                <p:cTn id="34" presetID="48" presetClass="entr" presetSubtype="0" accel="50000" fill="hold" grpId="0" nodeType="withEffect">
                                  <p:stCondLst>
                                    <p:cond delay="0"/>
                                  </p:stCondLst>
                                  <p:childTnLst>
                                    <p:set>
                                      <p:cBhvr>
                                        <p:cTn id="35" dur="1" fill="hold">
                                          <p:stCondLst>
                                            <p:cond delay="0"/>
                                          </p:stCondLst>
                                        </p:cTn>
                                        <p:tgtEl>
                                          <p:spTgt spid="246806"/>
                                        </p:tgtEl>
                                        <p:attrNameLst>
                                          <p:attrName>style.visibility</p:attrName>
                                        </p:attrNameLst>
                                      </p:cBhvr>
                                      <p:to>
                                        <p:strVal val="visible"/>
                                      </p:to>
                                    </p:set>
                                    <p:anim calcmode="lin" valueType="num">
                                      <p:cBhvr>
                                        <p:cTn id="36" dur="1000" fill="hold"/>
                                        <p:tgtEl>
                                          <p:spTgt spid="24680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7" dur="1000" fill="hold"/>
                                        <p:tgtEl>
                                          <p:spTgt spid="246806"/>
                                        </p:tgtEl>
                                        <p:attrNameLst>
                                          <p:attrName>ppt_x</p:attrName>
                                        </p:attrNameLst>
                                      </p:cBhvr>
                                      <p:tavLst>
                                        <p:tav tm="0">
                                          <p:val>
                                            <p:fltVal val="-1"/>
                                          </p:val>
                                        </p:tav>
                                        <p:tav tm="50000">
                                          <p:val>
                                            <p:fltVal val="0.95"/>
                                          </p:val>
                                        </p:tav>
                                        <p:tav tm="100000">
                                          <p:val>
                                            <p:strVal val="#ppt_x"/>
                                          </p:val>
                                        </p:tav>
                                      </p:tavLst>
                                    </p:anim>
                                    <p:anim calcmode="lin" valueType="num">
                                      <p:cBhvr>
                                        <p:cTn id="38" dur="1000" fill="hold"/>
                                        <p:tgtEl>
                                          <p:spTgt spid="246806"/>
                                        </p:tgtEl>
                                        <p:attrNameLst>
                                          <p:attrName>ppt_y</p:attrName>
                                        </p:attrNameLst>
                                      </p:cBhvr>
                                      <p:tavLst>
                                        <p:tav tm="0">
                                          <p:val>
                                            <p:strVal val="#ppt_y"/>
                                          </p:val>
                                        </p:tav>
                                        <p:tav tm="100000">
                                          <p:val>
                                            <p:strVal val="#ppt_y"/>
                                          </p:val>
                                        </p:tav>
                                      </p:tavLst>
                                    </p:anim>
                                    <p:animEffect transition="in" filter="fade">
                                      <p:cBhvr>
                                        <p:cTn id="39" dur="1000"/>
                                        <p:tgtEl>
                                          <p:spTgt spid="24680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6808"/>
                                        </p:tgtEl>
                                        <p:attrNameLst>
                                          <p:attrName>style.visibility</p:attrName>
                                        </p:attrNameLst>
                                      </p:cBhvr>
                                      <p:to>
                                        <p:strVal val="visible"/>
                                      </p:to>
                                    </p:set>
                                    <p:animEffect transition="in" filter="fade">
                                      <p:cBhvr>
                                        <p:cTn id="44" dur="1000"/>
                                        <p:tgtEl>
                                          <p:spTgt spid="24680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6809"/>
                                        </p:tgtEl>
                                        <p:attrNameLst>
                                          <p:attrName>style.visibility</p:attrName>
                                        </p:attrNameLst>
                                      </p:cBhvr>
                                      <p:to>
                                        <p:strVal val="visible"/>
                                      </p:to>
                                    </p:set>
                                    <p:animEffect transition="in" filter="fade">
                                      <p:cBhvr>
                                        <p:cTn id="47" dur="1000"/>
                                        <p:tgtEl>
                                          <p:spTgt spid="24680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6810"/>
                                        </p:tgtEl>
                                        <p:attrNameLst>
                                          <p:attrName>style.visibility</p:attrName>
                                        </p:attrNameLst>
                                      </p:cBhvr>
                                      <p:to>
                                        <p:strVal val="visible"/>
                                      </p:to>
                                    </p:set>
                                    <p:animEffect transition="in" filter="fade">
                                      <p:cBhvr>
                                        <p:cTn id="50" dur="1000"/>
                                        <p:tgtEl>
                                          <p:spTgt spid="246810"/>
                                        </p:tgtEl>
                                      </p:cBhvr>
                                    </p:animEffect>
                                  </p:childTnLst>
                                </p:cTn>
                              </p:par>
                            </p:childTnLst>
                          </p:cTn>
                        </p:par>
                      </p:childTnLst>
                    </p:cTn>
                  </p:par>
                  <p:par>
                    <p:cTn id="51" fill="hold">
                      <p:stCondLst>
                        <p:cond delay="indefinite"/>
                      </p:stCondLst>
                      <p:childTnLst>
                        <p:par>
                          <p:cTn id="52" fill="hold">
                            <p:stCondLst>
                              <p:cond delay="0"/>
                            </p:stCondLst>
                            <p:childTnLst>
                              <p:par>
                                <p:cTn id="53" presetID="20" presetClass="entr" presetSubtype="0" fill="hold" nodeType="clickEffect">
                                  <p:stCondLst>
                                    <p:cond delay="0"/>
                                  </p:stCondLst>
                                  <p:childTnLst>
                                    <p:set>
                                      <p:cBhvr>
                                        <p:cTn id="54" dur="1" fill="hold">
                                          <p:stCondLst>
                                            <p:cond delay="0"/>
                                          </p:stCondLst>
                                        </p:cTn>
                                        <p:tgtEl>
                                          <p:spTgt spid="246811"/>
                                        </p:tgtEl>
                                        <p:attrNameLst>
                                          <p:attrName>style.visibility</p:attrName>
                                        </p:attrNameLst>
                                      </p:cBhvr>
                                      <p:to>
                                        <p:strVal val="visible"/>
                                      </p:to>
                                    </p:set>
                                    <p:animEffect transition="in" filter="wedge">
                                      <p:cBhvr>
                                        <p:cTn id="55" dur="1000"/>
                                        <p:tgtEl>
                                          <p:spTgt spid="246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03" grpId="0" animBg="1"/>
      <p:bldP spid="246803" grpId="1" animBg="1"/>
      <p:bldP spid="246806" grpId="0"/>
      <p:bldP spid="246809" grpId="0"/>
      <p:bldP spid="2468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09F039C-8A25-4A5A-9D80-1387713723CA}"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51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92163" name="Rectangle 2"/>
          <p:cNvSpPr>
            <a:spLocks noGrp="1"/>
          </p:cNvSpPr>
          <p:nvPr>
            <p:ph type="title"/>
          </p:nvPr>
        </p:nvSpPr>
        <p:spPr>
          <a:xfrm>
            <a:off x="590550" y="69850"/>
            <a:ext cx="8174038"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331779" name="Rectangle 3"/>
          <p:cNvSpPr>
            <a:spLocks noGrp="1"/>
          </p:cNvSpPr>
          <p:nvPr>
            <p:ph idx="1" hasCustomPrompt="1"/>
          </p:nvPr>
        </p:nvSpPr>
        <p:spPr/>
        <p:txBody>
          <a:bodyPr vert="horz" wrap="square" lIns="91440" tIns="45720" rIns="91440" bIns="45720" anchor="t" anchorCtr="0"/>
          <a:lstStyle/>
          <a:p>
            <a:pPr eaLnBrk="1" hangingPunct="1">
              <a:buNone/>
            </a:pPr>
            <a:r>
              <a:rPr lang="zh-CN" altLang="en-US" dirty="0">
                <a:solidFill>
                  <a:srgbClr val="000000"/>
                </a:solidFill>
                <a:latin typeface="华文仿宋" panose="02010600040101010101" pitchFamily="2" charset="-122"/>
                <a:ea typeface="华文仿宋" panose="02010600040101010101" pitchFamily="2" charset="-122"/>
              </a:rPr>
              <a:t>    计算机的性能以及对系统评价的目标</a:t>
            </a:r>
            <a:r>
              <a:rPr lang="zh-CN" altLang="en-US" dirty="0">
                <a:solidFill>
                  <a:srgbClr val="FF0000"/>
                </a:solidFill>
                <a:latin typeface="华文仿宋" panose="02010600040101010101" pitchFamily="2" charset="-122"/>
                <a:ea typeface="华文仿宋" panose="02010600040101010101" pitchFamily="2" charset="-122"/>
              </a:rPr>
              <a:t>都指系统速度的性能</a:t>
            </a:r>
          </a:p>
          <a:p>
            <a:pPr eaLnBrk="1" hangingPunct="1"/>
            <a:endParaRPr lang="zh-CN" altLang="en-US" dirty="0">
              <a:solidFill>
                <a:srgbClr val="FF0000"/>
              </a:solidFill>
              <a:latin typeface="华文仿宋" panose="02010600040101010101" pitchFamily="2" charset="-122"/>
              <a:ea typeface="华文仿宋" panose="02010600040101010101" pitchFamily="2" charset="-122"/>
            </a:endParaRPr>
          </a:p>
          <a:p>
            <a:pPr eaLnBrk="1" hangingPunct="1">
              <a:buNone/>
            </a:pPr>
            <a:r>
              <a:rPr lang="zh-CN" altLang="en-US" dirty="0">
                <a:solidFill>
                  <a:srgbClr val="FF0000"/>
                </a:solidFill>
                <a:latin typeface="华文仿宋" panose="02010600040101010101" pitchFamily="2" charset="-122"/>
                <a:ea typeface="华文仿宋" panose="02010600040101010101" pitchFamily="2" charset="-122"/>
              </a:rPr>
              <a:t>			</a:t>
            </a:r>
            <a:r>
              <a:rPr lang="zh-CN" altLang="en-US" dirty="0">
                <a:solidFill>
                  <a:srgbClr val="000000"/>
                </a:solidFill>
                <a:latin typeface="华文仿宋" panose="02010600040101010101" pitchFamily="2" charset="-122"/>
                <a:ea typeface="华文仿宋" panose="02010600040101010101" pitchFamily="2" charset="-122"/>
              </a:rPr>
              <a:t>通常是用</a:t>
            </a:r>
            <a:r>
              <a:rPr lang="zh-CN" altLang="en-US" dirty="0">
                <a:solidFill>
                  <a:srgbClr val="FF0000"/>
                </a:solidFill>
                <a:latin typeface="华文仿宋" panose="02010600040101010101" pitchFamily="2" charset="-122"/>
                <a:ea typeface="华文仿宋" panose="02010600040101010101" pitchFamily="2" charset="-122"/>
              </a:rPr>
              <a:t>响应时间</a:t>
            </a:r>
            <a:r>
              <a:rPr lang="zh-CN" altLang="en-US" dirty="0">
                <a:solidFill>
                  <a:srgbClr val="000000"/>
                </a:solidFill>
                <a:latin typeface="华文仿宋" panose="02010600040101010101" pitchFamily="2" charset="-122"/>
                <a:ea typeface="华文仿宋" panose="02010600040101010101" pitchFamily="2" charset="-122"/>
              </a:rPr>
              <a:t>来衡量</a:t>
            </a:r>
            <a:endParaRPr lang="zh-CN" altLang="en-US" dirty="0">
              <a:solidFill>
                <a:srgbClr val="FF0000"/>
              </a:solidFill>
              <a:latin typeface="华文仿宋" panose="02010600040101010101" pitchFamily="2" charset="-122"/>
              <a:ea typeface="华文仿宋" panose="02010600040101010101" pitchFamily="2" charset="-122"/>
            </a:endParaRPr>
          </a:p>
          <a:p>
            <a:pPr eaLnBrk="1" hangingPunct="1">
              <a:buNone/>
            </a:pPr>
            <a:endParaRPr lang="zh-CN" altLang="en-US" dirty="0">
              <a:solidFill>
                <a:srgbClr val="000000"/>
              </a:solidFill>
              <a:latin typeface="华文仿宋" panose="02010600040101010101" pitchFamily="2" charset="-122"/>
              <a:ea typeface="华文仿宋" panose="02010600040101010101" pitchFamily="2" charset="-122"/>
            </a:endParaRPr>
          </a:p>
          <a:p>
            <a:pPr eaLnBrk="1" hangingPunct="1">
              <a:buNone/>
            </a:pPr>
            <a:r>
              <a:rPr lang="zh-CN" altLang="en-US" dirty="0">
                <a:solidFill>
                  <a:srgbClr val="000000"/>
                </a:solidFill>
                <a:latin typeface="华文仿宋" panose="02010600040101010101" pitchFamily="2" charset="-122"/>
                <a:ea typeface="华文仿宋" panose="02010600040101010101" pitchFamily="2" charset="-122"/>
              </a:rPr>
              <a:t>      任务从送入计算机处理到得到结果所需的时间</a:t>
            </a:r>
          </a:p>
        </p:txBody>
      </p:sp>
      <p:sp>
        <p:nvSpPr>
          <p:cNvPr id="331780" name="AutoShape 4"/>
          <p:cNvSpPr/>
          <p:nvPr/>
        </p:nvSpPr>
        <p:spPr>
          <a:xfrm rot="5400000">
            <a:off x="3984625" y="1784350"/>
            <a:ext cx="714375" cy="469900"/>
          </a:xfrm>
          <a:custGeom>
            <a:avLst/>
            <a:gdLst/>
            <a:ahLst/>
            <a:cxnLst>
              <a:cxn ang="17694720">
                <a:pos x="2147483646" y="0"/>
              </a:cxn>
              <a:cxn ang="11796480">
                <a:pos x="0" y="2147483646"/>
              </a:cxn>
              <a:cxn ang="5898240">
                <a:pos x="2147483646" y="2147483646"/>
              </a:cxn>
              <a:cxn ang="0">
                <a:pos x="2147483646" y="2147483646"/>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FFCC"/>
          </a:solidFill>
          <a:ln w="9525" cap="flat" cmpd="sng">
            <a:solidFill>
              <a:schemeClr val="tx1"/>
            </a:solidFill>
            <a:prstDash val="solid"/>
            <a:miter/>
            <a:headEnd type="none" w="med" len="med"/>
            <a:tailEnd type="none" w="med" len="med"/>
          </a:ln>
        </p:spPr>
        <p:txBody>
          <a:bodyPr/>
          <a:lstStyle/>
          <a:p>
            <a:endParaRPr lang="zh-CN" altLang="en-US"/>
          </a:p>
        </p:txBody>
      </p:sp>
      <p:sp>
        <p:nvSpPr>
          <p:cNvPr id="331781" name="AutoShape 5"/>
          <p:cNvSpPr/>
          <p:nvPr/>
        </p:nvSpPr>
        <p:spPr>
          <a:xfrm rot="5400000">
            <a:off x="3994150" y="3049588"/>
            <a:ext cx="714375" cy="469900"/>
          </a:xfrm>
          <a:custGeom>
            <a:avLst/>
            <a:gdLst/>
            <a:ahLst/>
            <a:cxnLst>
              <a:cxn ang="17694720">
                <a:pos x="2147483646" y="0"/>
              </a:cxn>
              <a:cxn ang="11796480">
                <a:pos x="0" y="2147483646"/>
              </a:cxn>
              <a:cxn ang="5898240">
                <a:pos x="2147483646" y="2147483646"/>
              </a:cxn>
              <a:cxn ang="0">
                <a:pos x="2147483646" y="2147483646"/>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FFCC"/>
          </a:solidFill>
          <a:ln w="9525" cap="flat" cmpd="sng">
            <a:solidFill>
              <a:schemeClr val="tx1"/>
            </a:solidFill>
            <a:prstDash val="solid"/>
            <a:miter/>
            <a:headEnd type="none" w="med" len="med"/>
            <a:tailEnd type="none" w="med" len="med"/>
          </a:ln>
        </p:spPr>
        <p:txBody>
          <a:bodyPr/>
          <a:lstStyle/>
          <a:p>
            <a:endParaRPr lang="zh-CN" altLang="en-US"/>
          </a:p>
        </p:txBody>
      </p:sp>
      <p:sp>
        <p:nvSpPr>
          <p:cNvPr id="331782" name="Rectangle 6"/>
          <p:cNvSpPr/>
          <p:nvPr/>
        </p:nvSpPr>
        <p:spPr>
          <a:xfrm>
            <a:off x="1312863" y="4095750"/>
            <a:ext cx="1085850" cy="1263650"/>
          </a:xfrm>
          <a:prstGeom prst="rect">
            <a:avLst/>
          </a:prstGeom>
          <a:solidFill>
            <a:srgbClr val="99CC00"/>
          </a:solidFill>
          <a:ln w="9525" cap="flat" cmpd="sng">
            <a:solidFill>
              <a:srgbClr val="FFFFFF"/>
            </a:solidFill>
            <a:prstDash val="solid"/>
            <a:miter/>
            <a:headEnd type="none" w="med" len="med"/>
            <a:tailEnd type="none" w="med" len="med"/>
          </a:ln>
          <a:effectLst>
            <a:outerShdw sy="50000" rotWithShape="0">
              <a:schemeClr val="bg2">
                <a:alpha val="50000"/>
              </a:schemeClr>
            </a:outerShdw>
          </a:effectLst>
        </p:spPr>
        <p:txBody>
          <a:bodyPr wrap="none" anchor="ctr" anchorCtr="0"/>
          <a:lstStyle/>
          <a:p>
            <a:pPr algn="ctr" eaLnBrk="0" hangingPunct="0"/>
            <a:r>
              <a:rPr lang="zh-CN" altLang="en-US" sz="1800" b="1" dirty="0">
                <a:solidFill>
                  <a:srgbClr val="FFFFFF"/>
                </a:solidFill>
                <a:latin typeface="Times New Roman" panose="02020603050405020304" pitchFamily="18" charset="0"/>
                <a:ea typeface="宋体" panose="02010600030101010101" pitchFamily="2" charset="-122"/>
              </a:rPr>
              <a:t>磁盘访问</a:t>
            </a:r>
          </a:p>
          <a:p>
            <a:pPr algn="ctr" eaLnBrk="0" hangingPunct="0"/>
            <a:r>
              <a:rPr lang="zh-CN" altLang="en-US" sz="1800" b="1" dirty="0">
                <a:solidFill>
                  <a:srgbClr val="FFFFFF"/>
                </a:solidFill>
                <a:latin typeface="Times New Roman" panose="02020603050405020304" pitchFamily="18" charset="0"/>
                <a:ea typeface="宋体" panose="02010600030101010101" pitchFamily="2" charset="-122"/>
              </a:rPr>
              <a:t>时间</a:t>
            </a:r>
          </a:p>
        </p:txBody>
      </p:sp>
      <p:sp>
        <p:nvSpPr>
          <p:cNvPr id="331783" name="Rectangle 7"/>
          <p:cNvSpPr/>
          <p:nvPr/>
        </p:nvSpPr>
        <p:spPr>
          <a:xfrm>
            <a:off x="2597150" y="4078288"/>
            <a:ext cx="1085850" cy="1263650"/>
          </a:xfrm>
          <a:prstGeom prst="rect">
            <a:avLst/>
          </a:prstGeom>
          <a:solidFill>
            <a:srgbClr val="99CC00"/>
          </a:solidFill>
          <a:ln w="9525" cap="flat" cmpd="sng">
            <a:solidFill>
              <a:srgbClr val="FFFFFF"/>
            </a:solidFill>
            <a:prstDash val="solid"/>
            <a:miter/>
            <a:headEnd type="none" w="med" len="med"/>
            <a:tailEnd type="none" w="med" len="med"/>
          </a:ln>
          <a:effectLst>
            <a:outerShdw sy="50000" rotWithShape="0">
              <a:schemeClr val="bg2">
                <a:alpha val="50000"/>
              </a:schemeClr>
            </a:outerShdw>
          </a:effectLst>
        </p:spPr>
        <p:txBody>
          <a:bodyPr wrap="none" anchor="ctr" anchorCtr="0"/>
          <a:lstStyle/>
          <a:p>
            <a:pPr algn="ctr" eaLnBrk="0" hangingPunct="0"/>
            <a:r>
              <a:rPr lang="zh-CN" altLang="en-US" sz="1800" b="1" dirty="0">
                <a:solidFill>
                  <a:srgbClr val="FFFFFF"/>
                </a:solidFill>
                <a:latin typeface="Times New Roman" panose="02020603050405020304" pitchFamily="18" charset="0"/>
                <a:ea typeface="宋体" panose="02010600030101010101" pitchFamily="2" charset="-122"/>
              </a:rPr>
              <a:t>主存访问</a:t>
            </a:r>
          </a:p>
          <a:p>
            <a:pPr algn="ctr" eaLnBrk="0" hangingPunct="0"/>
            <a:r>
              <a:rPr lang="zh-CN" altLang="en-US" sz="1800" b="1" dirty="0">
                <a:solidFill>
                  <a:srgbClr val="FFFFFF"/>
                </a:solidFill>
                <a:latin typeface="Times New Roman" panose="02020603050405020304" pitchFamily="18" charset="0"/>
                <a:ea typeface="宋体" panose="02010600030101010101" pitchFamily="2" charset="-122"/>
              </a:rPr>
              <a:t>时间</a:t>
            </a:r>
          </a:p>
        </p:txBody>
      </p:sp>
      <p:sp>
        <p:nvSpPr>
          <p:cNvPr id="331784" name="Rectangle 8"/>
          <p:cNvSpPr/>
          <p:nvPr/>
        </p:nvSpPr>
        <p:spPr>
          <a:xfrm>
            <a:off x="3876675" y="4071938"/>
            <a:ext cx="1085850" cy="1263650"/>
          </a:xfrm>
          <a:prstGeom prst="rect">
            <a:avLst/>
          </a:prstGeom>
          <a:solidFill>
            <a:srgbClr val="99CC00"/>
          </a:solidFill>
          <a:ln w="9525" cap="flat" cmpd="sng">
            <a:solidFill>
              <a:srgbClr val="FFFFFF"/>
            </a:solidFill>
            <a:prstDash val="solid"/>
            <a:miter/>
            <a:headEnd type="none" w="med" len="med"/>
            <a:tailEnd type="none" w="med" len="med"/>
          </a:ln>
          <a:effectLst>
            <a:outerShdw sy="50000" rotWithShape="0">
              <a:schemeClr val="bg2">
                <a:alpha val="50000"/>
              </a:schemeClr>
            </a:outerShdw>
          </a:effectLst>
        </p:spPr>
        <p:txBody>
          <a:bodyPr wrap="none" anchor="ctr" anchorCtr="0"/>
          <a:lstStyle/>
          <a:p>
            <a:pPr algn="ctr" eaLnBrk="0" hangingPunct="0"/>
            <a:r>
              <a:rPr lang="zh-CN" altLang="en-US" sz="1800" b="1" dirty="0">
                <a:solidFill>
                  <a:srgbClr val="FFFFFF"/>
                </a:solidFill>
                <a:latin typeface="Times New Roman" panose="02020603050405020304" pitchFamily="18" charset="0"/>
                <a:ea typeface="宋体" panose="02010600030101010101" pitchFamily="2" charset="-122"/>
              </a:rPr>
              <a:t>输入</a:t>
            </a:r>
            <a:r>
              <a:rPr lang="en-US" altLang="zh-CN" sz="1800" b="1" dirty="0">
                <a:solidFill>
                  <a:srgbClr val="FFFFFF"/>
                </a:solidFill>
                <a:latin typeface="Times New Roman" panose="02020603050405020304" pitchFamily="18" charset="0"/>
                <a:ea typeface="宋体" panose="02010600030101010101" pitchFamily="2" charset="-122"/>
              </a:rPr>
              <a:t>/</a:t>
            </a:r>
            <a:r>
              <a:rPr lang="zh-CN" altLang="en-US" sz="1800" b="1" dirty="0">
                <a:solidFill>
                  <a:srgbClr val="FFFFFF"/>
                </a:solidFill>
                <a:latin typeface="Times New Roman" panose="02020603050405020304" pitchFamily="18" charset="0"/>
                <a:ea typeface="宋体" panose="02010600030101010101" pitchFamily="2" charset="-122"/>
              </a:rPr>
              <a:t>输出</a:t>
            </a:r>
          </a:p>
          <a:p>
            <a:pPr algn="ctr" eaLnBrk="0" hangingPunct="0"/>
            <a:r>
              <a:rPr lang="zh-CN" altLang="en-US" sz="1800" b="1" dirty="0">
                <a:solidFill>
                  <a:srgbClr val="FFFFFF"/>
                </a:solidFill>
                <a:latin typeface="Times New Roman" panose="02020603050405020304" pitchFamily="18" charset="0"/>
                <a:ea typeface="宋体" panose="02010600030101010101" pitchFamily="2" charset="-122"/>
              </a:rPr>
              <a:t>时间</a:t>
            </a:r>
          </a:p>
        </p:txBody>
      </p:sp>
      <p:sp>
        <p:nvSpPr>
          <p:cNvPr id="331785" name="Rectangle 9"/>
          <p:cNvSpPr/>
          <p:nvPr/>
        </p:nvSpPr>
        <p:spPr>
          <a:xfrm>
            <a:off x="5172075" y="4081463"/>
            <a:ext cx="1162050" cy="1263650"/>
          </a:xfrm>
          <a:prstGeom prst="rect">
            <a:avLst/>
          </a:prstGeom>
          <a:solidFill>
            <a:srgbClr val="99CC00"/>
          </a:solidFill>
          <a:ln w="9525" cap="flat" cmpd="sng">
            <a:solidFill>
              <a:srgbClr val="FFFFFF"/>
            </a:solidFill>
            <a:prstDash val="solid"/>
            <a:miter/>
            <a:headEnd type="none" w="med" len="med"/>
            <a:tailEnd type="none" w="med" len="med"/>
          </a:ln>
          <a:effectLst>
            <a:outerShdw sy="50000" rotWithShape="0">
              <a:schemeClr val="bg2">
                <a:alpha val="50000"/>
              </a:schemeClr>
            </a:outerShdw>
          </a:effectLst>
        </p:spPr>
        <p:txBody>
          <a:bodyPr wrap="none" anchor="ctr" anchorCtr="0"/>
          <a:lstStyle/>
          <a:p>
            <a:pPr algn="ctr" eaLnBrk="0" hangingPunct="0"/>
            <a:r>
              <a:rPr lang="zh-CN" altLang="en-US" sz="1800" b="1" dirty="0">
                <a:solidFill>
                  <a:srgbClr val="FFFFFF"/>
                </a:solidFill>
                <a:latin typeface="Times New Roman" panose="02020603050405020304" pitchFamily="18" charset="0"/>
                <a:ea typeface="宋体" panose="02010600030101010101" pitchFamily="2" charset="-122"/>
              </a:rPr>
              <a:t>操作系统</a:t>
            </a:r>
          </a:p>
          <a:p>
            <a:pPr algn="ctr" eaLnBrk="0" hangingPunct="0"/>
            <a:r>
              <a:rPr lang="zh-CN" altLang="en-US" sz="1800" b="1" dirty="0">
                <a:solidFill>
                  <a:srgbClr val="FFFFFF"/>
                </a:solidFill>
                <a:latin typeface="Times New Roman" panose="02020603050405020304" pitchFamily="18" charset="0"/>
                <a:ea typeface="宋体" panose="02010600030101010101" pitchFamily="2" charset="-122"/>
              </a:rPr>
              <a:t>辅助开销</a:t>
            </a:r>
          </a:p>
        </p:txBody>
      </p:sp>
      <p:sp>
        <p:nvSpPr>
          <p:cNvPr id="331786" name="Rectangle 10"/>
          <p:cNvSpPr/>
          <p:nvPr/>
        </p:nvSpPr>
        <p:spPr>
          <a:xfrm>
            <a:off x="6435725" y="4090988"/>
            <a:ext cx="1085850" cy="1263650"/>
          </a:xfrm>
          <a:prstGeom prst="rect">
            <a:avLst/>
          </a:prstGeom>
          <a:solidFill>
            <a:srgbClr val="99CC00"/>
          </a:solidFill>
          <a:ln w="9525" cap="flat" cmpd="sng">
            <a:solidFill>
              <a:srgbClr val="FFFFFF"/>
            </a:solidFill>
            <a:prstDash val="solid"/>
            <a:miter/>
            <a:headEnd type="none" w="med" len="med"/>
            <a:tailEnd type="none" w="med" len="med"/>
          </a:ln>
          <a:effectLst>
            <a:outerShdw sy="50000" rotWithShape="0">
              <a:schemeClr val="bg2">
                <a:alpha val="50000"/>
              </a:schemeClr>
            </a:outerShdw>
          </a:effectLst>
        </p:spPr>
        <p:txBody>
          <a:bodyPr wrap="none" anchor="ctr" anchorCtr="0"/>
          <a:lstStyle/>
          <a:p>
            <a:pPr algn="ctr" eaLnBrk="0" hangingPunct="0"/>
            <a:r>
              <a:rPr lang="en-US" altLang="zh-CN" sz="1800" b="1" dirty="0">
                <a:solidFill>
                  <a:srgbClr val="FFFFFF"/>
                </a:solidFill>
                <a:latin typeface="Times New Roman" panose="02020603050405020304" pitchFamily="18" charset="0"/>
                <a:ea typeface="宋体" panose="02010600030101010101" pitchFamily="2" charset="-122"/>
              </a:rPr>
              <a:t>CPU</a:t>
            </a:r>
            <a:r>
              <a:rPr lang="zh-CN" altLang="en-US" sz="1800" b="1" dirty="0">
                <a:solidFill>
                  <a:srgbClr val="FFFFFF"/>
                </a:solidFill>
                <a:latin typeface="Times New Roman" panose="02020603050405020304" pitchFamily="18" charset="0"/>
                <a:ea typeface="宋体" panose="02010600030101010101" pitchFamily="2" charset="-122"/>
              </a:rPr>
              <a:t>运行</a:t>
            </a:r>
          </a:p>
          <a:p>
            <a:pPr algn="ctr" eaLnBrk="0" hangingPunct="0"/>
            <a:r>
              <a:rPr lang="zh-CN" altLang="en-US" sz="1800" b="1" dirty="0">
                <a:solidFill>
                  <a:srgbClr val="FFFFFF"/>
                </a:solidFill>
                <a:latin typeface="Times New Roman" panose="02020603050405020304" pitchFamily="18" charset="0"/>
                <a:ea typeface="宋体" panose="02010600030101010101" pitchFamily="2" charset="-122"/>
              </a:rPr>
              <a:t>时间</a:t>
            </a:r>
          </a:p>
        </p:txBody>
      </p:sp>
      <p:sp>
        <p:nvSpPr>
          <p:cNvPr id="331787" name="AutoShape 11"/>
          <p:cNvSpPr/>
          <p:nvPr/>
        </p:nvSpPr>
        <p:spPr>
          <a:xfrm rot="-937643">
            <a:off x="4754563" y="5637213"/>
            <a:ext cx="714375" cy="469900"/>
          </a:xfrm>
          <a:custGeom>
            <a:avLst/>
            <a:gdLst/>
            <a:ahLst/>
            <a:cxnLst>
              <a:cxn ang="17694720">
                <a:pos x="2147483646" y="0"/>
              </a:cxn>
              <a:cxn ang="11796480">
                <a:pos x="0" y="2147483646"/>
              </a:cxn>
              <a:cxn ang="5898240">
                <a:pos x="2147483646" y="2147483646"/>
              </a:cxn>
              <a:cxn ang="0">
                <a:pos x="2147483646" y="2147483646"/>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FFCC"/>
          </a:solidFill>
          <a:ln w="9525" cap="flat" cmpd="sng">
            <a:solidFill>
              <a:schemeClr val="tx1"/>
            </a:solidFill>
            <a:prstDash val="solid"/>
            <a:miter/>
            <a:headEnd type="none" w="med" len="med"/>
            <a:tailEnd type="none" w="med" len="med"/>
          </a:ln>
        </p:spPr>
        <p:txBody>
          <a:bodyPr/>
          <a:lstStyle/>
          <a:p>
            <a:endParaRPr lang="zh-CN" altLang="en-US"/>
          </a:p>
        </p:txBody>
      </p:sp>
      <p:sp>
        <p:nvSpPr>
          <p:cNvPr id="331788" name="AutoShape 12"/>
          <p:cNvSpPr/>
          <p:nvPr/>
        </p:nvSpPr>
        <p:spPr>
          <a:xfrm>
            <a:off x="3224213" y="5470525"/>
            <a:ext cx="1341437" cy="1052513"/>
          </a:xfrm>
          <a:prstGeom prst="flowChartMultidocumen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zh-CN" altLang="en-US" sz="1800" b="1" dirty="0">
                <a:solidFill>
                  <a:srgbClr val="FF0000"/>
                </a:solidFill>
                <a:latin typeface="Times New Roman" panose="02020603050405020304" pitchFamily="18" charset="0"/>
                <a:ea typeface="宋体" panose="02010600030101010101" pitchFamily="2" charset="-122"/>
              </a:rPr>
              <a:t>多道程序</a:t>
            </a:r>
          </a:p>
        </p:txBody>
      </p:sp>
      <p:sp>
        <p:nvSpPr>
          <p:cNvPr id="331789" name="AutoShape 13"/>
          <p:cNvSpPr/>
          <p:nvPr/>
        </p:nvSpPr>
        <p:spPr>
          <a:xfrm>
            <a:off x="6338888" y="3973513"/>
            <a:ext cx="1303337" cy="1533525"/>
          </a:xfrm>
          <a:prstGeom prst="roundRect">
            <a:avLst>
              <a:gd name="adj" fmla="val 16667"/>
            </a:avLst>
          </a:prstGeom>
          <a:noFill/>
          <a:ln w="38100" cap="flat" cmpd="sng">
            <a:solidFill>
              <a:srgbClr val="FF0000"/>
            </a:solidFill>
            <a:prstDash val="solid"/>
            <a:round/>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31780"/>
                                        </p:tgtEl>
                                        <p:attrNameLst>
                                          <p:attrName>style.visibility</p:attrName>
                                        </p:attrNameLst>
                                      </p:cBhvr>
                                      <p:to>
                                        <p:strVal val="visible"/>
                                      </p:to>
                                    </p:set>
                                    <p:animEffect transition="in" filter="slide(fromTop)">
                                      <p:cBhvr>
                                        <p:cTn id="7" dur="500"/>
                                        <p:tgtEl>
                                          <p:spTgt spid="3317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1779">
                                            <p:txEl>
                                              <p:pRg st="2" end="2"/>
                                            </p:txEl>
                                          </p:spTgt>
                                        </p:tgtEl>
                                        <p:attrNameLst>
                                          <p:attrName>style.visibility</p:attrName>
                                        </p:attrNameLst>
                                      </p:cBhvr>
                                      <p:to>
                                        <p:strVal val="visible"/>
                                      </p:to>
                                    </p:set>
                                    <p:animEffect transition="in" filter="fade">
                                      <p:cBhvr>
                                        <p:cTn id="11" dur="1000"/>
                                        <p:tgtEl>
                                          <p:spTgt spid="331779">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1" fill="hold" nodeType="clickEffect">
                                  <p:stCondLst>
                                    <p:cond delay="0"/>
                                  </p:stCondLst>
                                  <p:childTnLst>
                                    <p:set>
                                      <p:cBhvr>
                                        <p:cTn id="15" dur="1" fill="hold">
                                          <p:stCondLst>
                                            <p:cond delay="0"/>
                                          </p:stCondLst>
                                        </p:cTn>
                                        <p:tgtEl>
                                          <p:spTgt spid="331781"/>
                                        </p:tgtEl>
                                        <p:attrNameLst>
                                          <p:attrName>style.visibility</p:attrName>
                                        </p:attrNameLst>
                                      </p:cBhvr>
                                      <p:to>
                                        <p:strVal val="visible"/>
                                      </p:to>
                                    </p:set>
                                    <p:animEffect transition="in" filter="slide(fromTop)">
                                      <p:cBhvr>
                                        <p:cTn id="16" dur="500"/>
                                        <p:tgtEl>
                                          <p:spTgt spid="33178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31779">
                                            <p:txEl>
                                              <p:pRg st="4" end="4"/>
                                            </p:txEl>
                                          </p:spTgt>
                                        </p:tgtEl>
                                        <p:attrNameLst>
                                          <p:attrName>style.visibility</p:attrName>
                                        </p:attrNameLst>
                                      </p:cBhvr>
                                      <p:to>
                                        <p:strVal val="visible"/>
                                      </p:to>
                                    </p:set>
                                    <p:animEffect transition="in" filter="fade">
                                      <p:cBhvr>
                                        <p:cTn id="20" dur="1000"/>
                                        <p:tgtEl>
                                          <p:spTgt spid="33177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331782"/>
                                        </p:tgtEl>
                                        <p:attrNameLst>
                                          <p:attrName>style.visibility</p:attrName>
                                        </p:attrNameLst>
                                      </p:cBhvr>
                                      <p:to>
                                        <p:strVal val="visible"/>
                                      </p:to>
                                    </p:set>
                                    <p:animEffect transition="in" filter="wedge">
                                      <p:cBhvr>
                                        <p:cTn id="25" dur="1000"/>
                                        <p:tgtEl>
                                          <p:spTgt spid="331782"/>
                                        </p:tgtEl>
                                      </p:cBhvr>
                                    </p:animEffect>
                                  </p:childTnLst>
                                </p:cTn>
                              </p:par>
                            </p:childTnLst>
                          </p:cTn>
                        </p:par>
                        <p:par>
                          <p:cTn id="26" fill="hold">
                            <p:stCondLst>
                              <p:cond delay="1000"/>
                            </p:stCondLst>
                            <p:childTnLst>
                              <p:par>
                                <p:cTn id="27" presetID="20" presetClass="entr" presetSubtype="0" fill="hold" grpId="0" nodeType="afterEffect">
                                  <p:stCondLst>
                                    <p:cond delay="0"/>
                                  </p:stCondLst>
                                  <p:childTnLst>
                                    <p:set>
                                      <p:cBhvr>
                                        <p:cTn id="28" dur="1" fill="hold">
                                          <p:stCondLst>
                                            <p:cond delay="0"/>
                                          </p:stCondLst>
                                        </p:cTn>
                                        <p:tgtEl>
                                          <p:spTgt spid="331783"/>
                                        </p:tgtEl>
                                        <p:attrNameLst>
                                          <p:attrName>style.visibility</p:attrName>
                                        </p:attrNameLst>
                                      </p:cBhvr>
                                      <p:to>
                                        <p:strVal val="visible"/>
                                      </p:to>
                                    </p:set>
                                    <p:animEffect transition="in" filter="wedge">
                                      <p:cBhvr>
                                        <p:cTn id="29" dur="1000"/>
                                        <p:tgtEl>
                                          <p:spTgt spid="331783"/>
                                        </p:tgtEl>
                                      </p:cBhvr>
                                    </p:animEffect>
                                  </p:childTnLst>
                                </p:cTn>
                              </p:par>
                            </p:childTnLst>
                          </p:cTn>
                        </p:par>
                        <p:par>
                          <p:cTn id="30" fill="hold">
                            <p:stCondLst>
                              <p:cond delay="2000"/>
                            </p:stCondLst>
                            <p:childTnLst>
                              <p:par>
                                <p:cTn id="31" presetID="20" presetClass="entr" presetSubtype="0" fill="hold" grpId="0" nodeType="afterEffect">
                                  <p:stCondLst>
                                    <p:cond delay="0"/>
                                  </p:stCondLst>
                                  <p:childTnLst>
                                    <p:set>
                                      <p:cBhvr>
                                        <p:cTn id="32" dur="1" fill="hold">
                                          <p:stCondLst>
                                            <p:cond delay="0"/>
                                          </p:stCondLst>
                                        </p:cTn>
                                        <p:tgtEl>
                                          <p:spTgt spid="331784"/>
                                        </p:tgtEl>
                                        <p:attrNameLst>
                                          <p:attrName>style.visibility</p:attrName>
                                        </p:attrNameLst>
                                      </p:cBhvr>
                                      <p:to>
                                        <p:strVal val="visible"/>
                                      </p:to>
                                    </p:set>
                                    <p:animEffect transition="in" filter="wedge">
                                      <p:cBhvr>
                                        <p:cTn id="33" dur="1000"/>
                                        <p:tgtEl>
                                          <p:spTgt spid="331784"/>
                                        </p:tgtEl>
                                      </p:cBhvr>
                                    </p:animEffect>
                                  </p:childTnLst>
                                </p:cTn>
                              </p:par>
                            </p:childTnLst>
                          </p:cTn>
                        </p:par>
                        <p:par>
                          <p:cTn id="34" fill="hold">
                            <p:stCondLst>
                              <p:cond delay="3000"/>
                            </p:stCondLst>
                            <p:childTnLst>
                              <p:par>
                                <p:cTn id="35" presetID="20" presetClass="entr" presetSubtype="0" fill="hold" grpId="0" nodeType="afterEffect">
                                  <p:stCondLst>
                                    <p:cond delay="0"/>
                                  </p:stCondLst>
                                  <p:childTnLst>
                                    <p:set>
                                      <p:cBhvr>
                                        <p:cTn id="36" dur="1" fill="hold">
                                          <p:stCondLst>
                                            <p:cond delay="0"/>
                                          </p:stCondLst>
                                        </p:cTn>
                                        <p:tgtEl>
                                          <p:spTgt spid="331785"/>
                                        </p:tgtEl>
                                        <p:attrNameLst>
                                          <p:attrName>style.visibility</p:attrName>
                                        </p:attrNameLst>
                                      </p:cBhvr>
                                      <p:to>
                                        <p:strVal val="visible"/>
                                      </p:to>
                                    </p:set>
                                    <p:animEffect transition="in" filter="wedge">
                                      <p:cBhvr>
                                        <p:cTn id="37" dur="1000"/>
                                        <p:tgtEl>
                                          <p:spTgt spid="331785"/>
                                        </p:tgtEl>
                                      </p:cBhvr>
                                    </p:animEffect>
                                  </p:childTnLst>
                                </p:cTn>
                              </p:par>
                            </p:childTnLst>
                          </p:cTn>
                        </p:par>
                        <p:par>
                          <p:cTn id="38" fill="hold">
                            <p:stCondLst>
                              <p:cond delay="4000"/>
                            </p:stCondLst>
                            <p:childTnLst>
                              <p:par>
                                <p:cTn id="39" presetID="20" presetClass="entr" presetSubtype="0" fill="hold" grpId="0" nodeType="afterEffect">
                                  <p:stCondLst>
                                    <p:cond delay="0"/>
                                  </p:stCondLst>
                                  <p:childTnLst>
                                    <p:set>
                                      <p:cBhvr>
                                        <p:cTn id="40" dur="1" fill="hold">
                                          <p:stCondLst>
                                            <p:cond delay="0"/>
                                          </p:stCondLst>
                                        </p:cTn>
                                        <p:tgtEl>
                                          <p:spTgt spid="331786"/>
                                        </p:tgtEl>
                                        <p:attrNameLst>
                                          <p:attrName>style.visibility</p:attrName>
                                        </p:attrNameLst>
                                      </p:cBhvr>
                                      <p:to>
                                        <p:strVal val="visible"/>
                                      </p:to>
                                    </p:set>
                                    <p:animEffect transition="in" filter="wedge">
                                      <p:cBhvr>
                                        <p:cTn id="41" dur="1000"/>
                                        <p:tgtEl>
                                          <p:spTgt spid="33178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31788"/>
                                        </p:tgtEl>
                                        <p:attrNameLst>
                                          <p:attrName>style.visibility</p:attrName>
                                        </p:attrNameLst>
                                      </p:cBhvr>
                                      <p:to>
                                        <p:strVal val="visible"/>
                                      </p:to>
                                    </p:set>
                                    <p:animEffect transition="in" filter="fade">
                                      <p:cBhvr>
                                        <p:cTn id="46" dur="1000"/>
                                        <p:tgtEl>
                                          <p:spTgt spid="331788"/>
                                        </p:tgtEl>
                                      </p:cBhvr>
                                    </p:animEffect>
                                  </p:childTnLst>
                                </p:cTn>
                              </p:par>
                            </p:childTnLst>
                          </p:cTn>
                        </p:par>
                        <p:par>
                          <p:cTn id="47" fill="hold">
                            <p:stCondLst>
                              <p:cond delay="1000"/>
                            </p:stCondLst>
                            <p:childTnLst>
                              <p:par>
                                <p:cTn id="48" presetID="12" presetClass="entr" presetSubtype="8" fill="hold" nodeType="afterEffect">
                                  <p:stCondLst>
                                    <p:cond delay="0"/>
                                  </p:stCondLst>
                                  <p:childTnLst>
                                    <p:set>
                                      <p:cBhvr>
                                        <p:cTn id="49" dur="1" fill="hold">
                                          <p:stCondLst>
                                            <p:cond delay="0"/>
                                          </p:stCondLst>
                                        </p:cTn>
                                        <p:tgtEl>
                                          <p:spTgt spid="331787"/>
                                        </p:tgtEl>
                                        <p:attrNameLst>
                                          <p:attrName>style.visibility</p:attrName>
                                        </p:attrNameLst>
                                      </p:cBhvr>
                                      <p:to>
                                        <p:strVal val="visible"/>
                                      </p:to>
                                    </p:set>
                                    <p:animEffect transition="in" filter="slide(fromLeft)">
                                      <p:cBhvr>
                                        <p:cTn id="50" dur="500"/>
                                        <p:tgtEl>
                                          <p:spTgt spid="331787"/>
                                        </p:tgtEl>
                                      </p:cBhvr>
                                    </p:animEffect>
                                  </p:childTnLst>
                                </p:cTn>
                              </p:par>
                            </p:childTnLst>
                          </p:cTn>
                        </p:par>
                      </p:childTnLst>
                    </p:cTn>
                  </p:par>
                  <p:par>
                    <p:cTn id="51" fill="hold">
                      <p:stCondLst>
                        <p:cond delay="indefinite"/>
                      </p:stCondLst>
                      <p:childTnLst>
                        <p:par>
                          <p:cTn id="52" fill="hold">
                            <p:stCondLst>
                              <p:cond delay="0"/>
                            </p:stCondLst>
                            <p:childTnLst>
                              <p:par>
                                <p:cTn id="53" presetID="20" presetClass="entr" presetSubtype="0" fill="hold" nodeType="clickEffect">
                                  <p:stCondLst>
                                    <p:cond delay="0"/>
                                  </p:stCondLst>
                                  <p:childTnLst>
                                    <p:set>
                                      <p:cBhvr>
                                        <p:cTn id="54" dur="1" fill="hold">
                                          <p:stCondLst>
                                            <p:cond delay="0"/>
                                          </p:stCondLst>
                                        </p:cTn>
                                        <p:tgtEl>
                                          <p:spTgt spid="331789"/>
                                        </p:tgtEl>
                                        <p:attrNameLst>
                                          <p:attrName>style.visibility</p:attrName>
                                        </p:attrNameLst>
                                      </p:cBhvr>
                                      <p:to>
                                        <p:strVal val="visible"/>
                                      </p:to>
                                    </p:set>
                                    <p:animEffect transition="in" filter="wedge">
                                      <p:cBhvr>
                                        <p:cTn id="55" dur="1000"/>
                                        <p:tgtEl>
                                          <p:spTgt spid="331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2" grpId="0" animBg="1"/>
      <p:bldP spid="331783" grpId="0" animBg="1"/>
      <p:bldP spid="331784" grpId="0" animBg="1"/>
      <p:bldP spid="331785" grpId="0" animBg="1"/>
      <p:bldP spid="331786" grpId="0" animBg="1"/>
      <p:bldP spid="33178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内容占位符 2"/>
          <p:cNvSpPr>
            <a:spLocks noGrp="1"/>
          </p:cNvSpPr>
          <p:nvPr>
            <p:ph idx="1" hasCustomPrompt="1"/>
          </p:nvPr>
        </p:nvSpPr>
        <p:spPr/>
        <p:txBody>
          <a:bodyPr vert="horz" wrap="square" lIns="91440" tIns="45720" rIns="91440" bIns="45720" anchor="t" anchorCtr="0"/>
          <a:lstStyle/>
          <a:p>
            <a:pPr marL="0" indent="0">
              <a:buNone/>
            </a:pPr>
            <a:endParaRPr lang="en-US" altLang="zh-CN" dirty="0"/>
          </a:p>
          <a:p>
            <a:pPr marL="0" indent="0">
              <a:buNone/>
            </a:pPr>
            <a:r>
              <a:rPr lang="en-US" altLang="zh-CN" dirty="0">
                <a:solidFill>
                  <a:srgbClr val="000000"/>
                </a:solidFill>
                <a:latin typeface="黑体" panose="02010609060101010101" pitchFamily="49" charset="-122"/>
                <a:ea typeface="黑体" panose="02010609060101010101" pitchFamily="49" charset="-122"/>
              </a:rPr>
              <a:t>IC:</a:t>
            </a:r>
            <a:r>
              <a:rPr lang="zh-CN" altLang="en-US" dirty="0">
                <a:solidFill>
                  <a:srgbClr val="000000"/>
                </a:solidFill>
                <a:latin typeface="黑体" panose="02010609060101010101" pitchFamily="49" charset="-122"/>
                <a:ea typeface="黑体" panose="02010609060101010101" pitchFamily="49" charset="-122"/>
              </a:rPr>
              <a:t>指令数</a:t>
            </a:r>
            <a:endParaRPr lang="en-US" altLang="zh-CN" dirty="0">
              <a:solidFill>
                <a:srgbClr val="000000"/>
              </a:solidFill>
              <a:latin typeface="黑体" panose="02010609060101010101" pitchFamily="49" charset="-122"/>
              <a:ea typeface="黑体" panose="02010609060101010101" pitchFamily="49" charset="-122"/>
            </a:endParaRPr>
          </a:p>
          <a:p>
            <a:pPr marL="0" indent="0">
              <a:buNone/>
            </a:pPr>
            <a:r>
              <a:rPr lang="en-US" altLang="zh-CN" dirty="0">
                <a:solidFill>
                  <a:srgbClr val="000000"/>
                </a:solidFill>
                <a:latin typeface="黑体" panose="02010609060101010101" pitchFamily="49" charset="-122"/>
                <a:ea typeface="黑体" panose="02010609060101010101" pitchFamily="49" charset="-122"/>
              </a:rPr>
              <a:t>CPI</a:t>
            </a:r>
            <a:r>
              <a:rPr lang="zh-CN" altLang="en-US" dirty="0">
                <a:solidFill>
                  <a:srgbClr val="000000"/>
                </a:solidFill>
                <a:latin typeface="黑体" panose="02010609060101010101" pitchFamily="49" charset="-122"/>
                <a:ea typeface="黑体" panose="02010609060101010101" pitchFamily="49" charset="-122"/>
              </a:rPr>
              <a:t>：平均每条指令的时钟周期数</a:t>
            </a:r>
            <a:endParaRPr lang="en-US" altLang="zh-CN" dirty="0">
              <a:solidFill>
                <a:srgbClr val="000000"/>
              </a:solidFill>
              <a:latin typeface="黑体" panose="02010609060101010101" pitchFamily="49" charset="-122"/>
              <a:ea typeface="黑体" panose="02010609060101010101" pitchFamily="49" charset="-122"/>
            </a:endParaRPr>
          </a:p>
          <a:p>
            <a:pPr marL="0" indent="0">
              <a:buNone/>
            </a:pPr>
            <a:r>
              <a:rPr lang="en-US" altLang="zh-CN" i="1" dirty="0">
                <a:solidFill>
                  <a:srgbClr val="000000"/>
                </a:solidFill>
                <a:latin typeface="黑体" panose="02010609060101010101" pitchFamily="49" charset="-122"/>
                <a:ea typeface="黑体" panose="02010609060101010101" pitchFamily="49" charset="-122"/>
              </a:rPr>
              <a:t>f</a:t>
            </a:r>
            <a:r>
              <a:rPr lang="en-US" altLang="zh-CN" dirty="0">
                <a:solidFill>
                  <a:srgbClr val="000000"/>
                </a:solidFill>
                <a:latin typeface="黑体" panose="02010609060101010101" pitchFamily="49" charset="-122"/>
                <a:ea typeface="黑体" panose="02010609060101010101" pitchFamily="49" charset="-122"/>
              </a:rPr>
              <a:t>:</a:t>
            </a:r>
            <a:r>
              <a:rPr lang="zh-CN" altLang="en-US" dirty="0">
                <a:solidFill>
                  <a:srgbClr val="000000"/>
                </a:solidFill>
                <a:latin typeface="黑体" panose="02010609060101010101" pitchFamily="49" charset="-122"/>
                <a:ea typeface="黑体" panose="02010609060101010101" pitchFamily="49" charset="-122"/>
              </a:rPr>
              <a:t>主时钟频率</a:t>
            </a:r>
            <a:endParaRPr lang="en-US" altLang="zh-CN" dirty="0">
              <a:solidFill>
                <a:srgbClr val="000000"/>
              </a:solidFill>
              <a:latin typeface="黑体" panose="02010609060101010101" pitchFamily="49" charset="-122"/>
              <a:ea typeface="黑体" panose="02010609060101010101" pitchFamily="49" charset="-122"/>
            </a:endParaRPr>
          </a:p>
          <a:p>
            <a:pPr marL="0" indent="0">
              <a:buNone/>
            </a:pPr>
            <a:endParaRPr lang="en-US" altLang="zh-CN" dirty="0"/>
          </a:p>
          <a:p>
            <a:pPr marL="0" indent="0">
              <a:buNone/>
            </a:pPr>
            <a:endParaRPr lang="en-US" altLang="zh-CN" dirty="0"/>
          </a:p>
          <a:p>
            <a:pPr marL="0" indent="0">
              <a:buNone/>
            </a:pPr>
            <a:r>
              <a:rPr lang="en-US" altLang="zh-CN" sz="3200" dirty="0">
                <a:solidFill>
                  <a:srgbClr val="000000"/>
                </a:solidFill>
              </a:rPr>
              <a:t>           Tcpu= IC*CPI*1/</a:t>
            </a:r>
            <a:r>
              <a:rPr lang="en-US" altLang="zh-CN" sz="3200" i="1" dirty="0">
                <a:solidFill>
                  <a:srgbClr val="000000"/>
                </a:solidFill>
              </a:rPr>
              <a:t>f</a:t>
            </a:r>
            <a:endParaRPr lang="zh-CN" altLang="en-US" sz="3200" i="1" dirty="0">
              <a:solidFill>
                <a:srgbClr val="000000"/>
              </a:solidFill>
            </a:endParaRPr>
          </a:p>
        </p:txBody>
      </p:sp>
      <p:sp>
        <p:nvSpPr>
          <p:cNvPr id="94210" name="页脚占位符 3"/>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5" name="灯片编号占位符 4"/>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2B5E1B7-4C57-4B6D-980C-5130F29977F9}" type="slidenum">
              <a:rPr kumimoji="0" lang="ko-KR" altLang="en-US" sz="1200" b="0" i="0" u="none" strike="noStrike" kern="1200" cap="none" spc="0" normalizeH="0" baseline="0" noProof="0" smtClean="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52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94212" name="Rectangle 2"/>
          <p:cNvSpPr>
            <a:spLocks noGrp="1"/>
          </p:cNvSpPr>
          <p:nvPr>
            <p:ph type="title"/>
          </p:nvPr>
        </p:nvSpPr>
        <p:spPr>
          <a:xfrm>
            <a:off x="590550" y="69850"/>
            <a:ext cx="8909050"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页脚占位符 6"/>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4" name="灯片编号占位符 7"/>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F23430A-036A-4EE6-9D06-5FF77219BD3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53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95235" name="Rectangle 2"/>
          <p:cNvSpPr>
            <a:spLocks noGrp="1"/>
          </p:cNvSpPr>
          <p:nvPr>
            <p:ph type="title"/>
          </p:nvPr>
        </p:nvSpPr>
        <p:spPr>
          <a:xfrm>
            <a:off x="590550" y="69850"/>
            <a:ext cx="8281988"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95236" name="Rectangle 3"/>
          <p:cNvSpPr>
            <a:spLocks noGrp="1"/>
          </p:cNvSpPr>
          <p:nvPr>
            <p:ph type="body" sz="half" idx="1" hasCustomPrompt="1"/>
          </p:nvPr>
        </p:nvSpPr>
        <p:spPr>
          <a:xfrm>
            <a:off x="469900" y="1022350"/>
            <a:ext cx="8362950" cy="4953000"/>
          </a:xfrm>
        </p:spPr>
        <p:txBody>
          <a:bodyPr vert="horz" wrap="square" lIns="91440" tIns="45720" rIns="91440" bIns="45720" anchor="t" anchorCtr="0"/>
          <a:lstStyle/>
          <a:p>
            <a:pPr eaLnBrk="1" hangingPunct="1">
              <a:buClr>
                <a:schemeClr val="tx1"/>
              </a:buClr>
              <a:buSzTx/>
              <a:buFont typeface="Wingdings" panose="05000000000000000000" pitchFamily="2" charset="2"/>
            </a:pPr>
            <a:r>
              <a:rPr lang="zh-CN" altLang="en-US" dirty="0">
                <a:solidFill>
                  <a:srgbClr val="000000"/>
                </a:solidFill>
                <a:latin typeface="华文仿宋" panose="02010600040101010101" pitchFamily="2" charset="-122"/>
                <a:ea typeface="华文仿宋" panose="02010600040101010101" pitchFamily="2" charset="-122"/>
              </a:rPr>
              <a:t>假设系统共有</a:t>
            </a:r>
            <a:r>
              <a:rPr lang="en-US" altLang="zh-CN" dirty="0">
                <a:solidFill>
                  <a:srgbClr val="000000"/>
                </a:solidFill>
                <a:latin typeface="华文仿宋" panose="02010600040101010101" pitchFamily="2" charset="-122"/>
                <a:ea typeface="华文仿宋" panose="02010600040101010101" pitchFamily="2" charset="-122"/>
              </a:rPr>
              <a:t>n</a:t>
            </a:r>
            <a:r>
              <a:rPr lang="zh-CN" altLang="en-US" dirty="0">
                <a:solidFill>
                  <a:srgbClr val="000000"/>
                </a:solidFill>
                <a:latin typeface="华文仿宋" panose="02010600040101010101" pitchFamily="2" charset="-122"/>
                <a:ea typeface="华文仿宋" panose="02010600040101010101" pitchFamily="2" charset="-122"/>
              </a:rPr>
              <a:t>种指令，第</a:t>
            </a:r>
            <a:r>
              <a:rPr lang="en-US" altLang="zh-CN" dirty="0">
                <a:solidFill>
                  <a:srgbClr val="000000"/>
                </a:solidFill>
                <a:latin typeface="华文仿宋" panose="02010600040101010101" pitchFamily="2" charset="-122"/>
                <a:ea typeface="华文仿宋" panose="02010600040101010101" pitchFamily="2" charset="-122"/>
              </a:rPr>
              <a:t>i</a:t>
            </a:r>
            <a:r>
              <a:rPr lang="zh-CN" altLang="en-US" dirty="0">
                <a:solidFill>
                  <a:srgbClr val="000000"/>
                </a:solidFill>
                <a:latin typeface="华文仿宋" panose="02010600040101010101" pitchFamily="2" charset="-122"/>
                <a:ea typeface="华文仿宋" panose="02010600040101010101" pitchFamily="2" charset="-122"/>
              </a:rPr>
              <a:t>种指令在程序中出现的次数为</a:t>
            </a:r>
            <a:r>
              <a:rPr lang="en-US" altLang="zh-CN" dirty="0">
                <a:solidFill>
                  <a:srgbClr val="000000"/>
                </a:solidFill>
                <a:latin typeface="华文仿宋" panose="02010600040101010101" pitchFamily="2" charset="-122"/>
                <a:ea typeface="华文仿宋" panose="02010600040101010101" pitchFamily="2" charset="-122"/>
              </a:rPr>
              <a:t>I</a:t>
            </a:r>
            <a:r>
              <a:rPr lang="en-US" altLang="zh-CN" baseline="-25000" dirty="0">
                <a:solidFill>
                  <a:srgbClr val="000000"/>
                </a:solidFill>
                <a:latin typeface="华文仿宋" panose="02010600040101010101" pitchFamily="2" charset="-122"/>
                <a:ea typeface="华文仿宋" panose="02010600040101010101" pitchFamily="2" charset="-122"/>
              </a:rPr>
              <a:t>i</a:t>
            </a:r>
            <a:r>
              <a:rPr lang="zh-CN" altLang="en-US" dirty="0">
                <a:solidFill>
                  <a:srgbClr val="000000"/>
                </a:solidFill>
                <a:latin typeface="华文仿宋" panose="02010600040101010101" pitchFamily="2" charset="-122"/>
                <a:ea typeface="华文仿宋" panose="02010600040101010101" pitchFamily="2" charset="-122"/>
              </a:rPr>
              <a:t>，其指令的时钟周期数为</a:t>
            </a:r>
            <a:r>
              <a:rPr lang="en-US" altLang="zh-CN" dirty="0">
                <a:solidFill>
                  <a:srgbClr val="000000"/>
                </a:solidFill>
                <a:latin typeface="华文仿宋" panose="02010600040101010101" pitchFamily="2" charset="-122"/>
                <a:ea typeface="华文仿宋" panose="02010600040101010101" pitchFamily="2" charset="-122"/>
              </a:rPr>
              <a:t>CPI</a:t>
            </a:r>
            <a:r>
              <a:rPr lang="en-US" altLang="zh-CN" baseline="-25000" dirty="0">
                <a:solidFill>
                  <a:srgbClr val="000000"/>
                </a:solidFill>
                <a:latin typeface="华文仿宋" panose="02010600040101010101" pitchFamily="2" charset="-122"/>
                <a:ea typeface="华文仿宋" panose="02010600040101010101" pitchFamily="2" charset="-122"/>
              </a:rPr>
              <a:t>i</a:t>
            </a:r>
          </a:p>
          <a:p>
            <a:pPr eaLnBrk="1" hangingPunct="1">
              <a:buClr>
                <a:schemeClr val="tx1"/>
              </a:buClr>
              <a:buSzTx/>
              <a:buFont typeface="Wingdings" panose="05000000000000000000" pitchFamily="2" charset="2"/>
            </a:pPr>
            <a:endParaRPr lang="en-US" altLang="zh-CN" baseline="-25000" dirty="0">
              <a:solidFill>
                <a:srgbClr val="000000"/>
              </a:solidFill>
              <a:latin typeface="华文仿宋" panose="02010600040101010101" pitchFamily="2" charset="-122"/>
              <a:ea typeface="华文仿宋" panose="02010600040101010101" pitchFamily="2" charset="-122"/>
            </a:endParaRPr>
          </a:p>
        </p:txBody>
      </p:sp>
      <p:graphicFrame>
        <p:nvGraphicFramePr>
          <p:cNvPr id="95237" name="Object 4"/>
          <p:cNvGraphicFramePr>
            <a:graphicFrameLocks noGrp="1" noChangeAspect="1"/>
          </p:cNvGraphicFramePr>
          <p:nvPr>
            <p:ph sz="quarter" idx="2" hasCustomPrompt="1"/>
          </p:nvPr>
        </p:nvGraphicFramePr>
        <p:xfrm>
          <a:off x="1657350" y="2195513"/>
          <a:ext cx="4681538" cy="1484312"/>
        </p:xfrm>
        <a:graphic>
          <a:graphicData uri="http://schemas.openxmlformats.org/presentationml/2006/ole">
            <mc:AlternateContent xmlns:mc="http://schemas.openxmlformats.org/markup-compatibility/2006">
              <mc:Choice xmlns:v="urn:schemas-microsoft-com:vml" Requires="v">
                <p:oleObj spid="_x0000_s6155" r:id="rId3" imgW="1040765" imgH="330200" progId="Equation.DSMT4">
                  <p:embed/>
                </p:oleObj>
              </mc:Choice>
              <mc:Fallback>
                <p:oleObj r:id="rId3" imgW="1040765" imgH="330200" progId="Equation.DSMT4">
                  <p:embed/>
                  <p:pic>
                    <p:nvPicPr>
                      <p:cNvPr id="0" name="图片 3086"/>
                      <p:cNvPicPr/>
                      <p:nvPr/>
                    </p:nvPicPr>
                    <p:blipFill>
                      <a:blip r:embed="rId4"/>
                      <a:stretch>
                        <a:fillRect/>
                      </a:stretch>
                    </p:blipFill>
                    <p:spPr>
                      <a:xfrm>
                        <a:off x="1657350" y="2195513"/>
                        <a:ext cx="4681538" cy="1484312"/>
                      </a:xfrm>
                      <a:prstGeom prst="rect">
                        <a:avLst/>
                      </a:prstGeom>
                      <a:noFill/>
                      <a:ln w="38100">
                        <a:miter/>
                      </a:ln>
                    </p:spPr>
                  </p:pic>
                </p:oleObj>
              </mc:Fallback>
            </mc:AlternateContent>
          </a:graphicData>
        </a:graphic>
      </p:graphicFrame>
      <p:graphicFrame>
        <p:nvGraphicFramePr>
          <p:cNvPr id="95238" name="Object 5"/>
          <p:cNvGraphicFramePr>
            <a:graphicFrameLocks noGrp="1" noChangeAspect="1"/>
          </p:cNvGraphicFramePr>
          <p:nvPr>
            <p:ph sz="quarter" idx="3" hasCustomPrompt="1"/>
          </p:nvPr>
        </p:nvGraphicFramePr>
        <p:xfrm>
          <a:off x="1466850" y="3838575"/>
          <a:ext cx="5983288" cy="1671638"/>
        </p:xfrm>
        <a:graphic>
          <a:graphicData uri="http://schemas.openxmlformats.org/presentationml/2006/ole">
            <mc:AlternateContent xmlns:mc="http://schemas.openxmlformats.org/markup-compatibility/2006">
              <mc:Choice xmlns:v="urn:schemas-microsoft-com:vml" Requires="v">
                <p:oleObj spid="_x0000_s6156" r:id="rId5" imgW="2273300" imgH="635000" progId="Equation.3">
                  <p:embed/>
                </p:oleObj>
              </mc:Choice>
              <mc:Fallback>
                <p:oleObj r:id="rId5" imgW="2273300" imgH="635000" progId="Equation.3">
                  <p:embed/>
                  <p:pic>
                    <p:nvPicPr>
                      <p:cNvPr id="0" name="图片 3085"/>
                      <p:cNvPicPr/>
                      <p:nvPr/>
                    </p:nvPicPr>
                    <p:blipFill>
                      <a:blip r:embed="rId6"/>
                      <a:stretch>
                        <a:fillRect/>
                      </a:stretch>
                    </p:blipFill>
                    <p:spPr>
                      <a:xfrm>
                        <a:off x="1466850" y="3838575"/>
                        <a:ext cx="5983288" cy="1671638"/>
                      </a:xfrm>
                      <a:prstGeom prst="rect">
                        <a:avLst/>
                      </a:prstGeom>
                      <a:noFill/>
                      <a:ln w="38100">
                        <a:miter/>
                      </a:ln>
                    </p:spPr>
                  </p:pic>
                </p:oleObj>
              </mc:Fallback>
            </mc:AlternateContent>
          </a:graphicData>
        </a:graphic>
      </p:graphicFrame>
      <p:sp>
        <p:nvSpPr>
          <p:cNvPr id="95239" name="Text Box 6"/>
          <p:cNvSpPr txBox="1"/>
          <p:nvPr/>
        </p:nvSpPr>
        <p:spPr>
          <a:xfrm>
            <a:off x="1752600" y="5721350"/>
            <a:ext cx="5605463" cy="396875"/>
          </a:xfrm>
          <a:prstGeom prst="rect">
            <a:avLst/>
          </a:prstGeom>
          <a:noFill/>
          <a:ln w="9525">
            <a:noFill/>
          </a:ln>
        </p:spPr>
        <p:txBody>
          <a:bodyPr wrap="none" anchor="t" anchorCtr="0">
            <a:spAutoFit/>
          </a:bodyPr>
          <a:lstStyle/>
          <a:p>
            <a:pPr algn="ctr" eaLnBrk="0" hangingPunct="0"/>
            <a:r>
              <a:rPr lang="en-US" altLang="zh-CN" sz="2000" b="1" dirty="0">
                <a:solidFill>
                  <a:srgbClr val="FF0000"/>
                </a:solidFill>
                <a:latin typeface="Times New Roman" panose="02020603050405020304" pitchFamily="18" charset="0"/>
                <a:ea typeface="宋体" panose="02010600030101010101" pitchFamily="2" charset="-122"/>
              </a:rPr>
              <a:t>I</a:t>
            </a:r>
            <a:r>
              <a:rPr lang="en-US" altLang="zh-CN" sz="2000" b="1" baseline="-25000" dirty="0">
                <a:solidFill>
                  <a:srgbClr val="FF0000"/>
                </a:solidFill>
                <a:latin typeface="Times New Roman" panose="02020603050405020304" pitchFamily="18" charset="0"/>
                <a:ea typeface="宋体" panose="02010600030101010101" pitchFamily="2" charset="-122"/>
              </a:rPr>
              <a:t>i</a:t>
            </a:r>
            <a:r>
              <a:rPr lang="en-US" altLang="zh-CN" sz="2000" b="1" dirty="0">
                <a:solidFill>
                  <a:srgbClr val="FF0000"/>
                </a:solidFill>
                <a:latin typeface="Times New Roman" panose="02020603050405020304" pitchFamily="18" charset="0"/>
                <a:ea typeface="宋体" panose="02010600030101010101" pitchFamily="2" charset="-122"/>
              </a:rPr>
              <a:t>/IC</a:t>
            </a:r>
            <a:r>
              <a:rPr lang="zh-CN" altLang="en-US" sz="2000" b="1" dirty="0">
                <a:solidFill>
                  <a:srgbClr val="FF0000"/>
                </a:solidFill>
                <a:latin typeface="Times New Roman" panose="02020603050405020304" pitchFamily="18" charset="0"/>
                <a:ea typeface="宋体" panose="02010600030101010101" pitchFamily="2" charset="-122"/>
              </a:rPr>
              <a:t>为第</a:t>
            </a:r>
            <a:r>
              <a:rPr lang="en-US" altLang="zh-CN" sz="2000" b="1" dirty="0">
                <a:solidFill>
                  <a:srgbClr val="FF0000"/>
                </a:solidFill>
                <a:latin typeface="Times New Roman" panose="02020603050405020304" pitchFamily="18" charset="0"/>
                <a:ea typeface="宋体" panose="02010600030101010101" pitchFamily="2" charset="-122"/>
              </a:rPr>
              <a:t>i</a:t>
            </a:r>
            <a:r>
              <a:rPr lang="zh-CN" altLang="en-US" sz="2000" b="1" dirty="0">
                <a:solidFill>
                  <a:srgbClr val="FF0000"/>
                </a:solidFill>
                <a:latin typeface="Times New Roman" panose="02020603050405020304" pitchFamily="18" charset="0"/>
                <a:ea typeface="宋体" panose="02010600030101010101" pitchFamily="2" charset="-122"/>
              </a:rPr>
              <a:t>种指令在程序总指令数</a:t>
            </a:r>
            <a:r>
              <a:rPr lang="en-US" altLang="zh-CN" sz="2000" b="1" dirty="0">
                <a:solidFill>
                  <a:srgbClr val="FF0000"/>
                </a:solidFill>
                <a:latin typeface="Times New Roman" panose="02020603050405020304" pitchFamily="18" charset="0"/>
                <a:ea typeface="宋体" panose="02010600030101010101" pitchFamily="2" charset="-122"/>
              </a:rPr>
              <a:t>IC</a:t>
            </a:r>
            <a:r>
              <a:rPr lang="zh-CN" altLang="en-US" sz="2000" b="1" dirty="0">
                <a:solidFill>
                  <a:srgbClr val="FF0000"/>
                </a:solidFill>
                <a:latin typeface="Times New Roman" panose="02020603050405020304" pitchFamily="18" charset="0"/>
                <a:ea typeface="宋体" panose="02010600030101010101" pitchFamily="2" charset="-122"/>
              </a:rPr>
              <a:t>中所占的比值</a:t>
            </a:r>
          </a:p>
        </p:txBody>
      </p:sp>
      <p:sp>
        <p:nvSpPr>
          <p:cNvPr id="333831" name="Freeform 7"/>
          <p:cNvSpPr/>
          <p:nvPr/>
        </p:nvSpPr>
        <p:spPr>
          <a:xfrm>
            <a:off x="1317625" y="4427538"/>
            <a:ext cx="930275" cy="857250"/>
          </a:xfrm>
          <a:custGeom>
            <a:avLst/>
            <a:gdLst/>
            <a:ahLst/>
            <a:cxnLst>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86" h="540">
                <a:moveTo>
                  <a:pt x="58" y="101"/>
                </a:moveTo>
                <a:cubicBezTo>
                  <a:pt x="34" y="134"/>
                  <a:pt x="13" y="160"/>
                  <a:pt x="0" y="198"/>
                </a:cubicBezTo>
                <a:cubicBezTo>
                  <a:pt x="3" y="253"/>
                  <a:pt x="2" y="309"/>
                  <a:pt x="10" y="364"/>
                </a:cubicBezTo>
                <a:cubicBezTo>
                  <a:pt x="13" y="384"/>
                  <a:pt x="48" y="411"/>
                  <a:pt x="58" y="423"/>
                </a:cubicBezTo>
                <a:cubicBezTo>
                  <a:pt x="66" y="432"/>
                  <a:pt x="69" y="445"/>
                  <a:pt x="78" y="452"/>
                </a:cubicBezTo>
                <a:cubicBezTo>
                  <a:pt x="86" y="458"/>
                  <a:pt x="98" y="457"/>
                  <a:pt x="107" y="462"/>
                </a:cubicBezTo>
                <a:cubicBezTo>
                  <a:pt x="168" y="493"/>
                  <a:pt x="226" y="523"/>
                  <a:pt x="293" y="540"/>
                </a:cubicBezTo>
                <a:cubicBezTo>
                  <a:pt x="368" y="537"/>
                  <a:pt x="443" y="538"/>
                  <a:pt x="517" y="530"/>
                </a:cubicBezTo>
                <a:cubicBezTo>
                  <a:pt x="538" y="528"/>
                  <a:pt x="559" y="499"/>
                  <a:pt x="566" y="482"/>
                </a:cubicBezTo>
                <a:cubicBezTo>
                  <a:pt x="574" y="463"/>
                  <a:pt x="586" y="423"/>
                  <a:pt x="586" y="423"/>
                </a:cubicBezTo>
                <a:cubicBezTo>
                  <a:pt x="576" y="335"/>
                  <a:pt x="573" y="246"/>
                  <a:pt x="556" y="159"/>
                </a:cubicBezTo>
                <a:cubicBezTo>
                  <a:pt x="552" y="140"/>
                  <a:pt x="555" y="119"/>
                  <a:pt x="547" y="101"/>
                </a:cubicBezTo>
                <a:cubicBezTo>
                  <a:pt x="514" y="27"/>
                  <a:pt x="364" y="20"/>
                  <a:pt x="303" y="13"/>
                </a:cubicBezTo>
                <a:cubicBezTo>
                  <a:pt x="250" y="17"/>
                  <a:pt x="188" y="0"/>
                  <a:pt x="146" y="32"/>
                </a:cubicBezTo>
                <a:cubicBezTo>
                  <a:pt x="124" y="49"/>
                  <a:pt x="104" y="68"/>
                  <a:pt x="88" y="91"/>
                </a:cubicBezTo>
                <a:cubicBezTo>
                  <a:pt x="81" y="101"/>
                  <a:pt x="79" y="116"/>
                  <a:pt x="68" y="120"/>
                </a:cubicBezTo>
                <a:cubicBezTo>
                  <a:pt x="61" y="122"/>
                  <a:pt x="61" y="107"/>
                  <a:pt x="58" y="101"/>
                </a:cubicBezTo>
                <a:close/>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333835" name="AutoShape 11"/>
          <p:cNvSpPr/>
          <p:nvPr/>
        </p:nvSpPr>
        <p:spPr>
          <a:xfrm>
            <a:off x="5284788" y="3455988"/>
            <a:ext cx="2727325" cy="914400"/>
          </a:xfrm>
          <a:prstGeom prst="wedgeRoundRectCallout">
            <a:avLst>
              <a:gd name="adj1" fmla="val -76194"/>
              <a:gd name="adj2" fmla="val -79167"/>
              <a:gd name="adj3" fmla="val 16667"/>
            </a:avLst>
          </a:prstGeom>
          <a:noFill/>
          <a:ln w="38100" cap="flat" cmpd="sng">
            <a:solidFill>
              <a:srgbClr val="FF0000"/>
            </a:solidFill>
            <a:prstDash val="solid"/>
            <a:miter/>
            <a:headEnd type="none" w="med" len="med"/>
            <a:tailEnd type="none" w="med" len="med"/>
          </a:ln>
        </p:spPr>
        <p:txBody>
          <a:bodyPr anchor="ctr" anchorCtr="0"/>
          <a:lstStyle/>
          <a:p>
            <a:pPr algn="ctr" eaLnBrk="0" hangingPunct="0"/>
            <a:r>
              <a:rPr lang="zh-CN" altLang="en-US" sz="2800" b="1" dirty="0">
                <a:solidFill>
                  <a:srgbClr val="FF0000"/>
                </a:solidFill>
                <a:latin typeface="楷体_GB2312" pitchFamily="49" charset="-122"/>
                <a:ea typeface="楷体_GB2312" pitchFamily="49" charset="-122"/>
              </a:rPr>
              <a:t>第</a:t>
            </a:r>
            <a:r>
              <a:rPr lang="en-US" altLang="zh-CN" sz="2800" b="1" dirty="0">
                <a:solidFill>
                  <a:srgbClr val="FF0000"/>
                </a:solidFill>
                <a:latin typeface="Times New Roman" panose="02020603050405020304" pitchFamily="18" charset="0"/>
                <a:ea typeface="楷体_GB2312" pitchFamily="49" charset="-122"/>
              </a:rPr>
              <a:t>I</a:t>
            </a:r>
            <a:r>
              <a:rPr lang="en-US" altLang="zh-CN" sz="2800" b="1" baseline="-25000" dirty="0">
                <a:solidFill>
                  <a:srgbClr val="FF0000"/>
                </a:solidFill>
                <a:latin typeface="Times New Roman" panose="02020603050405020304" pitchFamily="18" charset="0"/>
                <a:ea typeface="楷体_GB2312" pitchFamily="49" charset="-122"/>
              </a:rPr>
              <a:t>i</a:t>
            </a:r>
            <a:r>
              <a:rPr lang="zh-CN" altLang="en-US" sz="2800" b="1" dirty="0">
                <a:solidFill>
                  <a:srgbClr val="FF0000"/>
                </a:solidFill>
                <a:latin typeface="楷体_GB2312" pitchFamily="49" charset="-122"/>
                <a:ea typeface="楷体_GB2312" pitchFamily="49" charset="-122"/>
              </a:rPr>
              <a:t>种指令</a:t>
            </a:r>
          </a:p>
          <a:p>
            <a:pPr algn="ctr" eaLnBrk="0" hangingPunct="0"/>
            <a:r>
              <a:rPr lang="zh-CN" altLang="en-US" sz="2800" b="1" dirty="0">
                <a:solidFill>
                  <a:srgbClr val="FF0000"/>
                </a:solidFill>
                <a:latin typeface="楷体_GB2312" pitchFamily="49" charset="-122"/>
                <a:ea typeface="楷体_GB2312" pitchFamily="49" charset="-122"/>
              </a:rPr>
              <a:t>执行周期数</a:t>
            </a:r>
          </a:p>
        </p:txBody>
      </p:sp>
      <p:sp>
        <p:nvSpPr>
          <p:cNvPr id="333836" name="Line 12"/>
          <p:cNvSpPr/>
          <p:nvPr/>
        </p:nvSpPr>
        <p:spPr>
          <a:xfrm>
            <a:off x="2867025" y="3597275"/>
            <a:ext cx="3068638" cy="0"/>
          </a:xfrm>
          <a:prstGeom prst="line">
            <a:avLst/>
          </a:prstGeom>
          <a:ln w="63500" cap="flat" cmpd="sng">
            <a:solidFill>
              <a:srgbClr val="FF0000"/>
            </a:solidFill>
            <a:prstDash val="solid"/>
            <a:round/>
            <a:headEnd type="none" w="med" len="med"/>
            <a:tailEnd type="none" w="med" len="med"/>
          </a:ln>
        </p:spPr>
      </p:sp>
      <p:sp>
        <p:nvSpPr>
          <p:cNvPr id="333838" name="AutoShape 14"/>
          <p:cNvSpPr/>
          <p:nvPr/>
        </p:nvSpPr>
        <p:spPr>
          <a:xfrm>
            <a:off x="246063" y="2413000"/>
            <a:ext cx="1798637" cy="1317625"/>
          </a:xfrm>
          <a:prstGeom prst="wedgeRoundRectCallout">
            <a:avLst>
              <a:gd name="adj1" fmla="val 148940"/>
              <a:gd name="adj2" fmla="val 40361"/>
              <a:gd name="adj3" fmla="val 16667"/>
            </a:avLst>
          </a:prstGeom>
          <a:noFill/>
          <a:ln w="38100" cap="flat" cmpd="sng">
            <a:solidFill>
              <a:srgbClr val="FF0000"/>
            </a:solidFill>
            <a:prstDash val="solid"/>
            <a:miter/>
            <a:headEnd type="none" w="med" len="med"/>
            <a:tailEnd type="none" w="med" len="med"/>
          </a:ln>
        </p:spPr>
        <p:txBody>
          <a:bodyPr anchor="ctr" anchorCtr="0"/>
          <a:lstStyle/>
          <a:p>
            <a:pPr algn="ctr" eaLnBrk="0" hangingPunct="0"/>
            <a:r>
              <a:rPr lang="zh-CN" altLang="en-US" sz="2800" b="1" dirty="0">
                <a:solidFill>
                  <a:srgbClr val="FF0000"/>
                </a:solidFill>
                <a:latin typeface="楷体_GB2312" pitchFamily="49" charset="-122"/>
                <a:ea typeface="楷体_GB2312" pitchFamily="49" charset="-122"/>
              </a:rPr>
              <a:t>总执行</a:t>
            </a:r>
          </a:p>
          <a:p>
            <a:pPr algn="ctr" eaLnBrk="0" hangingPunct="0"/>
            <a:r>
              <a:rPr lang="zh-CN" altLang="en-US" sz="2800" b="1" dirty="0">
                <a:solidFill>
                  <a:srgbClr val="FF0000"/>
                </a:solidFill>
                <a:latin typeface="楷体_GB2312" pitchFamily="49" charset="-122"/>
                <a:ea typeface="楷体_GB2312" pitchFamily="49" charset="-122"/>
              </a:rPr>
              <a:t>周期数</a:t>
            </a:r>
          </a:p>
        </p:txBody>
      </p:sp>
      <p:sp>
        <p:nvSpPr>
          <p:cNvPr id="333839" name="Oval 15"/>
          <p:cNvSpPr/>
          <p:nvPr/>
        </p:nvSpPr>
        <p:spPr>
          <a:xfrm>
            <a:off x="6599238" y="4478338"/>
            <a:ext cx="820737" cy="960437"/>
          </a:xfrm>
          <a:prstGeom prst="ellipse">
            <a:avLst/>
          </a:prstGeom>
          <a:noFill/>
          <a:ln w="38100" cap="flat" cmpd="sng">
            <a:solidFill>
              <a:srgbClr val="FF0000"/>
            </a:solidFill>
            <a:prstDash val="solid"/>
            <a:round/>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33835"/>
                                        </p:tgtEl>
                                        <p:attrNameLst>
                                          <p:attrName>style.visibility</p:attrName>
                                        </p:attrNameLst>
                                      </p:cBhvr>
                                      <p:to>
                                        <p:strVal val="visible"/>
                                      </p:to>
                                    </p:set>
                                    <p:animEffect transition="in" filter="wedge">
                                      <p:cBhvr>
                                        <p:cTn id="7" dur="1000"/>
                                        <p:tgtEl>
                                          <p:spTgt spid="33383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33836"/>
                                        </p:tgtEl>
                                        <p:attrNameLst>
                                          <p:attrName>style.visibility</p:attrName>
                                        </p:attrNameLst>
                                      </p:cBhvr>
                                      <p:to>
                                        <p:strVal val="visible"/>
                                      </p:to>
                                    </p:set>
                                    <p:animEffect transition="in" filter="slide(fromLeft)">
                                      <p:cBhvr>
                                        <p:cTn id="12" dur="500"/>
                                        <p:tgtEl>
                                          <p:spTgt spid="3338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3838"/>
                                        </p:tgtEl>
                                        <p:attrNameLst>
                                          <p:attrName>style.visibility</p:attrName>
                                        </p:attrNameLst>
                                      </p:cBhvr>
                                      <p:to>
                                        <p:strVal val="visible"/>
                                      </p:to>
                                    </p:set>
                                    <p:animEffect transition="in" filter="fade">
                                      <p:cBhvr>
                                        <p:cTn id="17" dur="1000"/>
                                        <p:tgtEl>
                                          <p:spTgt spid="333838"/>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333839"/>
                                        </p:tgtEl>
                                        <p:attrNameLst>
                                          <p:attrName>style.visibility</p:attrName>
                                        </p:attrNameLst>
                                      </p:cBhvr>
                                      <p:to>
                                        <p:strVal val="visible"/>
                                      </p:to>
                                    </p:set>
                                    <p:animEffect transition="in" filter="wedge">
                                      <p:cBhvr>
                                        <p:cTn id="22" dur="1000"/>
                                        <p:tgtEl>
                                          <p:spTgt spid="333839"/>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333831"/>
                                        </p:tgtEl>
                                        <p:attrNameLst>
                                          <p:attrName>style.visibility</p:attrName>
                                        </p:attrNameLst>
                                      </p:cBhvr>
                                      <p:to>
                                        <p:strVal val="visible"/>
                                      </p:to>
                                    </p:set>
                                    <p:animEffect transition="in" filter="wedge">
                                      <p:cBhvr>
                                        <p:cTn id="27" dur="1000"/>
                                        <p:tgtEl>
                                          <p:spTgt spid="333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35" grpId="0" animBg="1"/>
      <p:bldP spid="3338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6948F44-2985-4A19-9B74-3D79ED73019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54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96259" name="Rectangle 2"/>
          <p:cNvSpPr>
            <a:spLocks noGrp="1"/>
          </p:cNvSpPr>
          <p:nvPr>
            <p:ph type="title"/>
          </p:nvPr>
        </p:nvSpPr>
        <p:spPr>
          <a:xfrm>
            <a:off x="590550" y="69850"/>
            <a:ext cx="8345488"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92165" name="Rectangle 3"/>
          <p:cNvSpPr>
            <a:spLocks noGrp="1" noChangeArrowheads="1"/>
          </p:cNvSpPr>
          <p:nvPr>
            <p:ph idx="1" hasCustomPrompt="1"/>
          </p:nvPr>
        </p:nvSpPr>
        <p:spPr>
          <a:xfrm>
            <a:off x="469900" y="1022350"/>
            <a:ext cx="8229600" cy="525272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反应程序的运行速度通常引入下面一些指标</a:t>
            </a: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MIPS</a:t>
            </a:r>
            <a:r>
              <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：计算机单位时间执行的指令条数</a:t>
            </a:r>
            <a:endParaRPr kumimoji="0" lang="en-US" altLang="zh-CN"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zh-CN" altLang="en-US" sz="24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主频越高</a:t>
            </a:r>
            <a:r>
              <a:rPr kumimoji="0" lang="en-US" altLang="zh-CN" sz="2200" b="1" i="1" u="none" strike="noStrike" kern="1200" cap="none" spc="0" normalizeH="0" baseline="0" noProof="0" dirty="0">
                <a:ln>
                  <a:noFill/>
                </a:ln>
                <a:solidFill>
                  <a:srgbClr val="000000"/>
                </a:solidFill>
                <a:effectLst/>
                <a:uLnTx/>
                <a:uFillTx/>
                <a:latin typeface="Times New Roman" panose="02020603050405020304" pitchFamily="18" charset="0"/>
                <a:ea typeface="华文仿宋" panose="02010600040101010101" pitchFamily="2" charset="-122"/>
                <a:cs typeface="+mn-cs"/>
              </a:rPr>
              <a:t>f</a:t>
            </a: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，平均每条指令的时钟周期数</a:t>
            </a:r>
            <a:r>
              <a:rPr kumimoji="0" lang="en-US" altLang="zh-CN"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CPI</a:t>
            </a: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越少，其</a:t>
            </a:r>
            <a:r>
              <a:rPr kumimoji="0" lang="en-US" altLang="zh-CN"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MIPS</a:t>
            </a: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越高，</a:t>
            </a:r>
            <a:r>
              <a:rPr kumimoji="0" lang="zh-CN" altLang="en-US" sz="22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在一定程度反映了机器的性能。</a:t>
            </a: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MIPS</a:t>
            </a: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很大程度的依赖指令集，它</a:t>
            </a:r>
            <a:r>
              <a:rPr kumimoji="0" lang="zh-CN" altLang="en-US" sz="22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很难衡量指令系统不同机器之间的性能</a:t>
            </a: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2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用于比较相同指令系统</a:t>
            </a: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2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即使在同一台机器上，程序负荷不同，</a:t>
            </a:r>
            <a:r>
              <a:rPr kumimoji="0" lang="en-US" altLang="zh-CN" sz="22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CPI</a:t>
            </a:r>
            <a:r>
              <a:rPr kumimoji="0" lang="zh-CN" altLang="en-US" sz="22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也不同</a:t>
            </a: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a:t>
            </a:r>
            <a:r>
              <a:rPr kumimoji="0" lang="en-US" altLang="zh-CN"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MIPS</a:t>
            </a: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也就受到影响</a:t>
            </a:r>
            <a:r>
              <a:rPr kumimoji="0" lang="en-US" altLang="zh-CN"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a:t>
            </a: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浮点运算、定点运算</a:t>
            </a: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2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MIPS</a:t>
            </a:r>
            <a:r>
              <a:rPr kumimoji="0" lang="zh-CN" altLang="en-US" sz="22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rPr>
              <a:t>还与机器的硬件实现有关</a:t>
            </a:r>
          </a:p>
          <a:p>
            <a:pPr marL="1143000" marR="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浮点运算在加速浮点运算硬件上实现，</a:t>
            </a:r>
            <a:r>
              <a:rPr kumimoji="0" lang="en-US" altLang="zh-CN"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MIPS</a:t>
            </a: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低，性能高</a:t>
            </a:r>
          </a:p>
          <a:p>
            <a:pPr marL="1143000" marR="0" lvl="2"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a:pP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浮点运算用软件实现，</a:t>
            </a:r>
            <a:r>
              <a:rPr kumimoji="0" lang="en-US" altLang="zh-CN"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MIPS</a:t>
            </a:r>
            <a:r>
              <a:rPr kumimoji="0" lang="zh-CN" altLang="en-US" sz="22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高，性能低</a:t>
            </a: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000" b="1" i="0" u="none" strike="noStrike" kern="1200" cap="none" spc="0" normalizeH="0" baseline="0" noProof="0" dirty="0">
              <a:ln>
                <a:noFill/>
              </a:ln>
              <a:solidFill>
                <a:srgbClr val="FF0000"/>
              </a:solidFill>
              <a:effectLst/>
              <a:uLnTx/>
              <a:uFillTx/>
              <a:latin typeface="华文仿宋" panose="02010600040101010101" pitchFamily="2" charset="-122"/>
              <a:ea typeface="华文仿宋" panose="02010600040101010101" pitchFamily="2" charset="-122"/>
              <a:cs typeface="+mn-cs"/>
            </a:endParaRPr>
          </a:p>
        </p:txBody>
      </p:sp>
      <p:sp>
        <p:nvSpPr>
          <p:cNvPr id="336903" name="AutoShape 7"/>
          <p:cNvSpPr/>
          <p:nvPr/>
        </p:nvSpPr>
        <p:spPr>
          <a:xfrm>
            <a:off x="2592070" y="3006725"/>
            <a:ext cx="5486400" cy="2298700"/>
          </a:xfrm>
          <a:prstGeom prst="irregularSeal2">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zh-CN" altLang="en-US" sz="3200" dirty="0">
                <a:solidFill>
                  <a:srgbClr val="FF0000"/>
                </a:solidFill>
                <a:latin typeface="黑体" panose="02010609060101010101" pitchFamily="49" charset="-122"/>
              </a:rPr>
              <a:t>标量处理机</a:t>
            </a:r>
          </a:p>
          <a:p>
            <a:pPr algn="ctr" eaLnBrk="0" hangingPunct="0"/>
            <a:endParaRPr lang="zh-CN" altLang="en-US" sz="1800" b="1" dirty="0">
              <a:solidFill>
                <a:srgbClr val="FF0000"/>
              </a:solidFill>
              <a:latin typeface="Times New Roman" panose="02020603050405020304" pitchFamily="18" charset="0"/>
              <a:ea typeface="宋体" panose="02010600030101010101" pitchFamily="2" charset="-122"/>
            </a:endParaRPr>
          </a:p>
          <a:p>
            <a:pPr algn="ctr" eaLnBrk="0" hangingPunct="0"/>
            <a:r>
              <a:rPr lang="zh-CN" altLang="en-US" sz="1800" b="1" dirty="0">
                <a:solidFill>
                  <a:srgbClr val="FF0000"/>
                </a:solidFill>
                <a:latin typeface="Times New Roman" panose="02020603050405020304" pitchFamily="18" charset="0"/>
                <a:ea typeface="宋体" panose="02010600030101010101" pitchFamily="2" charset="-122"/>
              </a:rPr>
              <a:t>一条指令得到一个结果</a:t>
            </a:r>
            <a:endParaRPr lang="en-US" altLang="zh-CN" sz="1800" b="1" dirty="0">
              <a:solidFill>
                <a:srgbClr val="FF0000"/>
              </a:solidFill>
              <a:latin typeface="Times New Roman" panose="02020603050405020304" pitchFamily="18" charset="0"/>
              <a:ea typeface="宋体" panose="02010600030101010101" pitchFamily="2" charset="-122"/>
            </a:endParaRPr>
          </a:p>
        </p:txBody>
      </p:sp>
      <p:pic>
        <p:nvPicPr>
          <p:cNvPr id="96262" name="图片 1"/>
          <p:cNvPicPr>
            <a:picLocks noChangeAspect="1"/>
          </p:cNvPicPr>
          <p:nvPr/>
        </p:nvPicPr>
        <p:blipFill>
          <a:blip r:embed="rId2"/>
          <a:stretch>
            <a:fillRect/>
          </a:stretch>
        </p:blipFill>
        <p:spPr>
          <a:xfrm>
            <a:off x="2400300" y="1879600"/>
            <a:ext cx="4343400" cy="520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6903"/>
                                        </p:tgtEl>
                                        <p:attrNameLst>
                                          <p:attrName>style.visibility</p:attrName>
                                        </p:attrNameLst>
                                      </p:cBhvr>
                                      <p:to>
                                        <p:strVal val="visible"/>
                                      </p:to>
                                    </p:set>
                                    <p:animEffect transition="in" filter="blinds(horizontal)">
                                      <p:cBhvr>
                                        <p:cTn id="7" dur="500"/>
                                        <p:tgtEl>
                                          <p:spTgt spid="336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03"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0"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6326D015-C5B0-45AF-8F5D-4E12819B42C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55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97283" name="Rectangle 2"/>
          <p:cNvSpPr>
            <a:spLocks noGrp="1"/>
          </p:cNvSpPr>
          <p:nvPr>
            <p:ph type="title"/>
          </p:nvPr>
        </p:nvSpPr>
        <p:spPr>
          <a:xfrm>
            <a:off x="606425" y="85725"/>
            <a:ext cx="8174038"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97284" name="Rectangle 3"/>
          <p:cNvSpPr>
            <a:spLocks noGrp="1"/>
          </p:cNvSpPr>
          <p:nvPr>
            <p:ph idx="1" hasCustomPrompt="1"/>
          </p:nvPr>
        </p:nvSpPr>
        <p:spPr/>
        <p:txBody>
          <a:bodyPr vert="horz" wrap="square" lIns="91440" tIns="45720" rIns="91440" bIns="45720" anchor="t" anchorCtr="0"/>
          <a:lstStyle/>
          <a:p>
            <a:pPr eaLnBrk="1" hangingPunct="1"/>
            <a:r>
              <a:rPr lang="en-US" altLang="zh-CN" dirty="0">
                <a:solidFill>
                  <a:srgbClr val="000000"/>
                </a:solidFill>
                <a:latin typeface="Times New Roman" panose="02020603050405020304" pitchFamily="18" charset="0"/>
              </a:rPr>
              <a:t>MFLOPS (Million Floating Point Operations Per Second)</a:t>
            </a:r>
          </a:p>
          <a:p>
            <a:pPr lvl="1" eaLnBrk="1" hangingPunct="1"/>
            <a:r>
              <a:rPr lang="zh-CN" altLang="en-US" b="1" dirty="0">
                <a:solidFill>
                  <a:srgbClr val="000000"/>
                </a:solidFill>
                <a:latin typeface="Times New Roman" panose="02020603050405020304" pitchFamily="18" charset="0"/>
                <a:ea typeface="楷体_GB2312" pitchFamily="49" charset="-122"/>
              </a:rPr>
              <a:t>每秒百万次浮点运算</a:t>
            </a:r>
          </a:p>
          <a:p>
            <a:pPr lvl="1" eaLnBrk="1" hangingPunct="1"/>
            <a:r>
              <a:rPr lang="zh-CN" altLang="en-US" b="1" dirty="0">
                <a:solidFill>
                  <a:srgbClr val="000000"/>
                </a:solidFill>
                <a:latin typeface="Times New Roman" panose="02020603050405020304" pitchFamily="18" charset="0"/>
                <a:ea typeface="楷体_GB2312" pitchFamily="49" charset="-122"/>
              </a:rPr>
              <a:t>假设</a:t>
            </a:r>
            <a:r>
              <a:rPr lang="en-US" altLang="zh-CN" b="1" dirty="0">
                <a:solidFill>
                  <a:srgbClr val="000000"/>
                </a:solidFill>
                <a:latin typeface="Times New Roman" panose="02020603050405020304" pitchFamily="18" charset="0"/>
                <a:ea typeface="楷体_GB2312" pitchFamily="49" charset="-122"/>
              </a:rPr>
              <a:t>I</a:t>
            </a:r>
            <a:r>
              <a:rPr lang="en-US" altLang="zh-CN" b="1" baseline="-25000" dirty="0">
                <a:solidFill>
                  <a:srgbClr val="000000"/>
                </a:solidFill>
                <a:latin typeface="Times New Roman" panose="02020603050405020304" pitchFamily="18" charset="0"/>
                <a:ea typeface="楷体_GB2312" pitchFamily="49" charset="-122"/>
              </a:rPr>
              <a:t>fn</a:t>
            </a:r>
            <a:r>
              <a:rPr lang="zh-CN" altLang="en-US" b="1" dirty="0">
                <a:solidFill>
                  <a:srgbClr val="000000"/>
                </a:solidFill>
                <a:latin typeface="Times New Roman" panose="02020603050405020304" pitchFamily="18" charset="0"/>
                <a:ea typeface="楷体_GB2312" pitchFamily="49" charset="-122"/>
              </a:rPr>
              <a:t>表示程序运行中的</a:t>
            </a:r>
            <a:r>
              <a:rPr lang="zh-CN" altLang="en-US" b="1" dirty="0">
                <a:solidFill>
                  <a:srgbClr val="FF0000"/>
                </a:solidFill>
                <a:latin typeface="Times New Roman" panose="02020603050405020304" pitchFamily="18" charset="0"/>
                <a:ea typeface="楷体_GB2312" pitchFamily="49" charset="-122"/>
              </a:rPr>
              <a:t>浮点运算总次数</a:t>
            </a:r>
            <a:r>
              <a:rPr lang="zh-CN" altLang="en-US" b="1" dirty="0">
                <a:solidFill>
                  <a:srgbClr val="000000"/>
                </a:solidFill>
                <a:latin typeface="Times New Roman" panose="02020603050405020304" pitchFamily="18" charset="0"/>
                <a:ea typeface="楷体_GB2312" pitchFamily="49" charset="-122"/>
              </a:rPr>
              <a:t>，有</a:t>
            </a:r>
          </a:p>
          <a:p>
            <a:pPr lvl="1" eaLnBrk="1" hangingPunct="1">
              <a:buNone/>
            </a:pPr>
            <a:endParaRPr lang="zh-CN" altLang="en-US" b="1" dirty="0">
              <a:solidFill>
                <a:srgbClr val="000000"/>
              </a:solidFill>
              <a:latin typeface="Times New Roman" panose="02020603050405020304" pitchFamily="18" charset="0"/>
              <a:ea typeface="楷体_GB2312" pitchFamily="49" charset="-122"/>
            </a:endParaRPr>
          </a:p>
          <a:p>
            <a:pPr lvl="1" eaLnBrk="1" hangingPunct="1">
              <a:buNone/>
            </a:pPr>
            <a:endParaRPr lang="zh-CN" altLang="en-US" b="1" dirty="0">
              <a:solidFill>
                <a:srgbClr val="000000"/>
              </a:solidFill>
              <a:latin typeface="Times New Roman" panose="02020603050405020304" pitchFamily="18" charset="0"/>
              <a:ea typeface="楷体_GB2312" pitchFamily="49" charset="-122"/>
            </a:endParaRPr>
          </a:p>
          <a:p>
            <a:pPr lvl="1" eaLnBrk="1" hangingPunct="1"/>
            <a:r>
              <a:rPr lang="en-US" altLang="zh-CN" b="1" dirty="0">
                <a:solidFill>
                  <a:srgbClr val="000000"/>
                </a:solidFill>
                <a:latin typeface="Times New Roman" panose="02020603050405020304" pitchFamily="18" charset="0"/>
                <a:ea typeface="楷体_GB2312" pitchFamily="49" charset="-122"/>
              </a:rPr>
              <a:t>MFLOPS</a:t>
            </a:r>
            <a:r>
              <a:rPr lang="zh-CN" altLang="en-US" b="1" dirty="0">
                <a:solidFill>
                  <a:srgbClr val="000000"/>
                </a:solidFill>
                <a:latin typeface="Times New Roman" panose="02020603050405020304" pitchFamily="18" charset="0"/>
                <a:ea typeface="楷体_GB2312" pitchFamily="49" charset="-122"/>
              </a:rPr>
              <a:t>只能反映机器执行浮点操作性能</a:t>
            </a:r>
          </a:p>
          <a:p>
            <a:pPr lvl="2" eaLnBrk="1" hangingPunct="1"/>
            <a:r>
              <a:rPr lang="zh-CN" altLang="en-US" b="1" dirty="0">
                <a:solidFill>
                  <a:srgbClr val="000000"/>
                </a:solidFill>
                <a:latin typeface="Times New Roman" panose="02020603050405020304" pitchFamily="18" charset="0"/>
                <a:ea typeface="楷体_GB2312" pitchFamily="49" charset="-122"/>
              </a:rPr>
              <a:t>比较适合衡量向量处理机</a:t>
            </a:r>
          </a:p>
          <a:p>
            <a:pPr lvl="2" eaLnBrk="1" hangingPunct="1"/>
            <a:r>
              <a:rPr lang="zh-CN" altLang="en-US" b="1" dirty="0">
                <a:solidFill>
                  <a:srgbClr val="000000"/>
                </a:solidFill>
                <a:latin typeface="Times New Roman" panose="02020603050405020304" pitchFamily="18" charset="0"/>
                <a:ea typeface="楷体_GB2312" pitchFamily="49" charset="-122"/>
              </a:rPr>
              <a:t>整数、浮点数个数的比例不同</a:t>
            </a:r>
          </a:p>
          <a:p>
            <a:pPr lvl="2" eaLnBrk="1" hangingPunct="1"/>
            <a:r>
              <a:rPr lang="zh-CN" altLang="en-US" b="1" dirty="0">
                <a:solidFill>
                  <a:srgbClr val="000000"/>
                </a:solidFill>
                <a:latin typeface="Times New Roman" panose="02020603050405020304" pitchFamily="18" charset="0"/>
                <a:ea typeface="楷体_GB2312" pitchFamily="49" charset="-122"/>
              </a:rPr>
              <a:t>快速浮点操作和低速浮点操作比例不同</a:t>
            </a:r>
          </a:p>
        </p:txBody>
      </p:sp>
      <p:sp>
        <p:nvSpPr>
          <p:cNvPr id="337924" name="Rectangle 4"/>
          <p:cNvSpPr/>
          <p:nvPr/>
        </p:nvSpPr>
        <p:spPr>
          <a:xfrm>
            <a:off x="1574800" y="5548313"/>
            <a:ext cx="5368925" cy="1003300"/>
          </a:xfrm>
          <a:prstGeom prst="rect">
            <a:avLst/>
          </a:prstGeom>
          <a:solidFill>
            <a:srgbClr val="FF99CC"/>
          </a:solidFill>
          <a:ln w="28575"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nchorCtr="0"/>
          <a:lstStyle/>
          <a:p>
            <a:pPr algn="ctr" eaLnBrk="0" hangingPunct="0"/>
            <a:r>
              <a:rPr lang="en-US" altLang="zh-CN" b="1" dirty="0">
                <a:solidFill>
                  <a:srgbClr val="000000"/>
                </a:solidFill>
                <a:latin typeface="Times New Roman" panose="02020603050405020304" pitchFamily="18" charset="0"/>
                <a:ea typeface="楷体_GB2312" pitchFamily="49" charset="-122"/>
              </a:rPr>
              <a:t>Tflops:</a:t>
            </a:r>
            <a:r>
              <a:rPr lang="zh-CN" altLang="en-US" b="1" dirty="0">
                <a:solidFill>
                  <a:srgbClr val="000000"/>
                </a:solidFill>
                <a:latin typeface="Times New Roman" panose="02020603050405020304" pitchFamily="18" charset="0"/>
                <a:ea typeface="楷体_GB2312" pitchFamily="49" charset="-122"/>
              </a:rPr>
              <a:t>每秒一万亿次浮点运算</a:t>
            </a:r>
          </a:p>
          <a:p>
            <a:pPr algn="ctr" eaLnBrk="0" hangingPunct="0"/>
            <a:r>
              <a:rPr lang="en-US" altLang="zh-CN" sz="1800" b="1" dirty="0">
                <a:solidFill>
                  <a:srgbClr val="000000"/>
                </a:solidFill>
                <a:latin typeface="Times New Roman" panose="02020603050405020304" pitchFamily="18" charset="0"/>
                <a:ea typeface="宋体" panose="02010600030101010101" pitchFamily="2" charset="-122"/>
              </a:rPr>
              <a:t>1T=1024G 1G=1024M</a:t>
            </a:r>
            <a:r>
              <a:rPr lang="en-US" altLang="zh-CN" sz="1800" dirty="0">
                <a:latin typeface="Times New Roman" panose="02020603050405020304" pitchFamily="18" charset="0"/>
                <a:ea typeface="宋体" panose="02010600030101010101" pitchFamily="2" charset="-122"/>
              </a:rPr>
              <a:t> </a:t>
            </a:r>
            <a:r>
              <a:rPr lang="zh-CN" altLang="en-US" b="1" dirty="0">
                <a:solidFill>
                  <a:srgbClr val="000000"/>
                </a:solidFill>
                <a:latin typeface="Times New Roman" panose="02020603050405020304" pitchFamily="18" charset="0"/>
                <a:ea typeface="楷体_GB2312" pitchFamily="49" charset="-122"/>
              </a:rPr>
              <a:t> </a:t>
            </a:r>
            <a:endParaRPr lang="en-US" altLang="zh-CN" b="1" dirty="0">
              <a:solidFill>
                <a:srgbClr val="000000"/>
              </a:solidFill>
              <a:latin typeface="Times New Roman" panose="02020603050405020304" pitchFamily="18" charset="0"/>
              <a:ea typeface="楷体_GB2312" pitchFamily="49" charset="-122"/>
            </a:endParaRPr>
          </a:p>
        </p:txBody>
      </p:sp>
      <p:pic>
        <p:nvPicPr>
          <p:cNvPr id="337925" name="Picture 5"/>
          <p:cNvPicPr>
            <a:picLocks noChangeAspect="1"/>
          </p:cNvPicPr>
          <p:nvPr/>
        </p:nvPicPr>
        <p:blipFill>
          <a:blip r:embed="rId4"/>
          <a:stretch>
            <a:fillRect/>
          </a:stretch>
        </p:blipFill>
        <p:spPr>
          <a:xfrm>
            <a:off x="1454150" y="2460625"/>
            <a:ext cx="6229350" cy="2738438"/>
          </a:xfrm>
          <a:prstGeom prst="rect">
            <a:avLst/>
          </a:prstGeom>
          <a:noFill/>
          <a:ln w="9525">
            <a:noFill/>
          </a:ln>
        </p:spPr>
      </p:pic>
      <p:graphicFrame>
        <p:nvGraphicFramePr>
          <p:cNvPr id="97287" name="Object 6"/>
          <p:cNvGraphicFramePr>
            <a:graphicFrameLocks noChangeAspect="1"/>
          </p:cNvGraphicFramePr>
          <p:nvPr/>
        </p:nvGraphicFramePr>
        <p:xfrm>
          <a:off x="1403350" y="2889250"/>
          <a:ext cx="1957388" cy="696913"/>
        </p:xfrm>
        <a:graphic>
          <a:graphicData uri="http://schemas.openxmlformats.org/presentationml/2006/ole">
            <mc:AlternateContent xmlns:mc="http://schemas.openxmlformats.org/markup-compatibility/2006">
              <mc:Choice xmlns:v="urn:schemas-microsoft-com:vml" Requires="v">
                <p:oleObj spid="_x0000_s7174" r:id="rId5" imgW="927100" imgH="330200" progId="Equation.DSMT4">
                  <p:embed/>
                </p:oleObj>
              </mc:Choice>
              <mc:Fallback>
                <p:oleObj r:id="rId5" imgW="927100" imgH="330200" progId="Equation.DSMT4">
                  <p:embed/>
                  <p:pic>
                    <p:nvPicPr>
                      <p:cNvPr id="0" name="图片 3087"/>
                      <p:cNvPicPr/>
                      <p:nvPr/>
                    </p:nvPicPr>
                    <p:blipFill>
                      <a:blip r:embed="rId6"/>
                      <a:stretch>
                        <a:fillRect/>
                      </a:stretch>
                    </p:blipFill>
                    <p:spPr>
                      <a:xfrm>
                        <a:off x="1403350" y="2889250"/>
                        <a:ext cx="1957388" cy="696913"/>
                      </a:xfrm>
                      <a:prstGeom prst="rect">
                        <a:avLst/>
                      </a:prstGeom>
                      <a:noFill/>
                      <a:ln w="38100">
                        <a:noFill/>
                        <a:miter/>
                      </a:ln>
                    </p:spPr>
                  </p:pic>
                </p:oleObj>
              </mc:Fallback>
            </mc:AlternateContent>
          </a:graphicData>
        </a:graphic>
      </p:graphicFrame>
      <p:sp>
        <p:nvSpPr>
          <p:cNvPr id="337927" name="AutoShape 7"/>
          <p:cNvSpPr/>
          <p:nvPr/>
        </p:nvSpPr>
        <p:spPr>
          <a:xfrm>
            <a:off x="3092450" y="3063875"/>
            <a:ext cx="5183188" cy="2574925"/>
          </a:xfrm>
          <a:prstGeom prst="irregularSeal2">
            <a:avLst/>
          </a:prstGeom>
          <a:solidFill>
            <a:srgbClr val="FFFF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zh-CN" altLang="en-US" sz="2800" dirty="0">
                <a:solidFill>
                  <a:srgbClr val="FF0000"/>
                </a:solidFill>
                <a:latin typeface="黑体" panose="02010609060101010101" pitchFamily="49" charset="-122"/>
              </a:rPr>
              <a:t>工作负荷</a:t>
            </a:r>
          </a:p>
          <a:p>
            <a:pPr algn="ctr" eaLnBrk="0" hangingPunct="0"/>
            <a:r>
              <a:rPr lang="zh-CN" altLang="en-US" sz="2800" dirty="0">
                <a:solidFill>
                  <a:srgbClr val="FF0000"/>
                </a:solidFill>
                <a:latin typeface="黑体" panose="02010609060101010101" pitchFamily="49" charset="-122"/>
              </a:rPr>
              <a:t>对系统性能影响很大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7924"/>
                                        </p:tgtEl>
                                        <p:attrNameLst>
                                          <p:attrName>style.visibility</p:attrName>
                                        </p:attrNameLst>
                                      </p:cBhvr>
                                      <p:to>
                                        <p:strVal val="visible"/>
                                      </p:to>
                                    </p:set>
                                    <p:animEffect transition="in" filter="fade">
                                      <p:cBhvr>
                                        <p:cTn id="7" dur="2000"/>
                                        <p:tgtEl>
                                          <p:spTgt spid="3379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925"/>
                                        </p:tgtEl>
                                        <p:attrNameLst>
                                          <p:attrName>style.visibility</p:attrName>
                                        </p:attrNameLst>
                                      </p:cBhvr>
                                      <p:to>
                                        <p:strVal val="visible"/>
                                      </p:to>
                                    </p:set>
                                    <p:animEffect transition="in" filter="fade">
                                      <p:cBhvr>
                                        <p:cTn id="12" dur="1000"/>
                                        <p:tgtEl>
                                          <p:spTgt spid="3379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337925"/>
                                        </p:tgtEl>
                                      </p:cBhvr>
                                    </p:animEffect>
                                    <p:set>
                                      <p:cBhvr>
                                        <p:cTn id="17" dur="1" fill="hold">
                                          <p:stCondLst>
                                            <p:cond delay="999"/>
                                          </p:stCondLst>
                                        </p:cTn>
                                        <p:tgtEl>
                                          <p:spTgt spid="3379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7927"/>
                                        </p:tgtEl>
                                        <p:attrNameLst>
                                          <p:attrName>style.visibility</p:attrName>
                                        </p:attrNameLst>
                                      </p:cBhvr>
                                      <p:to>
                                        <p:strVal val="visible"/>
                                      </p:to>
                                    </p:set>
                                    <p:animEffect transition="in" filter="blinds(horizontal)">
                                      <p:cBhvr>
                                        <p:cTn id="22" dur="500"/>
                                        <p:tgtEl>
                                          <p:spTgt spid="337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4" grpId="0" animBg="1"/>
      <p:bldP spid="33792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8"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5A6A49F9-DC73-43CF-8FE5-9890F4B1396E}"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56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99331" name="Rectangle 2"/>
          <p:cNvSpPr>
            <a:spLocks noGrp="1"/>
          </p:cNvSpPr>
          <p:nvPr>
            <p:ph type="title"/>
          </p:nvPr>
        </p:nvSpPr>
        <p:spPr/>
        <p:txBody>
          <a:bodyPr vert="horz" wrap="square" lIns="91440" tIns="45720" rIns="91440" bIns="45720" anchor="ctr" anchorCtr="0"/>
          <a:lstStyle/>
          <a:p>
            <a:pPr eaLnBrk="1" hangingPunct="1"/>
            <a:endParaRPr lang="zh-CN" altLang="en-US" dirty="0"/>
          </a:p>
        </p:txBody>
      </p:sp>
      <p:sp>
        <p:nvSpPr>
          <p:cNvPr id="99333" name="Rectangle 5"/>
          <p:cNvSpPr/>
          <p:nvPr/>
        </p:nvSpPr>
        <p:spPr>
          <a:xfrm>
            <a:off x="606425" y="85725"/>
            <a:ext cx="8174038" cy="609600"/>
          </a:xfrm>
          <a:prstGeom prst="rect">
            <a:avLst/>
          </a:prstGeom>
          <a:noFill/>
          <a:ln w="9525">
            <a:noFill/>
          </a:ln>
        </p:spPr>
        <p:txBody>
          <a:bodyPr anchor="ctr" anchorCtr="0"/>
          <a:lstStyle/>
          <a:p>
            <a:r>
              <a:rPr lang="en-US" altLang="zh-CN" sz="3200" b="1" dirty="0">
                <a:solidFill>
                  <a:srgbClr val="000000"/>
                </a:solidFill>
                <a:latin typeface="黑体" panose="02010609060101010101" pitchFamily="49" charset="-122"/>
              </a:rPr>
              <a:t>1.3.2</a:t>
            </a:r>
            <a:r>
              <a:rPr lang="zh-CN" altLang="en-US" sz="3200" b="1" dirty="0">
                <a:solidFill>
                  <a:srgbClr val="000000"/>
                </a:solidFill>
                <a:latin typeface="黑体" panose="02010609060101010101" pitchFamily="49" charset="-122"/>
              </a:rPr>
              <a:t>计算机系统的性能评测与定量设计原理</a:t>
            </a:r>
          </a:p>
        </p:txBody>
      </p:sp>
      <p:pic>
        <p:nvPicPr>
          <p:cNvPr id="2" name="内容占位符 1"/>
          <p:cNvPicPr>
            <a:picLocks noGrp="1" noChangeAspect="1"/>
          </p:cNvPicPr>
          <p:nvPr>
            <p:ph idx="1"/>
            <p:custDataLst>
              <p:tags r:id="rId1"/>
            </p:custDataLst>
          </p:nvPr>
        </p:nvPicPr>
        <p:blipFill>
          <a:blip r:embed="rId4"/>
          <a:stretch>
            <a:fillRect/>
          </a:stretch>
        </p:blipFill>
        <p:spPr>
          <a:xfrm>
            <a:off x="2398395" y="1109345"/>
            <a:ext cx="4061460" cy="4953000"/>
          </a:xfrm>
          <a:prstGeom prst="rect">
            <a:avLst/>
          </a:prstGeom>
        </p:spPr>
      </p:pic>
      <p:sp>
        <p:nvSpPr>
          <p:cNvPr id="3" name="圆角矩形 2"/>
          <p:cNvSpPr/>
          <p:nvPr/>
        </p:nvSpPr>
        <p:spPr>
          <a:xfrm>
            <a:off x="2284095" y="3720465"/>
            <a:ext cx="4271010" cy="515620"/>
          </a:xfrm>
          <a:prstGeom prst="roundRect">
            <a:avLst/>
          </a:prstGeom>
          <a:noFill/>
          <a:ln w="63500" algn="ctr">
            <a:solidFill>
              <a:srgbClr val="FF0000"/>
            </a:solidFill>
            <a:miter lim="800000"/>
          </a:ln>
        </p:spPr>
        <p:txBody>
          <a:bodyPr wrap="none" anchor="ctr"/>
          <a:lstStyle/>
          <a:p>
            <a:pPr eaLnBrk="1" hangingPunct="1">
              <a:lnSpc>
                <a:spcPct val="90000"/>
              </a:lnSpc>
            </a:pPr>
            <a:endParaRPr lang="zh-CN" altLang="en-US" sz="2400" b="0">
              <a:solidFill>
                <a:schemeClr val="tx1"/>
              </a:solidFill>
              <a:latin typeface="黑体" panose="02010609060101010101" pitchFamily="49" charset="-122"/>
              <a:ea typeface="黑体" panose="02010609060101010101" pitchFamily="49" charset="-122"/>
            </a:endParaRPr>
          </a:p>
        </p:txBody>
      </p:sp>
      <p:sp>
        <p:nvSpPr>
          <p:cNvPr id="4" name="圆角矩形 3"/>
          <p:cNvSpPr/>
          <p:nvPr>
            <p:custDataLst>
              <p:tags r:id="rId2"/>
            </p:custDataLst>
          </p:nvPr>
        </p:nvSpPr>
        <p:spPr>
          <a:xfrm>
            <a:off x="2284095" y="5099050"/>
            <a:ext cx="4271010" cy="515620"/>
          </a:xfrm>
          <a:prstGeom prst="roundRect">
            <a:avLst/>
          </a:prstGeom>
          <a:noFill/>
          <a:ln w="63500" algn="ctr">
            <a:solidFill>
              <a:srgbClr val="FF0000"/>
            </a:solidFill>
            <a:miter lim="800000"/>
          </a:ln>
        </p:spPr>
        <p:txBody>
          <a:bodyPr wrap="none" anchor="ctr"/>
          <a:lstStyle/>
          <a:p>
            <a:pPr eaLnBrk="1" hangingPunct="1">
              <a:lnSpc>
                <a:spcPct val="90000"/>
              </a:lnSpc>
            </a:pPr>
            <a:endParaRPr lang="zh-CN" altLang="en-US" sz="2400" b="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23"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E91A2F0-A5DB-4037-9AC4-B9F01CFBA3AA}"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57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pic>
        <p:nvPicPr>
          <p:cNvPr id="328706" name="Picture 2"/>
          <p:cNvPicPr>
            <a:picLocks noChangeAspect="1"/>
          </p:cNvPicPr>
          <p:nvPr/>
        </p:nvPicPr>
        <p:blipFill>
          <a:blip r:embed="rId3"/>
          <a:stretch>
            <a:fillRect/>
          </a:stretch>
        </p:blipFill>
        <p:spPr>
          <a:xfrm>
            <a:off x="614363" y="2976563"/>
            <a:ext cx="3362325" cy="1284287"/>
          </a:xfrm>
          <a:prstGeom prst="rect">
            <a:avLst/>
          </a:prstGeom>
          <a:noFill/>
          <a:ln w="9525">
            <a:noFill/>
          </a:ln>
        </p:spPr>
      </p:pic>
      <p:sp>
        <p:nvSpPr>
          <p:cNvPr id="100356" name="Rectangle 3"/>
          <p:cNvSpPr>
            <a:spLocks noGrp="1"/>
          </p:cNvSpPr>
          <p:nvPr>
            <p:ph type="title"/>
          </p:nvPr>
        </p:nvSpPr>
        <p:spPr>
          <a:xfrm>
            <a:off x="511175" y="0"/>
            <a:ext cx="8329613"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00357" name="Rectangle 4"/>
          <p:cNvSpPr>
            <a:spLocks noGrp="1"/>
          </p:cNvSpPr>
          <p:nvPr>
            <p:ph idx="1" hasCustomPrompt="1"/>
          </p:nvPr>
        </p:nvSpPr>
        <p:spPr/>
        <p:txBody>
          <a:bodyPr vert="horz" wrap="square" lIns="91440" tIns="45720" rIns="91440" bIns="45720" anchor="t" anchorCtr="0"/>
          <a:lstStyle/>
          <a:p>
            <a:pPr eaLnBrk="1" hangingPunct="1"/>
            <a:r>
              <a:rPr lang="en-US" altLang="zh-CN" dirty="0">
                <a:solidFill>
                  <a:srgbClr val="000000"/>
                </a:solidFill>
                <a:latin typeface="华文仿宋" panose="02010600040101010101" pitchFamily="2" charset="-122"/>
                <a:ea typeface="华文仿宋" panose="02010600040101010101" pitchFamily="2" charset="-122"/>
              </a:rPr>
              <a:t>1.</a:t>
            </a:r>
            <a:r>
              <a:rPr lang="zh-CN" altLang="en-US" dirty="0">
                <a:solidFill>
                  <a:srgbClr val="000000"/>
                </a:solidFill>
                <a:latin typeface="华文仿宋" panose="02010600040101010101" pitchFamily="2" charset="-122"/>
                <a:ea typeface="华文仿宋" panose="02010600040101010101" pitchFamily="2" charset="-122"/>
              </a:rPr>
              <a:t>计算机系统的性能评测</a:t>
            </a:r>
          </a:p>
          <a:p>
            <a:pPr eaLnBrk="1" hangingPunct="1">
              <a:buNone/>
            </a:pPr>
            <a:endParaRPr lang="zh-CN" altLang="en-US" dirty="0">
              <a:solidFill>
                <a:srgbClr val="000000"/>
              </a:solidFill>
              <a:latin typeface="华文仿宋" panose="02010600040101010101" pitchFamily="2" charset="-122"/>
              <a:ea typeface="华文仿宋" panose="02010600040101010101" pitchFamily="2" charset="-122"/>
            </a:endParaRPr>
          </a:p>
        </p:txBody>
      </p:sp>
      <p:cxnSp>
        <p:nvCxnSpPr>
          <p:cNvPr id="100358" name="AutoShape 5"/>
          <p:cNvCxnSpPr/>
          <p:nvPr/>
        </p:nvCxnSpPr>
        <p:spPr>
          <a:xfrm rot="-5400000">
            <a:off x="2706688" y="592138"/>
            <a:ext cx="708025" cy="2520950"/>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100359" name="AutoShape 6"/>
          <p:cNvCxnSpPr/>
          <p:nvPr/>
        </p:nvCxnSpPr>
        <p:spPr>
          <a:xfrm rot="5400000" flipH="1">
            <a:off x="5229225" y="590550"/>
            <a:ext cx="708025" cy="2524125"/>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100360" name="AutoShape 7"/>
          <p:cNvCxnSpPr/>
          <p:nvPr/>
        </p:nvCxnSpPr>
        <p:spPr>
          <a:xfrm rot="5400000">
            <a:off x="3960813" y="1855788"/>
            <a:ext cx="717550" cy="0"/>
          </a:xfrm>
          <a:prstGeom prst="bentConnector3">
            <a:avLst>
              <a:gd name="adj1" fmla="val 50000"/>
            </a:avLst>
          </a:prstGeom>
          <a:ln w="38100" cap="flat" cmpd="sng">
            <a:solidFill>
              <a:srgbClr val="000000"/>
            </a:solidFill>
            <a:prstDash val="solid"/>
            <a:miter/>
            <a:headEnd type="none" w="med" len="med"/>
            <a:tailEnd type="none" w="med" len="med"/>
          </a:ln>
        </p:spPr>
      </p:cxnSp>
      <p:pic>
        <p:nvPicPr>
          <p:cNvPr id="100361" name="Picture 8"/>
          <p:cNvPicPr>
            <a:picLocks noChangeAspect="1"/>
          </p:cNvPicPr>
          <p:nvPr/>
        </p:nvPicPr>
        <p:blipFill>
          <a:blip r:embed="rId4"/>
          <a:stretch>
            <a:fillRect/>
          </a:stretch>
        </p:blipFill>
        <p:spPr>
          <a:xfrm>
            <a:off x="622300" y="2214563"/>
            <a:ext cx="7343775" cy="571500"/>
          </a:xfrm>
          <a:prstGeom prst="rect">
            <a:avLst/>
          </a:prstGeom>
          <a:noFill/>
          <a:ln w="9525">
            <a:noFill/>
          </a:ln>
        </p:spPr>
      </p:pic>
      <p:sp>
        <p:nvSpPr>
          <p:cNvPr id="328716" name="AutoShape 12"/>
          <p:cNvSpPr/>
          <p:nvPr/>
        </p:nvSpPr>
        <p:spPr>
          <a:xfrm>
            <a:off x="449263" y="2076450"/>
            <a:ext cx="2603500" cy="806450"/>
          </a:xfrm>
          <a:prstGeom prst="flowChartProcess">
            <a:avLst/>
          </a:prstGeom>
          <a:noFill/>
          <a:ln w="38100" cap="flat" cmpd="sng">
            <a:solidFill>
              <a:srgbClr val="FF0000"/>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pic>
        <p:nvPicPr>
          <p:cNvPr id="100363" name="Picture 16" descr="Picture4"/>
          <p:cNvPicPr>
            <a:picLocks noChangeAspect="1"/>
          </p:cNvPicPr>
          <p:nvPr/>
        </p:nvPicPr>
        <p:blipFill>
          <a:blip r:embed="rId5"/>
          <a:stretch>
            <a:fillRect/>
          </a:stretch>
        </p:blipFill>
        <p:spPr>
          <a:xfrm>
            <a:off x="917575" y="4471988"/>
            <a:ext cx="676275" cy="573087"/>
          </a:xfrm>
          <a:prstGeom prst="rect">
            <a:avLst/>
          </a:prstGeom>
          <a:noFill/>
          <a:ln w="9525">
            <a:noFill/>
          </a:ln>
        </p:spPr>
      </p:pic>
      <p:sp>
        <p:nvSpPr>
          <p:cNvPr id="328722" name="Text Box 18"/>
          <p:cNvSpPr txBox="1"/>
          <p:nvPr/>
        </p:nvSpPr>
        <p:spPr>
          <a:xfrm>
            <a:off x="496888" y="3360738"/>
            <a:ext cx="1308100" cy="396875"/>
          </a:xfrm>
          <a:prstGeom prst="rect">
            <a:avLst/>
          </a:prstGeom>
          <a:noFill/>
          <a:ln w="9525">
            <a:noFill/>
          </a:ln>
          <a:effectLst>
            <a:outerShdw dist="17961" dir="2699999" algn="ctr" rotWithShape="0">
              <a:srgbClr val="182326"/>
            </a:outerShdw>
          </a:effectLst>
        </p:spPr>
        <p:txBody>
          <a:bodyPr anchor="t" anchorCtr="0">
            <a:spAutoFit/>
          </a:bodyPr>
          <a:lstStyle/>
          <a:p>
            <a:pPr algn="ctr">
              <a:spcBef>
                <a:spcPct val="50000"/>
              </a:spcBef>
            </a:pPr>
            <a:r>
              <a:rPr lang="zh-CN" altLang="en-US" sz="2000" b="1" dirty="0">
                <a:solidFill>
                  <a:srgbClr val="FFFFFF"/>
                </a:solidFill>
                <a:latin typeface="Arial" panose="020B0604020202020204" pitchFamily="34" charset="0"/>
                <a:ea typeface="华文仿宋" panose="02010600040101010101" pitchFamily="2" charset="-122"/>
              </a:rPr>
              <a:t>时间</a:t>
            </a:r>
          </a:p>
        </p:txBody>
      </p:sp>
      <p:sp>
        <p:nvSpPr>
          <p:cNvPr id="328723" name="Text Box 19"/>
          <p:cNvSpPr txBox="1"/>
          <p:nvPr/>
        </p:nvSpPr>
        <p:spPr>
          <a:xfrm>
            <a:off x="1657350" y="3360738"/>
            <a:ext cx="1308100" cy="396875"/>
          </a:xfrm>
          <a:prstGeom prst="rect">
            <a:avLst/>
          </a:prstGeom>
          <a:noFill/>
          <a:ln w="9525">
            <a:noFill/>
          </a:ln>
          <a:effectLst>
            <a:outerShdw dist="17961" dir="2699999" algn="ctr" rotWithShape="0">
              <a:srgbClr val="182326"/>
            </a:outerShdw>
          </a:effectLst>
        </p:spPr>
        <p:txBody>
          <a:bodyPr anchor="t" anchorCtr="0">
            <a:spAutoFit/>
          </a:bodyPr>
          <a:lstStyle/>
          <a:p>
            <a:pPr algn="ctr">
              <a:spcBef>
                <a:spcPct val="50000"/>
              </a:spcBef>
            </a:pPr>
            <a:r>
              <a:rPr lang="zh-CN" altLang="en-US" sz="2000" b="1" dirty="0">
                <a:solidFill>
                  <a:srgbClr val="FFFFFF"/>
                </a:solidFill>
                <a:latin typeface="Arial" panose="020B0604020202020204" pitchFamily="34" charset="0"/>
                <a:ea typeface="华文仿宋" panose="02010600040101010101" pitchFamily="2" charset="-122"/>
              </a:rPr>
              <a:t>空间</a:t>
            </a:r>
          </a:p>
        </p:txBody>
      </p:sp>
      <p:sp>
        <p:nvSpPr>
          <p:cNvPr id="328724" name="AutoShape 20"/>
          <p:cNvSpPr/>
          <p:nvPr/>
        </p:nvSpPr>
        <p:spPr>
          <a:xfrm>
            <a:off x="541338" y="2928938"/>
            <a:ext cx="1209675" cy="1363662"/>
          </a:xfrm>
          <a:prstGeom prst="flowChartAlternateProcess">
            <a:avLst/>
          </a:prstGeom>
          <a:noFill/>
          <a:ln w="63500" cap="flat" cmpd="sng">
            <a:solidFill>
              <a:srgbClr val="FF0000"/>
            </a:solidFill>
            <a:prstDash val="solid"/>
            <a:miter/>
            <a:headEnd type="none" w="med" len="med"/>
            <a:tailEnd type="none" w="med" len="med"/>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pic>
        <p:nvPicPr>
          <p:cNvPr id="328725" name="Picture 21"/>
          <p:cNvPicPr>
            <a:picLocks noChangeAspect="1"/>
          </p:cNvPicPr>
          <p:nvPr/>
        </p:nvPicPr>
        <p:blipFill>
          <a:blip r:embed="rId6"/>
          <a:stretch>
            <a:fillRect/>
          </a:stretch>
        </p:blipFill>
        <p:spPr>
          <a:xfrm>
            <a:off x="474663" y="4448175"/>
            <a:ext cx="1793875" cy="1285875"/>
          </a:xfrm>
          <a:prstGeom prst="rect">
            <a:avLst/>
          </a:prstGeom>
          <a:noFill/>
          <a:ln w="9525">
            <a:noFill/>
          </a:ln>
        </p:spPr>
      </p:pic>
      <p:sp>
        <p:nvSpPr>
          <p:cNvPr id="328726" name="Text Box 22"/>
          <p:cNvSpPr txBox="1"/>
          <p:nvPr/>
        </p:nvSpPr>
        <p:spPr>
          <a:xfrm>
            <a:off x="485775" y="4676775"/>
            <a:ext cx="641350" cy="641350"/>
          </a:xfrm>
          <a:prstGeom prst="rect">
            <a:avLst/>
          </a:prstGeom>
          <a:noFill/>
          <a:ln w="9525">
            <a:noFill/>
          </a:ln>
        </p:spPr>
        <p:txBody>
          <a:bodyPr wrap="none" anchor="t" anchorCtr="0">
            <a:spAutoFit/>
          </a:bodyPr>
          <a:lstStyle/>
          <a:p>
            <a:pPr algn="ctr" eaLnBrk="0" hangingPunct="0"/>
            <a:r>
              <a:rPr lang="zh-CN" altLang="en-US" sz="1800" b="1" dirty="0">
                <a:solidFill>
                  <a:srgbClr val="000000"/>
                </a:solidFill>
                <a:latin typeface="楷体_GB2312" pitchFamily="49" charset="-122"/>
                <a:ea typeface="楷体_GB2312" pitchFamily="49" charset="-122"/>
              </a:rPr>
              <a:t>峰值</a:t>
            </a:r>
          </a:p>
          <a:p>
            <a:pPr algn="ctr" eaLnBrk="0" hangingPunct="0"/>
            <a:r>
              <a:rPr lang="zh-CN" altLang="en-US" sz="1800" b="1" dirty="0">
                <a:solidFill>
                  <a:srgbClr val="000000"/>
                </a:solidFill>
                <a:latin typeface="楷体_GB2312" pitchFamily="49" charset="-122"/>
                <a:ea typeface="楷体_GB2312" pitchFamily="49" charset="-122"/>
              </a:rPr>
              <a:t>性能</a:t>
            </a:r>
          </a:p>
        </p:txBody>
      </p:sp>
      <p:pic>
        <p:nvPicPr>
          <p:cNvPr id="328727" name="Picture 23"/>
          <p:cNvPicPr>
            <a:picLocks noChangeAspect="1"/>
          </p:cNvPicPr>
          <p:nvPr/>
        </p:nvPicPr>
        <p:blipFill>
          <a:blip r:embed="rId6"/>
          <a:stretch>
            <a:fillRect/>
          </a:stretch>
        </p:blipFill>
        <p:spPr>
          <a:xfrm>
            <a:off x="1154113" y="4446588"/>
            <a:ext cx="1793875" cy="1285875"/>
          </a:xfrm>
          <a:prstGeom prst="rect">
            <a:avLst/>
          </a:prstGeom>
          <a:noFill/>
          <a:ln w="9525">
            <a:noFill/>
          </a:ln>
        </p:spPr>
      </p:pic>
      <p:sp>
        <p:nvSpPr>
          <p:cNvPr id="328728" name="Text Box 24"/>
          <p:cNvSpPr txBox="1"/>
          <p:nvPr/>
        </p:nvSpPr>
        <p:spPr>
          <a:xfrm>
            <a:off x="1119188" y="4657725"/>
            <a:ext cx="644525" cy="641350"/>
          </a:xfrm>
          <a:prstGeom prst="rect">
            <a:avLst/>
          </a:prstGeom>
          <a:noFill/>
          <a:ln w="9525">
            <a:noFill/>
          </a:ln>
        </p:spPr>
        <p:txBody>
          <a:bodyPr wrap="none" anchor="t" anchorCtr="0">
            <a:spAutoFit/>
          </a:bodyPr>
          <a:lstStyle/>
          <a:p>
            <a:pPr algn="ctr" eaLnBrk="0" hangingPunct="0"/>
            <a:r>
              <a:rPr lang="zh-CN" altLang="en-US" sz="1800" b="1" dirty="0">
                <a:solidFill>
                  <a:srgbClr val="000000"/>
                </a:solidFill>
                <a:latin typeface="楷体_GB2312" pitchFamily="49" charset="-122"/>
                <a:ea typeface="楷体_GB2312" pitchFamily="49" charset="-122"/>
              </a:rPr>
              <a:t>持续</a:t>
            </a:r>
          </a:p>
          <a:p>
            <a:pPr algn="ctr" eaLnBrk="0" hangingPunct="0"/>
            <a:r>
              <a:rPr lang="zh-CN" altLang="en-US" sz="1800" b="1" dirty="0">
                <a:solidFill>
                  <a:srgbClr val="000000"/>
                </a:solidFill>
                <a:latin typeface="楷体_GB2312" pitchFamily="49" charset="-122"/>
                <a:ea typeface="楷体_GB2312" pitchFamily="49" charset="-122"/>
              </a:rPr>
              <a:t>性能</a:t>
            </a:r>
          </a:p>
        </p:txBody>
      </p:sp>
      <p:sp>
        <p:nvSpPr>
          <p:cNvPr id="2" name="箭头: 右 1"/>
          <p:cNvSpPr/>
          <p:nvPr/>
        </p:nvSpPr>
        <p:spPr>
          <a:xfrm>
            <a:off x="2374900" y="4873625"/>
            <a:ext cx="977900" cy="485775"/>
          </a:xfrm>
          <a:prstGeom prst="rightArrow">
            <a:avLst>
              <a:gd name="adj1" fmla="val 50000"/>
              <a:gd name="adj2" fmla="val 49851"/>
            </a:avLst>
          </a:prstGeom>
          <a:noFill/>
          <a:ln w="63500" cap="flat" cmpd="sng">
            <a:solidFill>
              <a:srgbClr val="FF0000"/>
            </a:solidFill>
            <a:prstDash val="solid"/>
            <a:miter/>
            <a:headEnd type="none" w="med" len="med"/>
            <a:tailEnd type="none" w="med" len="med"/>
          </a:ln>
        </p:spPr>
        <p:txBody>
          <a:bodyPr wrap="none" anchor="ctr" anchorCtr="0"/>
          <a:lstStyle/>
          <a:p>
            <a:pPr algn="ctr">
              <a:lnSpc>
                <a:spcPct val="90000"/>
              </a:lnSpc>
            </a:pPr>
            <a:endParaRPr lang="zh-CN" altLang="en-US" dirty="0">
              <a:latin typeface="黑体" panose="02010609060101010101" pitchFamily="49" charset="-122"/>
            </a:endParaRPr>
          </a:p>
        </p:txBody>
      </p:sp>
      <p:sp>
        <p:nvSpPr>
          <p:cNvPr id="3" name="文本框 2"/>
          <p:cNvSpPr txBox="1"/>
          <p:nvPr/>
        </p:nvSpPr>
        <p:spPr>
          <a:xfrm>
            <a:off x="3649663" y="4873625"/>
            <a:ext cx="1900237" cy="461963"/>
          </a:xfrm>
          <a:prstGeom prst="rect">
            <a:avLst/>
          </a:prstGeom>
          <a:noFill/>
          <a:ln w="9525">
            <a:noFill/>
          </a:ln>
        </p:spPr>
        <p:txBody>
          <a:bodyPr anchor="t" anchorCtr="0">
            <a:spAutoFit/>
          </a:bodyPr>
          <a:lstStyle/>
          <a:p>
            <a:pPr eaLnBrk="0" hangingPunct="0"/>
            <a:r>
              <a:rPr lang="zh-CN" altLang="en-US" dirty="0">
                <a:solidFill>
                  <a:srgbClr val="000000"/>
                </a:solidFill>
                <a:latin typeface="黑体" panose="02010609060101010101" pitchFamily="49" charset="-122"/>
              </a:rPr>
              <a:t>系统人员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28716"/>
                                        </p:tgtEl>
                                        <p:attrNameLst>
                                          <p:attrName>style.visibility</p:attrName>
                                        </p:attrNameLst>
                                      </p:cBhvr>
                                      <p:to>
                                        <p:strVal val="visible"/>
                                      </p:to>
                                    </p:set>
                                    <p:animEffect transition="in" filter="wedge">
                                      <p:cBhvr>
                                        <p:cTn id="7" dur="1000"/>
                                        <p:tgtEl>
                                          <p:spTgt spid="3287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8706"/>
                                        </p:tgtEl>
                                        <p:attrNameLst>
                                          <p:attrName>style.visibility</p:attrName>
                                        </p:attrNameLst>
                                      </p:cBhvr>
                                      <p:to>
                                        <p:strVal val="visible"/>
                                      </p:to>
                                    </p:set>
                                    <p:animEffect transition="in" filter="fade">
                                      <p:cBhvr>
                                        <p:cTn id="12" dur="1000"/>
                                        <p:tgtEl>
                                          <p:spTgt spid="3287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8722"/>
                                        </p:tgtEl>
                                        <p:attrNameLst>
                                          <p:attrName>style.visibility</p:attrName>
                                        </p:attrNameLst>
                                      </p:cBhvr>
                                      <p:to>
                                        <p:strVal val="visible"/>
                                      </p:to>
                                    </p:set>
                                    <p:animEffect transition="in" filter="fade">
                                      <p:cBhvr>
                                        <p:cTn id="15" dur="1000"/>
                                        <p:tgtEl>
                                          <p:spTgt spid="3287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8723"/>
                                        </p:tgtEl>
                                        <p:attrNameLst>
                                          <p:attrName>style.visibility</p:attrName>
                                        </p:attrNameLst>
                                      </p:cBhvr>
                                      <p:to>
                                        <p:strVal val="visible"/>
                                      </p:to>
                                    </p:set>
                                    <p:animEffect transition="in" filter="fade">
                                      <p:cBhvr>
                                        <p:cTn id="18" dur="1000"/>
                                        <p:tgtEl>
                                          <p:spTgt spid="328723"/>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328724"/>
                                        </p:tgtEl>
                                        <p:attrNameLst>
                                          <p:attrName>style.visibility</p:attrName>
                                        </p:attrNameLst>
                                      </p:cBhvr>
                                      <p:to>
                                        <p:strVal val="visible"/>
                                      </p:to>
                                    </p:set>
                                    <p:animEffect transition="in" filter="wedge">
                                      <p:cBhvr>
                                        <p:cTn id="23" dur="1000"/>
                                        <p:tgtEl>
                                          <p:spTgt spid="3287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8725"/>
                                        </p:tgtEl>
                                        <p:attrNameLst>
                                          <p:attrName>style.visibility</p:attrName>
                                        </p:attrNameLst>
                                      </p:cBhvr>
                                      <p:to>
                                        <p:strVal val="visible"/>
                                      </p:to>
                                    </p:set>
                                    <p:animEffect transition="in" filter="fade">
                                      <p:cBhvr>
                                        <p:cTn id="28" dur="1000"/>
                                        <p:tgtEl>
                                          <p:spTgt spid="328725"/>
                                        </p:tgtEl>
                                      </p:cBhvr>
                                    </p:animEffect>
                                  </p:childTnLst>
                                </p:cTn>
                              </p:par>
                              <p:par>
                                <p:cTn id="29" presetID="10" presetClass="entr" presetSubtype="0" fill="hold" nodeType="withEffect">
                                  <p:stCondLst>
                                    <p:cond delay="0"/>
                                  </p:stCondLst>
                                  <p:childTnLst>
                                    <p:set>
                                      <p:cBhvr>
                                        <p:cTn id="30" dur="1" fill="hold">
                                          <p:stCondLst>
                                            <p:cond delay="0"/>
                                          </p:stCondLst>
                                        </p:cTn>
                                        <p:tgtEl>
                                          <p:spTgt spid="328727"/>
                                        </p:tgtEl>
                                        <p:attrNameLst>
                                          <p:attrName>style.visibility</p:attrName>
                                        </p:attrNameLst>
                                      </p:cBhvr>
                                      <p:to>
                                        <p:strVal val="visible"/>
                                      </p:to>
                                    </p:set>
                                    <p:animEffect transition="in" filter="fade">
                                      <p:cBhvr>
                                        <p:cTn id="31" dur="1000"/>
                                        <p:tgtEl>
                                          <p:spTgt spid="3287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8726"/>
                                        </p:tgtEl>
                                        <p:attrNameLst>
                                          <p:attrName>style.visibility</p:attrName>
                                        </p:attrNameLst>
                                      </p:cBhvr>
                                      <p:to>
                                        <p:strVal val="visible"/>
                                      </p:to>
                                    </p:set>
                                    <p:animEffect transition="in" filter="fade">
                                      <p:cBhvr>
                                        <p:cTn id="34" dur="1000"/>
                                        <p:tgtEl>
                                          <p:spTgt spid="3287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8728"/>
                                        </p:tgtEl>
                                        <p:attrNameLst>
                                          <p:attrName>style.visibility</p:attrName>
                                        </p:attrNameLst>
                                      </p:cBhvr>
                                      <p:to>
                                        <p:strVal val="visible"/>
                                      </p:to>
                                    </p:set>
                                    <p:animEffect transition="in" filter="fade">
                                      <p:cBhvr>
                                        <p:cTn id="37" dur="1000"/>
                                        <p:tgtEl>
                                          <p:spTgt spid="3287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22" grpId="0"/>
      <p:bldP spid="328723" grpId="0"/>
      <p:bldP spid="328726" grpId="0"/>
      <p:bldP spid="328728" grpId="0"/>
      <p:bldP spid="2" grpId="0" animBg="1"/>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4"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585304C8-3214-4234-9D5A-CF26360F6022}"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58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02403" name="Rectangle 2"/>
          <p:cNvSpPr>
            <a:spLocks noGrp="1"/>
          </p:cNvSpPr>
          <p:nvPr>
            <p:ph type="title"/>
          </p:nvPr>
        </p:nvSpPr>
        <p:spPr>
          <a:xfrm>
            <a:off x="590550" y="0"/>
            <a:ext cx="8221663"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02404"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FF0000"/>
                </a:solidFill>
                <a:latin typeface="华文仿宋" panose="02010600040101010101" pitchFamily="2" charset="-122"/>
                <a:ea typeface="华文仿宋" panose="02010600040101010101" pitchFamily="2" charset="-122"/>
              </a:rPr>
              <a:t>峰值性能</a:t>
            </a:r>
          </a:p>
          <a:p>
            <a:pPr lvl="1" eaLnBrk="1" hangingPunct="1"/>
            <a:r>
              <a:rPr lang="zh-CN" altLang="en-US" b="1" dirty="0">
                <a:solidFill>
                  <a:srgbClr val="000000"/>
                </a:solidFill>
                <a:latin typeface="华文仿宋" panose="02010600040101010101" pitchFamily="2" charset="-122"/>
                <a:ea typeface="华文仿宋" panose="02010600040101010101" pitchFamily="2" charset="-122"/>
              </a:rPr>
              <a:t>计算机每秒钟能完成的最大计算次数</a:t>
            </a:r>
          </a:p>
          <a:p>
            <a:pPr lvl="1" eaLnBrk="1" hangingPunct="1"/>
            <a:r>
              <a:rPr lang="zh-CN" altLang="en-US" b="1" dirty="0">
                <a:solidFill>
                  <a:srgbClr val="000000"/>
                </a:solidFill>
                <a:latin typeface="华文仿宋" panose="02010600040101010101" pitchFamily="2" charset="-122"/>
                <a:ea typeface="华文仿宋" panose="02010600040101010101" pitchFamily="2" charset="-122"/>
              </a:rPr>
              <a:t>指在理想情况下计算机系统可获得的最高理论性能值</a:t>
            </a:r>
          </a:p>
          <a:p>
            <a:pPr lvl="1" eaLnBrk="1" hangingPunct="1"/>
            <a:r>
              <a:rPr lang="zh-CN" altLang="en-US" b="1" dirty="0">
                <a:solidFill>
                  <a:srgbClr val="000000"/>
                </a:solidFill>
                <a:latin typeface="华文仿宋" panose="02010600040101010101" pitchFamily="2" charset="-122"/>
                <a:ea typeface="华文仿宋" panose="02010600040101010101" pitchFamily="2" charset="-122"/>
              </a:rPr>
              <a:t>他不能反应出系统的实际性能，实际性能通常只是峰值的</a:t>
            </a:r>
            <a:r>
              <a:rPr lang="en-US" altLang="zh-CN" b="1" dirty="0">
                <a:solidFill>
                  <a:srgbClr val="FF0000"/>
                </a:solidFill>
                <a:latin typeface="华文仿宋" panose="02010600040101010101" pitchFamily="2" charset="-122"/>
                <a:ea typeface="华文仿宋" panose="02010600040101010101" pitchFamily="2" charset="-122"/>
              </a:rPr>
              <a:t>5%—30%</a:t>
            </a:r>
          </a:p>
          <a:p>
            <a:pPr lvl="1" eaLnBrk="1" hangingPunct="1"/>
            <a:r>
              <a:rPr lang="zh-CN" altLang="en-US" b="1" dirty="0">
                <a:solidFill>
                  <a:srgbClr val="000000"/>
                </a:solidFill>
                <a:latin typeface="华文仿宋" panose="02010600040101010101" pitchFamily="2" charset="-122"/>
                <a:ea typeface="华文仿宋" panose="02010600040101010101" pitchFamily="2" charset="-122"/>
              </a:rPr>
              <a:t>实际性能又称持续性能</a:t>
            </a:r>
          </a:p>
          <a:p>
            <a:pPr lvl="2" eaLnBrk="1" hangingPunct="1"/>
            <a:r>
              <a:rPr lang="zh-CN" altLang="en-US" b="1" dirty="0">
                <a:solidFill>
                  <a:srgbClr val="FF0000"/>
                </a:solidFill>
                <a:latin typeface="华文仿宋" panose="02010600040101010101" pitchFamily="2" charset="-122"/>
                <a:ea typeface="华文仿宋" panose="02010600040101010101" pitchFamily="2" charset="-122"/>
              </a:rPr>
              <a:t>对真实数据的处理</a:t>
            </a:r>
          </a:p>
          <a:p>
            <a:pPr eaLnBrk="1" hangingPunct="1"/>
            <a:r>
              <a:rPr lang="zh-CN" altLang="en-US" sz="3200" dirty="0">
                <a:solidFill>
                  <a:srgbClr val="FF0000"/>
                </a:solidFill>
                <a:latin typeface="华文仿宋" panose="02010600040101010101" pitchFamily="2" charset="-122"/>
                <a:ea typeface="华文仿宋" panose="02010600040101010101" pitchFamily="2" charset="-122"/>
              </a:rPr>
              <a:t>持续性能</a:t>
            </a:r>
            <a:endParaRPr lang="en-US" altLang="zh-CN" sz="3200" dirty="0">
              <a:solidFill>
                <a:srgbClr val="FF0000"/>
              </a:solidFill>
              <a:latin typeface="华文仿宋" panose="02010600040101010101" pitchFamily="2" charset="-122"/>
              <a:ea typeface="华文仿宋" panose="02010600040101010101" pitchFamily="2" charset="-122"/>
            </a:endParaRPr>
          </a:p>
        </p:txBody>
      </p:sp>
      <p:sp>
        <p:nvSpPr>
          <p:cNvPr id="247812" name="Line 4"/>
          <p:cNvSpPr/>
          <p:nvPr/>
        </p:nvSpPr>
        <p:spPr>
          <a:xfrm>
            <a:off x="6200775" y="2366963"/>
            <a:ext cx="1503363" cy="0"/>
          </a:xfrm>
          <a:prstGeom prst="line">
            <a:avLst/>
          </a:prstGeom>
          <a:ln w="38100" cap="flat" cmpd="sng">
            <a:solidFill>
              <a:srgbClr val="FF0000"/>
            </a:solidFill>
            <a:prstDash val="solid"/>
            <a:round/>
            <a:headEnd type="none" w="med" len="med"/>
            <a:tailEnd type="none" w="med" len="med"/>
          </a:ln>
        </p:spPr>
      </p:sp>
      <p:cxnSp>
        <p:nvCxnSpPr>
          <p:cNvPr id="247823" name="AutoShape 15"/>
          <p:cNvCxnSpPr/>
          <p:nvPr/>
        </p:nvCxnSpPr>
        <p:spPr>
          <a:xfrm rot="-5400000">
            <a:off x="2617788" y="3692525"/>
            <a:ext cx="708025" cy="2520950"/>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247824" name="AutoShape 16"/>
          <p:cNvCxnSpPr/>
          <p:nvPr/>
        </p:nvCxnSpPr>
        <p:spPr>
          <a:xfrm rot="5400000" flipH="1">
            <a:off x="5140325" y="3690938"/>
            <a:ext cx="708025" cy="2524125"/>
          </a:xfrm>
          <a:prstGeom prst="bentConnector3">
            <a:avLst>
              <a:gd name="adj1" fmla="val 50000"/>
            </a:avLst>
          </a:prstGeom>
          <a:ln w="38100" cap="flat" cmpd="sng">
            <a:solidFill>
              <a:srgbClr val="000000"/>
            </a:solidFill>
            <a:prstDash val="solid"/>
            <a:miter/>
            <a:headEnd type="none" w="med" len="med"/>
            <a:tailEnd type="none" w="med" len="med"/>
          </a:ln>
        </p:spPr>
      </p:cxnSp>
      <p:cxnSp>
        <p:nvCxnSpPr>
          <p:cNvPr id="247825" name="AutoShape 17"/>
          <p:cNvCxnSpPr/>
          <p:nvPr/>
        </p:nvCxnSpPr>
        <p:spPr>
          <a:xfrm rot="5400000">
            <a:off x="3871913" y="4956175"/>
            <a:ext cx="717550" cy="1588"/>
          </a:xfrm>
          <a:prstGeom prst="bentConnector3">
            <a:avLst>
              <a:gd name="adj1" fmla="val 50000"/>
            </a:avLst>
          </a:prstGeom>
          <a:ln w="38100" cap="flat" cmpd="sng">
            <a:solidFill>
              <a:srgbClr val="000000"/>
            </a:solidFill>
            <a:prstDash val="solid"/>
            <a:miter/>
            <a:headEnd type="none" w="med" len="med"/>
            <a:tailEnd type="none" w="med" len="med"/>
          </a:ln>
        </p:spPr>
      </p:cxnSp>
      <p:sp>
        <p:nvSpPr>
          <p:cNvPr id="247829" name="Text Box 21"/>
          <p:cNvSpPr txBox="1"/>
          <p:nvPr/>
        </p:nvSpPr>
        <p:spPr>
          <a:xfrm>
            <a:off x="744538" y="5354638"/>
            <a:ext cx="2317750" cy="457200"/>
          </a:xfrm>
          <a:prstGeom prst="rect">
            <a:avLst/>
          </a:prstGeom>
          <a:noFill/>
          <a:ln w="9525">
            <a:noFill/>
          </a:ln>
        </p:spPr>
        <p:txBody>
          <a:bodyPr wrap="none" anchor="t" anchorCtr="0">
            <a:spAutoFit/>
          </a:bodyPr>
          <a:lstStyle/>
          <a:p>
            <a:pPr algn="ctr" eaLnBrk="0" hangingPunct="0"/>
            <a:r>
              <a:rPr lang="zh-CN" altLang="en-US" dirty="0">
                <a:solidFill>
                  <a:srgbClr val="FF0000"/>
                </a:solidFill>
                <a:latin typeface="黑体" panose="02010609060101010101" pitchFamily="49" charset="-122"/>
              </a:rPr>
              <a:t>算数性能平均值</a:t>
            </a:r>
          </a:p>
        </p:txBody>
      </p:sp>
      <p:sp>
        <p:nvSpPr>
          <p:cNvPr id="247830" name="Text Box 22"/>
          <p:cNvSpPr txBox="1"/>
          <p:nvPr/>
        </p:nvSpPr>
        <p:spPr>
          <a:xfrm>
            <a:off x="3171825" y="5351463"/>
            <a:ext cx="2317750" cy="457200"/>
          </a:xfrm>
          <a:prstGeom prst="rect">
            <a:avLst/>
          </a:prstGeom>
          <a:noFill/>
          <a:ln w="9525">
            <a:noFill/>
          </a:ln>
        </p:spPr>
        <p:txBody>
          <a:bodyPr wrap="none" anchor="t" anchorCtr="0">
            <a:spAutoFit/>
          </a:bodyPr>
          <a:lstStyle/>
          <a:p>
            <a:pPr algn="ctr" eaLnBrk="0" hangingPunct="0"/>
            <a:r>
              <a:rPr lang="zh-CN" altLang="en-US" dirty="0">
                <a:solidFill>
                  <a:srgbClr val="FF0000"/>
                </a:solidFill>
                <a:latin typeface="黑体" panose="02010609060101010101" pitchFamily="49" charset="-122"/>
              </a:rPr>
              <a:t>调和性能平均值</a:t>
            </a:r>
          </a:p>
        </p:txBody>
      </p:sp>
      <p:sp>
        <p:nvSpPr>
          <p:cNvPr id="247831" name="Text Box 23"/>
          <p:cNvSpPr txBox="1"/>
          <p:nvPr/>
        </p:nvSpPr>
        <p:spPr>
          <a:xfrm>
            <a:off x="5716588" y="5316538"/>
            <a:ext cx="2317750" cy="457200"/>
          </a:xfrm>
          <a:prstGeom prst="rect">
            <a:avLst/>
          </a:prstGeom>
          <a:noFill/>
          <a:ln w="9525">
            <a:noFill/>
          </a:ln>
        </p:spPr>
        <p:txBody>
          <a:bodyPr wrap="none" anchor="t" anchorCtr="0">
            <a:spAutoFit/>
          </a:bodyPr>
          <a:lstStyle/>
          <a:p>
            <a:pPr algn="ctr" eaLnBrk="0" hangingPunct="0"/>
            <a:r>
              <a:rPr lang="zh-CN" altLang="en-US" dirty="0">
                <a:solidFill>
                  <a:srgbClr val="FF0000"/>
                </a:solidFill>
                <a:latin typeface="黑体" panose="02010609060101010101" pitchFamily="49" charset="-122"/>
              </a:rPr>
              <a:t>几何性能平均值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47812"/>
                                        </p:tgtEl>
                                        <p:attrNameLst>
                                          <p:attrName>style.visibility</p:attrName>
                                        </p:attrNameLst>
                                      </p:cBhvr>
                                      <p:to>
                                        <p:strVal val="visible"/>
                                      </p:to>
                                    </p:set>
                                    <p:animEffect transition="in" filter="slide(fromLeft)">
                                      <p:cBhvr>
                                        <p:cTn id="7" dur="500"/>
                                        <p:tgtEl>
                                          <p:spTgt spid="2478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823"/>
                                        </p:tgtEl>
                                        <p:attrNameLst>
                                          <p:attrName>style.visibility</p:attrName>
                                        </p:attrNameLst>
                                      </p:cBhvr>
                                      <p:to>
                                        <p:strVal val="visible"/>
                                      </p:to>
                                    </p:set>
                                    <p:animEffect transition="in" filter="fade">
                                      <p:cBhvr>
                                        <p:cTn id="12" dur="1000"/>
                                        <p:tgtEl>
                                          <p:spTgt spid="247823"/>
                                        </p:tgtEl>
                                      </p:cBhvr>
                                    </p:animEffect>
                                  </p:childTnLst>
                                </p:cTn>
                              </p:par>
                              <p:par>
                                <p:cTn id="13" presetID="10" presetClass="entr" presetSubtype="0" fill="hold" nodeType="withEffect">
                                  <p:stCondLst>
                                    <p:cond delay="0"/>
                                  </p:stCondLst>
                                  <p:childTnLst>
                                    <p:set>
                                      <p:cBhvr>
                                        <p:cTn id="14" dur="1" fill="hold">
                                          <p:stCondLst>
                                            <p:cond delay="0"/>
                                          </p:stCondLst>
                                        </p:cTn>
                                        <p:tgtEl>
                                          <p:spTgt spid="247825"/>
                                        </p:tgtEl>
                                        <p:attrNameLst>
                                          <p:attrName>style.visibility</p:attrName>
                                        </p:attrNameLst>
                                      </p:cBhvr>
                                      <p:to>
                                        <p:strVal val="visible"/>
                                      </p:to>
                                    </p:set>
                                    <p:animEffect transition="in" filter="fade">
                                      <p:cBhvr>
                                        <p:cTn id="15" dur="1000"/>
                                        <p:tgtEl>
                                          <p:spTgt spid="247825"/>
                                        </p:tgtEl>
                                      </p:cBhvr>
                                    </p:animEffect>
                                  </p:childTnLst>
                                </p:cTn>
                              </p:par>
                              <p:par>
                                <p:cTn id="16" presetID="10" presetClass="entr" presetSubtype="0" fill="hold" nodeType="withEffect">
                                  <p:stCondLst>
                                    <p:cond delay="0"/>
                                  </p:stCondLst>
                                  <p:childTnLst>
                                    <p:set>
                                      <p:cBhvr>
                                        <p:cTn id="17" dur="1" fill="hold">
                                          <p:stCondLst>
                                            <p:cond delay="0"/>
                                          </p:stCondLst>
                                        </p:cTn>
                                        <p:tgtEl>
                                          <p:spTgt spid="247824"/>
                                        </p:tgtEl>
                                        <p:attrNameLst>
                                          <p:attrName>style.visibility</p:attrName>
                                        </p:attrNameLst>
                                      </p:cBhvr>
                                      <p:to>
                                        <p:strVal val="visible"/>
                                      </p:to>
                                    </p:set>
                                    <p:animEffect transition="in" filter="fade">
                                      <p:cBhvr>
                                        <p:cTn id="18" dur="1000"/>
                                        <p:tgtEl>
                                          <p:spTgt spid="24782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47829"/>
                                        </p:tgtEl>
                                        <p:attrNameLst>
                                          <p:attrName>style.visibility</p:attrName>
                                        </p:attrNameLst>
                                      </p:cBhvr>
                                      <p:to>
                                        <p:strVal val="visible"/>
                                      </p:to>
                                    </p:set>
                                    <p:animEffect transition="in" filter="blinds(horizontal)">
                                      <p:cBhvr>
                                        <p:cTn id="21" dur="500"/>
                                        <p:tgtEl>
                                          <p:spTgt spid="24782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47830"/>
                                        </p:tgtEl>
                                        <p:attrNameLst>
                                          <p:attrName>style.visibility</p:attrName>
                                        </p:attrNameLst>
                                      </p:cBhvr>
                                      <p:to>
                                        <p:strVal val="visible"/>
                                      </p:to>
                                    </p:set>
                                    <p:animEffect transition="in" filter="blinds(horizontal)">
                                      <p:cBhvr>
                                        <p:cTn id="24" dur="500"/>
                                        <p:tgtEl>
                                          <p:spTgt spid="24783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47831"/>
                                        </p:tgtEl>
                                        <p:attrNameLst>
                                          <p:attrName>style.visibility</p:attrName>
                                        </p:attrNameLst>
                                      </p:cBhvr>
                                      <p:to>
                                        <p:strVal val="visible"/>
                                      </p:to>
                                    </p:set>
                                    <p:animEffect transition="in" filter="blinds(horizontal)">
                                      <p:cBhvr>
                                        <p:cTn id="27" dur="500"/>
                                        <p:tgtEl>
                                          <p:spTgt spid="247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29" grpId="0"/>
      <p:bldP spid="247830" grpId="0"/>
      <p:bldP spid="24783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页脚占位符 6"/>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2" name="灯片编号占位符 7"/>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6611677-6F9A-4C51-8364-A32B081FBCA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59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04451" name="Rectangle 2"/>
          <p:cNvSpPr>
            <a:spLocks noGrp="1"/>
          </p:cNvSpPr>
          <p:nvPr>
            <p:ph type="title"/>
          </p:nvPr>
        </p:nvSpPr>
        <p:spPr>
          <a:xfrm>
            <a:off x="590550" y="69850"/>
            <a:ext cx="8313738"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04452" name="Rectangle 3"/>
          <p:cNvSpPr>
            <a:spLocks noGrp="1"/>
          </p:cNvSpPr>
          <p:nvPr>
            <p:ph type="body" sz="half" idx="1" hasCustomPrompt="1"/>
          </p:nvPr>
        </p:nvSpPr>
        <p:spPr>
          <a:xfrm>
            <a:off x="314325" y="974725"/>
            <a:ext cx="8224838" cy="5294313"/>
          </a:xfrm>
        </p:spPr>
        <p:txBody>
          <a:bodyPr vert="horz" wrap="square" lIns="91440" tIns="45720" rIns="91440" bIns="45720" anchor="t" anchorCtr="0"/>
          <a:lstStyle/>
          <a:p>
            <a:pPr eaLnBrk="1" hangingPunct="1">
              <a:buClr>
                <a:schemeClr val="tx1"/>
              </a:buClr>
              <a:buSzTx/>
              <a:buFont typeface="Wingdings" panose="05000000000000000000" pitchFamily="2" charset="2"/>
            </a:pPr>
            <a:r>
              <a:rPr lang="zh-CN" altLang="en-US" dirty="0">
                <a:solidFill>
                  <a:srgbClr val="000000"/>
                </a:solidFill>
                <a:latin typeface="华文仿宋" panose="02010600040101010101" pitchFamily="2" charset="-122"/>
                <a:ea typeface="华文仿宋" panose="02010600040101010101" pitchFamily="2" charset="-122"/>
              </a:rPr>
              <a:t>算术性能平均值</a:t>
            </a:r>
          </a:p>
          <a:p>
            <a:pPr lvl="1" eaLnBrk="1" hangingPunct="1">
              <a:buClr>
                <a:schemeClr val="tx2"/>
              </a:buClr>
              <a:buSzPct val="60000"/>
              <a:buFont typeface="Wingdings" panose="05000000000000000000" pitchFamily="2" charset="2"/>
            </a:pPr>
            <a:r>
              <a:rPr lang="zh-CN" altLang="en-US" b="1" dirty="0">
                <a:solidFill>
                  <a:srgbClr val="000000"/>
                </a:solidFill>
                <a:latin typeface="华文仿宋" panose="02010600040101010101" pitchFamily="2" charset="-122"/>
                <a:ea typeface="华文仿宋" panose="02010600040101010101" pitchFamily="2" charset="-122"/>
              </a:rPr>
              <a:t>设算术性能平均值</a:t>
            </a:r>
            <a:r>
              <a:rPr lang="en-US" altLang="zh-CN" b="1" dirty="0">
                <a:solidFill>
                  <a:srgbClr val="000000"/>
                </a:solidFill>
                <a:latin typeface="华文仿宋" panose="02010600040101010101" pitchFamily="2" charset="-122"/>
                <a:ea typeface="华文仿宋" panose="02010600040101010101" pitchFamily="2" charset="-122"/>
              </a:rPr>
              <a:t>A</a:t>
            </a:r>
            <a:r>
              <a:rPr lang="en-US" altLang="zh-CN" b="1" baseline="-25000" dirty="0">
                <a:solidFill>
                  <a:srgbClr val="000000"/>
                </a:solidFill>
                <a:latin typeface="华文仿宋" panose="02010600040101010101" pitchFamily="2" charset="-122"/>
                <a:ea typeface="华文仿宋" panose="02010600040101010101" pitchFamily="2" charset="-122"/>
              </a:rPr>
              <a:t>m</a:t>
            </a:r>
            <a:r>
              <a:rPr lang="zh-CN" altLang="en-US" b="1" dirty="0">
                <a:solidFill>
                  <a:srgbClr val="000000"/>
                </a:solidFill>
                <a:latin typeface="华文仿宋" panose="02010600040101010101" pitchFamily="2" charset="-122"/>
                <a:ea typeface="华文仿宋" panose="02010600040101010101" pitchFamily="2" charset="-122"/>
              </a:rPr>
              <a:t>是</a:t>
            </a:r>
            <a:r>
              <a:rPr lang="en-US" altLang="zh-CN" b="1" dirty="0">
                <a:solidFill>
                  <a:srgbClr val="000000"/>
                </a:solidFill>
                <a:latin typeface="华文仿宋" panose="02010600040101010101" pitchFamily="2" charset="-122"/>
                <a:ea typeface="华文仿宋" panose="02010600040101010101" pitchFamily="2" charset="-122"/>
              </a:rPr>
              <a:t>n</a:t>
            </a:r>
            <a:r>
              <a:rPr lang="zh-CN" altLang="en-US" b="1" dirty="0">
                <a:solidFill>
                  <a:srgbClr val="000000"/>
                </a:solidFill>
                <a:latin typeface="华文仿宋" panose="02010600040101010101" pitchFamily="2" charset="-122"/>
                <a:ea typeface="华文仿宋" panose="02010600040101010101" pitchFamily="2" charset="-122"/>
              </a:rPr>
              <a:t>道程序运算速度或运算时间的算术平均值</a:t>
            </a:r>
          </a:p>
          <a:p>
            <a:pPr lvl="1" eaLnBrk="1" hangingPunct="1">
              <a:buClr>
                <a:schemeClr val="tx2"/>
              </a:buClr>
              <a:buSzPct val="60000"/>
              <a:buFont typeface="Wingdings" panose="05000000000000000000" pitchFamily="2" charset="2"/>
            </a:pPr>
            <a:r>
              <a:rPr lang="zh-CN" altLang="en-US" b="1" dirty="0">
                <a:solidFill>
                  <a:srgbClr val="FF0000"/>
                </a:solidFill>
                <a:latin typeface="华文仿宋" panose="02010600040101010101" pitchFamily="2" charset="-122"/>
                <a:ea typeface="华文仿宋" panose="02010600040101010101" pitchFamily="2" charset="-122"/>
              </a:rPr>
              <a:t>以速率评价</a:t>
            </a:r>
          </a:p>
          <a:p>
            <a:pPr lvl="1" eaLnBrk="1" hangingPunct="1">
              <a:buClr>
                <a:schemeClr val="tx2"/>
              </a:buClr>
              <a:buSzPct val="60000"/>
              <a:buFont typeface="Wingdings" panose="05000000000000000000" pitchFamily="2" charset="2"/>
            </a:pPr>
            <a:endParaRPr lang="en-US" altLang="zh-CN" b="1" dirty="0">
              <a:solidFill>
                <a:srgbClr val="FF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pPr>
            <a:endParaRPr lang="zh-CN" altLang="en-US" b="1" dirty="0">
              <a:solidFill>
                <a:srgbClr val="00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pPr>
            <a:endParaRPr lang="zh-CN" altLang="en-US" dirty="0">
              <a:solidFill>
                <a:srgbClr val="00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pPr>
            <a:r>
              <a:rPr lang="zh-CN" altLang="en-US" b="1" dirty="0">
                <a:solidFill>
                  <a:srgbClr val="FF0000"/>
                </a:solidFill>
                <a:latin typeface="华文仿宋" panose="02010600040101010101" pitchFamily="2" charset="-122"/>
                <a:ea typeface="华文仿宋" panose="02010600040101010101" pitchFamily="2" charset="-122"/>
              </a:rPr>
              <a:t>以执行时间评价</a:t>
            </a:r>
          </a:p>
          <a:p>
            <a:pPr lvl="1" eaLnBrk="1" hangingPunct="1">
              <a:buClr>
                <a:schemeClr val="tx2"/>
              </a:buClr>
              <a:buSzPct val="60000"/>
              <a:buFont typeface="Wingdings" panose="05000000000000000000" pitchFamily="2" charset="2"/>
            </a:pPr>
            <a:endParaRPr lang="zh-CN" altLang="en-US" dirty="0">
              <a:solidFill>
                <a:srgbClr val="FF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pPr>
            <a:endParaRPr lang="zh-CN" altLang="en-US" dirty="0">
              <a:solidFill>
                <a:srgbClr val="00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buNone/>
            </a:pPr>
            <a:r>
              <a:rPr lang="en-US" altLang="zh-CN" b="1" dirty="0">
                <a:solidFill>
                  <a:srgbClr val="000000"/>
                </a:solidFill>
                <a:latin typeface="华文仿宋" panose="02010600040101010101" pitchFamily="2" charset="-122"/>
                <a:ea typeface="华文仿宋" panose="02010600040101010101" pitchFamily="2" charset="-122"/>
              </a:rPr>
              <a:t>  </a:t>
            </a:r>
            <a:r>
              <a:rPr lang="en-US" altLang="zh-CN" b="1" i="1" dirty="0">
                <a:solidFill>
                  <a:srgbClr val="000000"/>
                </a:solidFill>
                <a:latin typeface="华文仿宋" panose="02010600040101010101" pitchFamily="2" charset="-122"/>
                <a:ea typeface="华文仿宋" panose="02010600040101010101" pitchFamily="2" charset="-122"/>
              </a:rPr>
              <a:t>T</a:t>
            </a:r>
            <a:r>
              <a:rPr lang="en-US" altLang="zh-CN" b="1" i="1" baseline="-25000" dirty="0">
                <a:solidFill>
                  <a:srgbClr val="000000"/>
                </a:solidFill>
                <a:latin typeface="华文仿宋" panose="02010600040101010101" pitchFamily="2" charset="-122"/>
                <a:ea typeface="华文仿宋" panose="02010600040101010101" pitchFamily="2" charset="-122"/>
              </a:rPr>
              <a:t>i</a:t>
            </a:r>
            <a:r>
              <a:rPr lang="zh-CN" altLang="en-US" b="1" dirty="0">
                <a:solidFill>
                  <a:srgbClr val="000000"/>
                </a:solidFill>
                <a:latin typeface="华文仿宋" panose="02010600040101010101" pitchFamily="2" charset="-122"/>
                <a:ea typeface="华文仿宋" panose="02010600040101010101" pitchFamily="2" charset="-122"/>
              </a:rPr>
              <a:t>是第</a:t>
            </a:r>
            <a:r>
              <a:rPr lang="en-US" altLang="zh-CN" b="1" dirty="0">
                <a:solidFill>
                  <a:srgbClr val="000000"/>
                </a:solidFill>
                <a:latin typeface="华文仿宋" panose="02010600040101010101" pitchFamily="2" charset="-122"/>
                <a:ea typeface="华文仿宋" panose="02010600040101010101" pitchFamily="2" charset="-122"/>
              </a:rPr>
              <a:t>i</a:t>
            </a:r>
            <a:r>
              <a:rPr lang="zh-CN" altLang="en-US" b="1" dirty="0">
                <a:solidFill>
                  <a:srgbClr val="000000"/>
                </a:solidFill>
                <a:latin typeface="华文仿宋" panose="02010600040101010101" pitchFamily="2" charset="-122"/>
                <a:ea typeface="华文仿宋" panose="02010600040101010101" pitchFamily="2" charset="-122"/>
              </a:rPr>
              <a:t>个程序的执行时间，</a:t>
            </a:r>
            <a:r>
              <a:rPr lang="en-US" altLang="zh-CN" b="1" i="1" dirty="0">
                <a:solidFill>
                  <a:srgbClr val="000000"/>
                </a:solidFill>
                <a:latin typeface="华文仿宋" panose="02010600040101010101" pitchFamily="2" charset="-122"/>
                <a:ea typeface="华文仿宋" panose="02010600040101010101" pitchFamily="2" charset="-122"/>
              </a:rPr>
              <a:t>R</a:t>
            </a:r>
            <a:r>
              <a:rPr lang="en-US" altLang="zh-CN" b="1" i="1" baseline="-25000" dirty="0">
                <a:solidFill>
                  <a:srgbClr val="000000"/>
                </a:solidFill>
                <a:latin typeface="华文仿宋" panose="02010600040101010101" pitchFamily="2" charset="-122"/>
                <a:ea typeface="华文仿宋" panose="02010600040101010101" pitchFamily="2" charset="-122"/>
              </a:rPr>
              <a:t>i</a:t>
            </a:r>
            <a:r>
              <a:rPr lang="zh-CN" altLang="en-US" b="1" dirty="0">
                <a:solidFill>
                  <a:srgbClr val="000000"/>
                </a:solidFill>
                <a:latin typeface="华文仿宋" panose="02010600040101010101" pitchFamily="2" charset="-122"/>
                <a:ea typeface="华文仿宋" panose="02010600040101010101" pitchFamily="2" charset="-122"/>
              </a:rPr>
              <a:t>是第</a:t>
            </a:r>
            <a:r>
              <a:rPr lang="en-US" altLang="zh-CN" b="1" dirty="0">
                <a:solidFill>
                  <a:srgbClr val="000000"/>
                </a:solidFill>
                <a:latin typeface="华文仿宋" panose="02010600040101010101" pitchFamily="2" charset="-122"/>
                <a:ea typeface="华文仿宋" panose="02010600040101010101" pitchFamily="2" charset="-122"/>
              </a:rPr>
              <a:t>i</a:t>
            </a:r>
            <a:r>
              <a:rPr lang="zh-CN" altLang="en-US" b="1" dirty="0">
                <a:solidFill>
                  <a:srgbClr val="000000"/>
                </a:solidFill>
                <a:latin typeface="华文仿宋" panose="02010600040101010101" pitchFamily="2" charset="-122"/>
                <a:ea typeface="华文仿宋" panose="02010600040101010101" pitchFamily="2" charset="-122"/>
              </a:rPr>
              <a:t>个程序的执行速率</a:t>
            </a:r>
          </a:p>
        </p:txBody>
      </p:sp>
      <p:graphicFrame>
        <p:nvGraphicFramePr>
          <p:cNvPr id="104453" name="Object 4"/>
          <p:cNvGraphicFramePr>
            <a:graphicFrameLocks noGrp="1" noChangeAspect="1"/>
          </p:cNvGraphicFramePr>
          <p:nvPr>
            <p:ph sz="quarter" idx="2" hasCustomPrompt="1"/>
          </p:nvPr>
        </p:nvGraphicFramePr>
        <p:xfrm>
          <a:off x="1598613" y="2757488"/>
          <a:ext cx="6410325" cy="1068387"/>
        </p:xfrm>
        <a:graphic>
          <a:graphicData uri="http://schemas.openxmlformats.org/presentationml/2006/ole">
            <mc:AlternateContent xmlns:mc="http://schemas.openxmlformats.org/markup-compatibility/2006">
              <mc:Choice xmlns:v="urn:schemas-microsoft-com:vml" Requires="v">
                <p:oleObj spid="_x0000_s8203" r:id="rId3" imgW="2133600" imgH="355600" progId="Equation.DSMT4">
                  <p:embed/>
                </p:oleObj>
              </mc:Choice>
              <mc:Fallback>
                <p:oleObj r:id="rId3" imgW="2133600" imgH="355600" progId="Equation.DSMT4">
                  <p:embed/>
                  <p:pic>
                    <p:nvPicPr>
                      <p:cNvPr id="0" name="图片 3083"/>
                      <p:cNvPicPr/>
                      <p:nvPr/>
                    </p:nvPicPr>
                    <p:blipFill>
                      <a:blip r:embed="rId4"/>
                      <a:stretch>
                        <a:fillRect/>
                      </a:stretch>
                    </p:blipFill>
                    <p:spPr>
                      <a:xfrm>
                        <a:off x="1598613" y="2757488"/>
                        <a:ext cx="6410325" cy="1068387"/>
                      </a:xfrm>
                      <a:prstGeom prst="rect">
                        <a:avLst/>
                      </a:prstGeom>
                      <a:noFill/>
                      <a:ln w="38100">
                        <a:miter/>
                      </a:ln>
                    </p:spPr>
                  </p:pic>
                </p:oleObj>
              </mc:Fallback>
            </mc:AlternateContent>
          </a:graphicData>
        </a:graphic>
      </p:graphicFrame>
      <p:sp>
        <p:nvSpPr>
          <p:cNvPr id="261126" name="Freeform 6"/>
          <p:cNvSpPr/>
          <p:nvPr/>
        </p:nvSpPr>
        <p:spPr>
          <a:xfrm>
            <a:off x="2571750" y="2824163"/>
            <a:ext cx="862013" cy="1038225"/>
          </a:xfrm>
          <a:custGeom>
            <a:avLst/>
            <a:gdLst/>
            <a:ahLst/>
            <a:cxnLst>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699" h="654">
                <a:moveTo>
                  <a:pt x="195" y="0"/>
                </a:moveTo>
                <a:cubicBezTo>
                  <a:pt x="172" y="3"/>
                  <a:pt x="148" y="1"/>
                  <a:pt x="127" y="10"/>
                </a:cubicBezTo>
                <a:cubicBezTo>
                  <a:pt x="110" y="17"/>
                  <a:pt x="105" y="55"/>
                  <a:pt x="98" y="68"/>
                </a:cubicBezTo>
                <a:cubicBezTo>
                  <a:pt x="81" y="102"/>
                  <a:pt x="51" y="125"/>
                  <a:pt x="30" y="156"/>
                </a:cubicBezTo>
                <a:cubicBezTo>
                  <a:pt x="20" y="195"/>
                  <a:pt x="13" y="235"/>
                  <a:pt x="0" y="273"/>
                </a:cubicBezTo>
                <a:cubicBezTo>
                  <a:pt x="3" y="332"/>
                  <a:pt x="3" y="391"/>
                  <a:pt x="10" y="449"/>
                </a:cubicBezTo>
                <a:cubicBezTo>
                  <a:pt x="29" y="598"/>
                  <a:pt x="148" y="591"/>
                  <a:pt x="244" y="654"/>
                </a:cubicBezTo>
                <a:cubicBezTo>
                  <a:pt x="332" y="651"/>
                  <a:pt x="420" y="652"/>
                  <a:pt x="508" y="644"/>
                </a:cubicBezTo>
                <a:cubicBezTo>
                  <a:pt x="546" y="640"/>
                  <a:pt x="606" y="586"/>
                  <a:pt x="606" y="586"/>
                </a:cubicBezTo>
                <a:cubicBezTo>
                  <a:pt x="653" y="516"/>
                  <a:pt x="628" y="544"/>
                  <a:pt x="674" y="498"/>
                </a:cubicBezTo>
                <a:cubicBezTo>
                  <a:pt x="699" y="400"/>
                  <a:pt x="694" y="434"/>
                  <a:pt x="674" y="254"/>
                </a:cubicBezTo>
                <a:cubicBezTo>
                  <a:pt x="649" y="31"/>
                  <a:pt x="361" y="12"/>
                  <a:pt x="195" y="0"/>
                </a:cubicBezTo>
                <a:close/>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261127" name="Line 7"/>
          <p:cNvSpPr/>
          <p:nvPr/>
        </p:nvSpPr>
        <p:spPr>
          <a:xfrm>
            <a:off x="1160463" y="2230438"/>
            <a:ext cx="1535112" cy="15875"/>
          </a:xfrm>
          <a:prstGeom prst="line">
            <a:avLst/>
          </a:prstGeom>
          <a:ln w="38100" cap="flat" cmpd="sng">
            <a:solidFill>
              <a:srgbClr val="FF0000"/>
            </a:solidFill>
            <a:prstDash val="solid"/>
            <a:round/>
            <a:headEnd type="none" w="med" len="med"/>
            <a:tailEnd type="none" w="med" len="med"/>
          </a:ln>
        </p:spPr>
      </p:sp>
      <p:graphicFrame>
        <p:nvGraphicFramePr>
          <p:cNvPr id="104456" name="Object 12"/>
          <p:cNvGraphicFramePr>
            <a:graphicFrameLocks noGrp="1" noChangeAspect="1"/>
          </p:cNvGraphicFramePr>
          <p:nvPr>
            <p:ph sz="quarter" idx="3" hasCustomPrompt="1"/>
          </p:nvPr>
        </p:nvGraphicFramePr>
        <p:xfrm>
          <a:off x="1719263" y="4437063"/>
          <a:ext cx="1598612" cy="782637"/>
        </p:xfrm>
        <a:graphic>
          <a:graphicData uri="http://schemas.openxmlformats.org/presentationml/2006/ole">
            <mc:AlternateContent xmlns:mc="http://schemas.openxmlformats.org/markup-compatibility/2006">
              <mc:Choice xmlns:v="urn:schemas-microsoft-com:vml" Requires="v">
                <p:oleObj spid="_x0000_s8204" r:id="rId5" imgW="622300" imgH="304800" progId="Equation.DSMT4">
                  <p:embed/>
                </p:oleObj>
              </mc:Choice>
              <mc:Fallback>
                <p:oleObj r:id="rId5" imgW="622300" imgH="304800" progId="Equation.DSMT4">
                  <p:embed/>
                  <p:pic>
                    <p:nvPicPr>
                      <p:cNvPr id="0" name="图片 3084"/>
                      <p:cNvPicPr/>
                      <p:nvPr/>
                    </p:nvPicPr>
                    <p:blipFill>
                      <a:blip r:embed="rId6"/>
                      <a:stretch>
                        <a:fillRect/>
                      </a:stretch>
                    </p:blipFill>
                    <p:spPr>
                      <a:xfrm>
                        <a:off x="1719263" y="4437063"/>
                        <a:ext cx="1598612" cy="782637"/>
                      </a:xfrm>
                      <a:prstGeom prst="rect">
                        <a:avLst/>
                      </a:prstGeom>
                      <a:noFill/>
                      <a:ln w="38100">
                        <a:miter/>
                      </a:ln>
                    </p:spPr>
                  </p:pic>
                </p:oleObj>
              </mc:Fallback>
            </mc:AlternateContent>
          </a:graphicData>
        </a:graphic>
      </p:graphicFrame>
      <p:sp>
        <p:nvSpPr>
          <p:cNvPr id="261134" name="Freeform 14"/>
          <p:cNvSpPr/>
          <p:nvPr/>
        </p:nvSpPr>
        <p:spPr>
          <a:xfrm>
            <a:off x="2586038" y="4449763"/>
            <a:ext cx="862012" cy="835025"/>
          </a:xfrm>
          <a:custGeom>
            <a:avLst/>
            <a:gdLst/>
            <a:ahLst/>
            <a:cxnLst>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699" h="654">
                <a:moveTo>
                  <a:pt x="195" y="0"/>
                </a:moveTo>
                <a:cubicBezTo>
                  <a:pt x="172" y="3"/>
                  <a:pt x="148" y="1"/>
                  <a:pt x="127" y="10"/>
                </a:cubicBezTo>
                <a:cubicBezTo>
                  <a:pt x="110" y="17"/>
                  <a:pt x="105" y="55"/>
                  <a:pt x="98" y="68"/>
                </a:cubicBezTo>
                <a:cubicBezTo>
                  <a:pt x="81" y="102"/>
                  <a:pt x="51" y="125"/>
                  <a:pt x="30" y="156"/>
                </a:cubicBezTo>
                <a:cubicBezTo>
                  <a:pt x="20" y="195"/>
                  <a:pt x="13" y="235"/>
                  <a:pt x="0" y="273"/>
                </a:cubicBezTo>
                <a:cubicBezTo>
                  <a:pt x="3" y="332"/>
                  <a:pt x="3" y="391"/>
                  <a:pt x="10" y="449"/>
                </a:cubicBezTo>
                <a:cubicBezTo>
                  <a:pt x="29" y="598"/>
                  <a:pt x="148" y="591"/>
                  <a:pt x="244" y="654"/>
                </a:cubicBezTo>
                <a:cubicBezTo>
                  <a:pt x="332" y="651"/>
                  <a:pt x="420" y="652"/>
                  <a:pt x="508" y="644"/>
                </a:cubicBezTo>
                <a:cubicBezTo>
                  <a:pt x="546" y="640"/>
                  <a:pt x="606" y="586"/>
                  <a:pt x="606" y="586"/>
                </a:cubicBezTo>
                <a:cubicBezTo>
                  <a:pt x="653" y="516"/>
                  <a:pt x="628" y="544"/>
                  <a:pt x="674" y="498"/>
                </a:cubicBezTo>
                <a:cubicBezTo>
                  <a:pt x="699" y="400"/>
                  <a:pt x="694" y="434"/>
                  <a:pt x="674" y="254"/>
                </a:cubicBezTo>
                <a:cubicBezTo>
                  <a:pt x="649" y="31"/>
                  <a:pt x="361" y="12"/>
                  <a:pt x="195" y="0"/>
                </a:cubicBezTo>
                <a:close/>
              </a:path>
            </a:pathLst>
          </a:custGeom>
          <a:noFill/>
          <a:ln w="38100" cap="flat" cmpd="sng">
            <a:solidFill>
              <a:srgbClr val="FF0000"/>
            </a:solidFill>
            <a:prstDash val="solid"/>
            <a:round/>
            <a:headEnd type="none" w="med" len="med"/>
            <a:tailEnd type="none" w="med" len="med"/>
          </a:ln>
        </p:spPr>
        <p:txBody>
          <a:bodyPr/>
          <a:lstStyle/>
          <a:p>
            <a:endParaRPr lang="zh-CN" altLang="en-US"/>
          </a:p>
        </p:txBody>
      </p:sp>
      <p:sp>
        <p:nvSpPr>
          <p:cNvPr id="261135" name="AutoShape 15"/>
          <p:cNvSpPr/>
          <p:nvPr/>
        </p:nvSpPr>
        <p:spPr>
          <a:xfrm>
            <a:off x="1720850" y="2960688"/>
            <a:ext cx="6508750" cy="3394075"/>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spcBef>
                <a:spcPct val="20000"/>
              </a:spcBef>
              <a:buClr>
                <a:schemeClr val="tx1"/>
              </a:buClr>
            </a:pPr>
            <a:r>
              <a:rPr lang="zh-CN" altLang="en-US" sz="2000" b="1" dirty="0">
                <a:solidFill>
                  <a:srgbClr val="FFFFFF"/>
                </a:solidFill>
                <a:latin typeface="Times New Roman" panose="02020603050405020304" pitchFamily="18" charset="0"/>
                <a:ea typeface="楷体_GB2312" pitchFamily="49" charset="-122"/>
              </a:rPr>
              <a:t>如果数据变化幅度较大或朝某一趋势变化，</a:t>
            </a:r>
          </a:p>
          <a:p>
            <a:pPr algn="ctr">
              <a:spcBef>
                <a:spcPct val="20000"/>
              </a:spcBef>
              <a:buClr>
                <a:schemeClr val="tx1"/>
              </a:buClr>
            </a:pPr>
            <a:r>
              <a:rPr lang="zh-CN" altLang="en-US" sz="2000" b="1" dirty="0">
                <a:solidFill>
                  <a:srgbClr val="FFFFFF"/>
                </a:solidFill>
                <a:latin typeface="Times New Roman" panose="02020603050405020304" pitchFamily="18" charset="0"/>
                <a:ea typeface="楷体_GB2312" pitchFamily="49" charset="-122"/>
              </a:rPr>
              <a:t>那么算术平均数可能是误导</a:t>
            </a:r>
            <a:endParaRPr lang="en-US" altLang="zh-CN" sz="2000" b="1" dirty="0">
              <a:solidFill>
                <a:srgbClr val="FFFFFF"/>
              </a:solidFill>
              <a:latin typeface="Times New Roman" panose="02020603050405020304" pitchFamily="18" charset="0"/>
              <a:ea typeface="楷体_GB2312" pitchFamily="49" charset="-122"/>
            </a:endParaRPr>
          </a:p>
          <a:p>
            <a:pPr algn="ctr" eaLnBrk="0" hangingPunct="0"/>
            <a:endParaRPr lang="zh-CN" altLang="en-US" sz="2000" dirty="0">
              <a:solidFill>
                <a:srgbClr val="FFFFFF"/>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61127"/>
                                        </p:tgtEl>
                                        <p:attrNameLst>
                                          <p:attrName>style.visibility</p:attrName>
                                        </p:attrNameLst>
                                      </p:cBhvr>
                                      <p:to>
                                        <p:strVal val="visible"/>
                                      </p:to>
                                    </p:set>
                                    <p:animEffect transition="in" filter="slide(fromLeft)">
                                      <p:cBhvr>
                                        <p:cTn id="7" dur="500"/>
                                        <p:tgtEl>
                                          <p:spTgt spid="261127"/>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61126"/>
                                        </p:tgtEl>
                                        <p:attrNameLst>
                                          <p:attrName>style.visibility</p:attrName>
                                        </p:attrNameLst>
                                      </p:cBhvr>
                                      <p:to>
                                        <p:strVal val="visible"/>
                                      </p:to>
                                    </p:set>
                                    <p:animEffect transition="in" filter="wedge">
                                      <p:cBhvr>
                                        <p:cTn id="12" dur="1000"/>
                                        <p:tgtEl>
                                          <p:spTgt spid="261126"/>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261134"/>
                                        </p:tgtEl>
                                        <p:attrNameLst>
                                          <p:attrName>style.visibility</p:attrName>
                                        </p:attrNameLst>
                                      </p:cBhvr>
                                      <p:to>
                                        <p:strVal val="visible"/>
                                      </p:to>
                                    </p:set>
                                    <p:animEffect transition="in" filter="wedge">
                                      <p:cBhvr>
                                        <p:cTn id="17" dur="1000"/>
                                        <p:tgtEl>
                                          <p:spTgt spid="2611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1135"/>
                                        </p:tgtEl>
                                        <p:attrNameLst>
                                          <p:attrName>style.visibility</p:attrName>
                                        </p:attrNameLst>
                                      </p:cBhvr>
                                      <p:to>
                                        <p:strVal val="visible"/>
                                      </p:to>
                                    </p:set>
                                    <p:animEffect transition="in" filter="fade">
                                      <p:cBhvr>
                                        <p:cTn id="22" dur="1000"/>
                                        <p:tgtEl>
                                          <p:spTgt spid="261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5000DFEB-0CD5-41BD-95E2-1B4AEC00393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331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1.0 </a:t>
            </a:r>
            <a:r>
              <a:rPr lang="zh-CN" altLang="en-US" sz="3200" dirty="0">
                <a:solidFill>
                  <a:srgbClr val="000000"/>
                </a:solidFill>
                <a:latin typeface="黑体" panose="02010609060101010101" pitchFamily="49" charset="-122"/>
                <a:ea typeface="黑体" panose="02010609060101010101" pitchFamily="49" charset="-122"/>
              </a:rPr>
              <a:t>引言</a:t>
            </a:r>
          </a:p>
        </p:txBody>
      </p:sp>
      <p:sp>
        <p:nvSpPr>
          <p:cNvPr id="13316"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pic>
        <p:nvPicPr>
          <p:cNvPr id="13317" name="Picture 4" descr="liujXBB8taTA"/>
          <p:cNvPicPr>
            <a:picLocks noChangeAspect="1"/>
          </p:cNvPicPr>
          <p:nvPr/>
        </p:nvPicPr>
        <p:blipFill>
          <a:blip r:embed="rId2"/>
          <a:stretch>
            <a:fillRect/>
          </a:stretch>
        </p:blipFill>
        <p:spPr>
          <a:xfrm>
            <a:off x="874713" y="974725"/>
            <a:ext cx="7631112" cy="4972050"/>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6"/>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68AA747-F4CA-4C65-B328-C3563EFB317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60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05475" name="Rectangle 2"/>
          <p:cNvSpPr>
            <a:spLocks noGrp="1"/>
          </p:cNvSpPr>
          <p:nvPr>
            <p:ph type="title"/>
          </p:nvPr>
        </p:nvSpPr>
        <p:spPr>
          <a:xfrm>
            <a:off x="469900" y="206375"/>
            <a:ext cx="8453438"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05476" name="Rectangle 3"/>
          <p:cNvSpPr>
            <a:spLocks noGrp="1"/>
          </p:cNvSpPr>
          <p:nvPr>
            <p:ph type="body" sz="half" idx="1" hasCustomPrompt="1"/>
          </p:nvPr>
        </p:nvSpPr>
        <p:spPr>
          <a:xfrm>
            <a:off x="469900" y="1022350"/>
            <a:ext cx="7897813" cy="4953000"/>
          </a:xfrm>
        </p:spPr>
        <p:txBody>
          <a:bodyPr vert="horz" wrap="square" lIns="91440" tIns="45720" rIns="91440" bIns="45720" anchor="t" anchorCtr="0"/>
          <a:lstStyle/>
          <a:p>
            <a:pPr eaLnBrk="1" hangingPunct="1">
              <a:buClr>
                <a:schemeClr val="tx1"/>
              </a:buClr>
              <a:buSzTx/>
              <a:buFont typeface="Wingdings" panose="05000000000000000000" pitchFamily="2" charset="2"/>
            </a:pPr>
            <a:r>
              <a:rPr lang="zh-CN" altLang="en-US" dirty="0">
                <a:solidFill>
                  <a:srgbClr val="000000"/>
                </a:solidFill>
                <a:latin typeface="华文仿宋" panose="02010600040101010101" pitchFamily="2" charset="-122"/>
                <a:ea typeface="华文仿宋" panose="02010600040101010101" pitchFamily="2" charset="-122"/>
              </a:rPr>
              <a:t>几何性能平均值</a:t>
            </a:r>
          </a:p>
          <a:p>
            <a:pPr lvl="1" eaLnBrk="1" hangingPunct="1">
              <a:buClr>
                <a:schemeClr val="tx2"/>
              </a:buClr>
              <a:buSzPct val="60000"/>
              <a:buFont typeface="Wingdings" panose="05000000000000000000" pitchFamily="2" charset="2"/>
            </a:pPr>
            <a:r>
              <a:rPr lang="zh-CN" altLang="en-US" b="1" dirty="0">
                <a:latin typeface="楷体_GB2312" pitchFamily="49" charset="-122"/>
                <a:ea typeface="楷体_GB2312" pitchFamily="49" charset="-122"/>
              </a:rPr>
              <a:t>几何平均数是</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个变量值连乘积的</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次方根</a:t>
            </a:r>
          </a:p>
          <a:p>
            <a:pPr lvl="1" eaLnBrk="1" hangingPunct="1">
              <a:buClr>
                <a:schemeClr val="tx2"/>
              </a:buClr>
              <a:buSzPct val="60000"/>
              <a:buFont typeface="Wingdings" panose="05000000000000000000" pitchFamily="2" charset="2"/>
            </a:pPr>
            <a:endParaRPr lang="zh-CN" altLang="en-US" b="1" dirty="0">
              <a:latin typeface="楷体_GB2312" pitchFamily="49" charset="-122"/>
              <a:ea typeface="楷体_GB2312" pitchFamily="49" charset="-122"/>
            </a:endParaRPr>
          </a:p>
          <a:p>
            <a:pPr lvl="1" eaLnBrk="1" hangingPunct="1">
              <a:buClr>
                <a:schemeClr val="tx2"/>
              </a:buClr>
              <a:buSzPct val="60000"/>
              <a:buFont typeface="Wingdings" panose="05000000000000000000" pitchFamily="2" charset="2"/>
            </a:pPr>
            <a:endParaRPr lang="zh-CN" altLang="en-US" sz="2000" dirty="0"/>
          </a:p>
          <a:p>
            <a:pPr lvl="1" eaLnBrk="1" hangingPunct="1">
              <a:buClr>
                <a:schemeClr val="tx2"/>
              </a:buClr>
              <a:buSzPct val="60000"/>
              <a:buFont typeface="Wingdings" panose="05000000000000000000" pitchFamily="2" charset="2"/>
            </a:pPr>
            <a:endParaRPr lang="zh-CN" altLang="en-US" sz="2000" dirty="0"/>
          </a:p>
          <a:p>
            <a:pPr lvl="1" eaLnBrk="1" hangingPunct="1">
              <a:buClr>
                <a:schemeClr val="tx2"/>
              </a:buClr>
              <a:buSzPct val="60000"/>
              <a:buFont typeface="Wingdings" panose="05000000000000000000" pitchFamily="2" charset="2"/>
            </a:pPr>
            <a:endParaRPr lang="zh-CN" altLang="en-US" sz="2000" dirty="0"/>
          </a:p>
          <a:p>
            <a:pPr lvl="1" eaLnBrk="1" hangingPunct="1">
              <a:buClr>
                <a:schemeClr val="tx2"/>
              </a:buClr>
              <a:buSzPct val="60000"/>
              <a:buFont typeface="Wingdings" panose="05000000000000000000" pitchFamily="2" charset="2"/>
            </a:pPr>
            <a:endParaRPr lang="zh-CN" altLang="en-US" sz="2000" dirty="0"/>
          </a:p>
          <a:p>
            <a:pPr lvl="1" eaLnBrk="1" hangingPunct="1">
              <a:buClr>
                <a:schemeClr val="tx2"/>
              </a:buClr>
              <a:buSzPct val="60000"/>
              <a:buFont typeface="Wingdings" panose="05000000000000000000" pitchFamily="2" charset="2"/>
            </a:pPr>
            <a:endParaRPr lang="en-US" altLang="zh-CN" b="1" dirty="0"/>
          </a:p>
          <a:p>
            <a:pPr lvl="1" eaLnBrk="1" hangingPunct="1">
              <a:buClr>
                <a:schemeClr val="tx2"/>
              </a:buClr>
              <a:buSzPct val="60000"/>
              <a:buFont typeface="Wingdings" panose="05000000000000000000" pitchFamily="2" charset="2"/>
            </a:pPr>
            <a:endParaRPr lang="en-US" altLang="zh-CN" sz="2000" dirty="0"/>
          </a:p>
        </p:txBody>
      </p:sp>
      <p:graphicFrame>
        <p:nvGraphicFramePr>
          <p:cNvPr id="105477" name="Object 6"/>
          <p:cNvGraphicFramePr>
            <a:graphicFrameLocks noGrp="1" noChangeAspect="1"/>
          </p:cNvGraphicFramePr>
          <p:nvPr>
            <p:ph sz="half" idx="2" hasCustomPrompt="1"/>
          </p:nvPr>
        </p:nvGraphicFramePr>
        <p:xfrm>
          <a:off x="1541463" y="2328863"/>
          <a:ext cx="4943475" cy="1471612"/>
        </p:xfrm>
        <a:graphic>
          <a:graphicData uri="http://schemas.openxmlformats.org/presentationml/2006/ole">
            <mc:AlternateContent xmlns:mc="http://schemas.openxmlformats.org/markup-compatibility/2006">
              <mc:Choice xmlns:v="urn:schemas-microsoft-com:vml" Requires="v">
                <p:oleObj spid="_x0000_s9222" r:id="rId3" imgW="1663700" imgH="495300" progId="Equation.DSMT4">
                  <p:embed/>
                </p:oleObj>
              </mc:Choice>
              <mc:Fallback>
                <p:oleObj r:id="rId3" imgW="1663700" imgH="495300" progId="Equation.DSMT4">
                  <p:embed/>
                  <p:pic>
                    <p:nvPicPr>
                      <p:cNvPr id="0" name="图片 3089"/>
                      <p:cNvPicPr/>
                      <p:nvPr/>
                    </p:nvPicPr>
                    <p:blipFill>
                      <a:blip r:embed="rId4"/>
                      <a:stretch>
                        <a:fillRect/>
                      </a:stretch>
                    </p:blipFill>
                    <p:spPr>
                      <a:xfrm>
                        <a:off x="1541463" y="2328863"/>
                        <a:ext cx="4943475" cy="1471612"/>
                      </a:xfrm>
                      <a:prstGeom prst="rect">
                        <a:avLst/>
                      </a:prstGeom>
                      <a:noFill/>
                      <a:ln w="38100">
                        <a:miter/>
                      </a:ln>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6"/>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2C9CE8C-97CB-4E15-81CA-2F3B96A9A32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61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07523" name="Rectangle 8"/>
          <p:cNvSpPr>
            <a:spLocks noGrp="1"/>
          </p:cNvSpPr>
          <p:nvPr>
            <p:ph type="title"/>
          </p:nvPr>
        </p:nvSpPr>
        <p:spPr>
          <a:xfrm>
            <a:off x="590550" y="69850"/>
            <a:ext cx="8205788"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07524" name="Rectangle 3"/>
          <p:cNvSpPr>
            <a:spLocks noGrp="1"/>
          </p:cNvSpPr>
          <p:nvPr>
            <p:ph type="body" sz="half" idx="1" hasCustomPrompt="1"/>
          </p:nvPr>
        </p:nvSpPr>
        <p:spPr>
          <a:xfrm>
            <a:off x="469900" y="1022350"/>
            <a:ext cx="8347075" cy="4953000"/>
          </a:xfrm>
        </p:spPr>
        <p:txBody>
          <a:bodyPr vert="horz" wrap="square" lIns="91440" tIns="45720" rIns="91440" bIns="45720" anchor="t" anchorCtr="0"/>
          <a:lstStyle/>
          <a:p>
            <a:pPr eaLnBrk="1" hangingPunct="1">
              <a:buClr>
                <a:schemeClr val="tx1"/>
              </a:buClr>
              <a:buSzTx/>
              <a:buFont typeface="Wingdings" panose="05000000000000000000" pitchFamily="2" charset="2"/>
            </a:pPr>
            <a:r>
              <a:rPr lang="zh-CN" altLang="en-US" dirty="0">
                <a:solidFill>
                  <a:srgbClr val="000000"/>
                </a:solidFill>
                <a:latin typeface="华文仿宋" panose="02010600040101010101" pitchFamily="2" charset="-122"/>
                <a:ea typeface="华文仿宋" panose="02010600040101010101" pitchFamily="2" charset="-122"/>
              </a:rPr>
              <a:t>几何性能平均值</a:t>
            </a:r>
          </a:p>
          <a:p>
            <a:pPr eaLnBrk="1" hangingPunct="1">
              <a:buClr>
                <a:schemeClr val="tx1"/>
              </a:buClr>
              <a:buSzTx/>
              <a:buFont typeface="Wingdings" panose="05000000000000000000" pitchFamily="2" charset="2"/>
            </a:pPr>
            <a:endParaRPr lang="zh-CN" altLang="en-US" dirty="0">
              <a:solidFill>
                <a:srgbClr val="000000"/>
              </a:solidFill>
              <a:latin typeface="华文仿宋" panose="02010600040101010101" pitchFamily="2" charset="-122"/>
              <a:ea typeface="华文仿宋" panose="02010600040101010101" pitchFamily="2" charset="-122"/>
            </a:endParaRPr>
          </a:p>
          <a:p>
            <a:pPr eaLnBrk="1" hangingPunct="1">
              <a:buClr>
                <a:schemeClr val="tx1"/>
              </a:buClr>
              <a:buSzTx/>
              <a:buFont typeface="Wingdings" panose="05000000000000000000" pitchFamily="2" charset="2"/>
            </a:pPr>
            <a:endParaRPr lang="zh-CN" altLang="en-US" dirty="0">
              <a:solidFill>
                <a:srgbClr val="000000"/>
              </a:solidFill>
              <a:latin typeface="华文仿宋" panose="02010600040101010101" pitchFamily="2" charset="-122"/>
              <a:ea typeface="华文仿宋" panose="02010600040101010101" pitchFamily="2" charset="-122"/>
            </a:endParaRPr>
          </a:p>
          <a:p>
            <a:pPr eaLnBrk="1" hangingPunct="1">
              <a:buClr>
                <a:schemeClr val="tx1"/>
              </a:buClr>
              <a:buSzTx/>
              <a:buFont typeface="Wingdings" panose="05000000000000000000" pitchFamily="2" charset="2"/>
            </a:pPr>
            <a:endParaRPr lang="zh-CN" altLang="en-US" dirty="0">
              <a:solidFill>
                <a:srgbClr val="000000"/>
              </a:solidFill>
              <a:latin typeface="华文仿宋" panose="02010600040101010101" pitchFamily="2" charset="-122"/>
              <a:ea typeface="华文仿宋" panose="02010600040101010101" pitchFamily="2" charset="-122"/>
            </a:endParaRPr>
          </a:p>
          <a:p>
            <a:pPr eaLnBrk="1" hangingPunct="1">
              <a:buClr>
                <a:schemeClr val="tx1"/>
              </a:buClr>
              <a:buSzTx/>
              <a:buFont typeface="Wingdings" panose="05000000000000000000" pitchFamily="2" charset="2"/>
            </a:pPr>
            <a:endParaRPr lang="zh-CN" altLang="en-US" dirty="0">
              <a:solidFill>
                <a:srgbClr val="00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pPr>
            <a:r>
              <a:rPr lang="zh-CN" altLang="en-US" b="1" dirty="0">
                <a:solidFill>
                  <a:srgbClr val="FF0000"/>
                </a:solidFill>
                <a:latin typeface="华文仿宋" panose="02010600040101010101" pitchFamily="2" charset="-122"/>
                <a:ea typeface="华文仿宋" panose="02010600040101010101" pitchFamily="2" charset="-122"/>
              </a:rPr>
              <a:t>可以进行机器性能对比</a:t>
            </a:r>
          </a:p>
          <a:p>
            <a:pPr eaLnBrk="1" hangingPunct="1">
              <a:buClr>
                <a:schemeClr val="tx1"/>
              </a:buClr>
              <a:buSzTx/>
              <a:buFont typeface="Wingdings" panose="05000000000000000000" pitchFamily="2" charset="2"/>
            </a:pPr>
            <a:endParaRPr lang="zh-CN" altLang="en-US" sz="2400" dirty="0">
              <a:solidFill>
                <a:srgbClr val="000000"/>
              </a:solidFill>
              <a:latin typeface="华文仿宋" panose="02010600040101010101" pitchFamily="2" charset="-122"/>
              <a:ea typeface="华文仿宋" panose="02010600040101010101" pitchFamily="2" charset="-122"/>
            </a:endParaRPr>
          </a:p>
          <a:p>
            <a:pPr marL="0" indent="0" eaLnBrk="1" hangingPunct="1">
              <a:buClr>
                <a:schemeClr val="tx1"/>
              </a:buClr>
              <a:buSzTx/>
              <a:buFont typeface="Wingdings" panose="05000000000000000000" pitchFamily="2" charset="2"/>
              <a:buNone/>
            </a:pPr>
            <a:endParaRPr lang="zh-CN" altLang="en-US" sz="2400" dirty="0">
              <a:solidFill>
                <a:srgbClr val="000000"/>
              </a:solidFill>
              <a:latin typeface="华文仿宋" panose="02010600040101010101" pitchFamily="2" charset="-122"/>
              <a:ea typeface="华文仿宋" panose="02010600040101010101" pitchFamily="2" charset="-122"/>
            </a:endParaRPr>
          </a:p>
        </p:txBody>
      </p:sp>
      <p:graphicFrame>
        <p:nvGraphicFramePr>
          <p:cNvPr id="107525" name="Object 7"/>
          <p:cNvGraphicFramePr>
            <a:graphicFrameLocks noGrp="1" noChangeAspect="1"/>
          </p:cNvGraphicFramePr>
          <p:nvPr>
            <p:ph sz="half" idx="2" hasCustomPrompt="1"/>
          </p:nvPr>
        </p:nvGraphicFramePr>
        <p:xfrm>
          <a:off x="1268413" y="1870075"/>
          <a:ext cx="3563937" cy="1266825"/>
        </p:xfrm>
        <a:graphic>
          <a:graphicData uri="http://schemas.openxmlformats.org/presentationml/2006/ole">
            <mc:AlternateContent xmlns:mc="http://schemas.openxmlformats.org/markup-compatibility/2006">
              <mc:Choice xmlns:v="urn:schemas-microsoft-com:vml" Requires="v">
                <p:oleObj spid="_x0000_s10246" r:id="rId3" imgW="965200" imgH="342900" progId="Equation.DSMT4">
                  <p:embed/>
                </p:oleObj>
              </mc:Choice>
              <mc:Fallback>
                <p:oleObj r:id="rId3" imgW="965200" imgH="342900" progId="Equation.DSMT4">
                  <p:embed/>
                  <p:pic>
                    <p:nvPicPr>
                      <p:cNvPr id="0" name="图片 3090"/>
                      <p:cNvPicPr/>
                      <p:nvPr/>
                    </p:nvPicPr>
                    <p:blipFill>
                      <a:blip r:embed="rId4"/>
                      <a:stretch>
                        <a:fillRect/>
                      </a:stretch>
                    </p:blipFill>
                    <p:spPr>
                      <a:xfrm>
                        <a:off x="1268413" y="1870075"/>
                        <a:ext cx="3563937" cy="1266825"/>
                      </a:xfrm>
                      <a:prstGeom prst="rect">
                        <a:avLst/>
                      </a:prstGeom>
                      <a:noFill/>
                      <a:ln w="38100">
                        <a:miter/>
                      </a:ln>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6" name="灯片编号占位符 6"/>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6C671FEA-3FFE-4681-A12A-2C48951E5EF2}"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62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08547" name="Rectangle 2"/>
          <p:cNvSpPr>
            <a:spLocks noGrp="1"/>
          </p:cNvSpPr>
          <p:nvPr>
            <p:ph type="title"/>
          </p:nvPr>
        </p:nvSpPr>
        <p:spPr>
          <a:xfrm>
            <a:off x="590550" y="69850"/>
            <a:ext cx="8553450"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268291" name="Rectangle 3"/>
          <p:cNvSpPr>
            <a:spLocks noGrp="1"/>
          </p:cNvSpPr>
          <p:nvPr>
            <p:ph type="body" sz="half" idx="1" hasCustomPrompt="1"/>
          </p:nvPr>
        </p:nvSpPr>
        <p:spPr>
          <a:xfrm>
            <a:off x="469900" y="1022350"/>
            <a:ext cx="8378825" cy="4953000"/>
          </a:xfrm>
        </p:spPr>
        <p:txBody>
          <a:bodyPr vert="horz" wrap="square" lIns="91440" tIns="45720" rIns="91440" bIns="45720" anchor="t" anchorCtr="0"/>
          <a:lstStyle/>
          <a:p>
            <a:pPr eaLnBrk="1" hangingPunct="1">
              <a:buClr>
                <a:schemeClr val="tx1"/>
              </a:buClr>
              <a:buSzTx/>
              <a:buFont typeface="Wingdings" panose="05000000000000000000" pitchFamily="2" charset="2"/>
            </a:pPr>
            <a:r>
              <a:rPr lang="zh-CN" altLang="en-US" dirty="0">
                <a:solidFill>
                  <a:srgbClr val="000000"/>
                </a:solidFill>
                <a:latin typeface="华文仿宋" panose="02010600040101010101" pitchFamily="2" charset="-122"/>
                <a:ea typeface="华文仿宋" panose="02010600040101010101" pitchFamily="2" charset="-122"/>
              </a:rPr>
              <a:t>调和性能平均值</a:t>
            </a:r>
          </a:p>
          <a:p>
            <a:pPr lvl="1" eaLnBrk="1" hangingPunct="1">
              <a:buClr>
                <a:schemeClr val="tx2"/>
              </a:buClr>
              <a:buSzPct val="60000"/>
              <a:buFont typeface="Wingdings" panose="05000000000000000000" pitchFamily="2" charset="2"/>
            </a:pPr>
            <a:r>
              <a:rPr lang="zh-CN" altLang="en-US" b="1" dirty="0">
                <a:solidFill>
                  <a:srgbClr val="000000"/>
                </a:solidFill>
                <a:latin typeface="华文仿宋" panose="02010600040101010101" pitchFamily="2" charset="-122"/>
                <a:ea typeface="华文仿宋" panose="02010600040101010101" pitchFamily="2" charset="-122"/>
              </a:rPr>
              <a:t>调和平均数又称倒数平均数，</a:t>
            </a:r>
            <a:r>
              <a:rPr lang="zh-CN" altLang="en-US" b="1" dirty="0">
                <a:solidFill>
                  <a:srgbClr val="FF0000"/>
                </a:solidFill>
                <a:latin typeface="华文仿宋" panose="02010600040101010101" pitchFamily="2" charset="-122"/>
                <a:ea typeface="华文仿宋" panose="02010600040101010101" pitchFamily="2" charset="-122"/>
              </a:rPr>
              <a:t>给定数据的倒数之算术平均数的倒数</a:t>
            </a:r>
          </a:p>
          <a:p>
            <a:pPr lvl="1" eaLnBrk="1" hangingPunct="1">
              <a:buClr>
                <a:schemeClr val="tx2"/>
              </a:buClr>
              <a:buSzPct val="60000"/>
              <a:buFont typeface="Wingdings" panose="05000000000000000000" pitchFamily="2" charset="2"/>
            </a:pPr>
            <a:endParaRPr lang="en-US" altLang="zh-CN" b="1" dirty="0">
              <a:solidFill>
                <a:srgbClr val="FF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pPr>
            <a:endParaRPr lang="en-US" altLang="zh-CN" b="1" dirty="0">
              <a:solidFill>
                <a:srgbClr val="FF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buNone/>
            </a:pPr>
            <a:r>
              <a:rPr lang="en-US" altLang="zh-CN" b="1" dirty="0">
                <a:solidFill>
                  <a:srgbClr val="FF0000"/>
                </a:solidFill>
                <a:latin typeface="华文仿宋" panose="02010600040101010101" pitchFamily="2" charset="-122"/>
                <a:ea typeface="华文仿宋" panose="02010600040101010101" pitchFamily="2" charset="-122"/>
              </a:rPr>
              <a:t>                  R</a:t>
            </a:r>
            <a:r>
              <a:rPr lang="en-US" altLang="zh-CN" b="1" baseline="-25000" dirty="0">
                <a:solidFill>
                  <a:srgbClr val="FF0000"/>
                </a:solidFill>
                <a:latin typeface="华文仿宋" panose="02010600040101010101" pitchFamily="2" charset="-122"/>
                <a:ea typeface="华文仿宋" panose="02010600040101010101" pitchFamily="2" charset="-122"/>
              </a:rPr>
              <a:t>i</a:t>
            </a:r>
          </a:p>
          <a:p>
            <a:pPr lvl="1" eaLnBrk="1" hangingPunct="1">
              <a:buClr>
                <a:schemeClr val="tx2"/>
              </a:buClr>
              <a:buSzPct val="60000"/>
              <a:buFont typeface="Wingdings" panose="05000000000000000000" pitchFamily="2" charset="2"/>
            </a:pPr>
            <a:r>
              <a:rPr lang="en-US" altLang="zh-CN" b="1" dirty="0">
                <a:solidFill>
                  <a:srgbClr val="FF0000"/>
                </a:solidFill>
                <a:latin typeface="华文仿宋" panose="02010600040101010101" pitchFamily="2" charset="-122"/>
                <a:ea typeface="华文仿宋" panose="02010600040101010101" pitchFamily="2" charset="-122"/>
              </a:rPr>
              <a:t>   </a:t>
            </a:r>
          </a:p>
          <a:p>
            <a:pPr lvl="1" eaLnBrk="1" hangingPunct="1">
              <a:buClr>
                <a:schemeClr val="tx2"/>
              </a:buClr>
              <a:buSzPct val="60000"/>
              <a:buFont typeface="Wingdings" panose="05000000000000000000" pitchFamily="2" charset="2"/>
            </a:pPr>
            <a:endParaRPr lang="en-US" altLang="zh-CN" b="1" dirty="0">
              <a:solidFill>
                <a:srgbClr val="FF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pPr>
            <a:endParaRPr lang="en-US" altLang="zh-CN" b="1" dirty="0">
              <a:solidFill>
                <a:srgbClr val="FF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pPr>
            <a:endParaRPr lang="en-US" altLang="zh-CN" b="1" dirty="0">
              <a:solidFill>
                <a:srgbClr val="FF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pPr>
            <a:r>
              <a:rPr lang="en-US" altLang="zh-CN" b="1" dirty="0">
                <a:solidFill>
                  <a:srgbClr val="FF0000"/>
                </a:solidFill>
                <a:latin typeface="华文仿宋" panose="02010600040101010101" pitchFamily="2" charset="-122"/>
                <a:ea typeface="华文仿宋" panose="02010600040101010101" pitchFamily="2" charset="-122"/>
              </a:rPr>
              <a:t>Hm</a:t>
            </a:r>
            <a:r>
              <a:rPr lang="zh-CN" altLang="en-US" b="1" dirty="0">
                <a:solidFill>
                  <a:srgbClr val="FF0000"/>
                </a:solidFill>
                <a:latin typeface="华文仿宋" panose="02010600040101010101" pitchFamily="2" charset="-122"/>
                <a:ea typeface="华文仿宋" panose="02010600040101010101" pitchFamily="2" charset="-122"/>
              </a:rPr>
              <a:t>的值与运行全部程序所需的时间成反比</a:t>
            </a:r>
            <a:r>
              <a:rPr lang="en-US" altLang="zh-CN" b="1" dirty="0">
                <a:solidFill>
                  <a:srgbClr val="FF0000"/>
                </a:solidFill>
                <a:latin typeface="华文仿宋" panose="02010600040101010101" pitchFamily="2" charset="-122"/>
                <a:ea typeface="华文仿宋" panose="02010600040101010101" pitchFamily="2" charset="-122"/>
              </a:rPr>
              <a:t>—</a:t>
            </a:r>
            <a:r>
              <a:rPr lang="zh-CN" altLang="en-US" b="1" dirty="0">
                <a:solidFill>
                  <a:srgbClr val="FF0000"/>
                </a:solidFill>
                <a:latin typeface="华文仿宋" panose="02010600040101010101" pitchFamily="2" charset="-122"/>
                <a:ea typeface="华文仿宋" panose="02010600040101010101" pitchFamily="2" charset="-122"/>
              </a:rPr>
              <a:t>比较准确</a:t>
            </a:r>
          </a:p>
        </p:txBody>
      </p:sp>
      <p:graphicFrame>
        <p:nvGraphicFramePr>
          <p:cNvPr id="268296" name="Object 8"/>
          <p:cNvGraphicFramePr>
            <a:graphicFrameLocks noGrp="1" noChangeAspect="1"/>
          </p:cNvGraphicFramePr>
          <p:nvPr>
            <p:ph sz="half" idx="2" hasCustomPrompt="1"/>
          </p:nvPr>
        </p:nvGraphicFramePr>
        <p:xfrm>
          <a:off x="1627188" y="3873500"/>
          <a:ext cx="5951537" cy="1487488"/>
        </p:xfrm>
        <a:graphic>
          <a:graphicData uri="http://schemas.openxmlformats.org/presentationml/2006/ole">
            <mc:AlternateContent xmlns:mc="http://schemas.openxmlformats.org/markup-compatibility/2006">
              <mc:Choice xmlns:v="urn:schemas-microsoft-com:vml" Requires="v">
                <p:oleObj spid="_x0000_s11270" r:id="rId4" imgW="1828800" imgH="457200" progId="Equation.DSMT4">
                  <p:embed/>
                </p:oleObj>
              </mc:Choice>
              <mc:Fallback>
                <p:oleObj r:id="rId4" imgW="1828800" imgH="457200" progId="Equation.DSMT4">
                  <p:embed/>
                  <p:pic>
                    <p:nvPicPr>
                      <p:cNvPr id="0" name="图片 3088"/>
                      <p:cNvPicPr/>
                      <p:nvPr/>
                    </p:nvPicPr>
                    <p:blipFill>
                      <a:blip r:embed="rId5"/>
                      <a:stretch>
                        <a:fillRect/>
                      </a:stretch>
                    </p:blipFill>
                    <p:spPr>
                      <a:xfrm>
                        <a:off x="1627188" y="3873500"/>
                        <a:ext cx="5951537" cy="1487488"/>
                      </a:xfrm>
                      <a:prstGeom prst="rect">
                        <a:avLst/>
                      </a:prstGeom>
                      <a:noFill/>
                      <a:ln w="38100">
                        <a:miter/>
                      </a:ln>
                    </p:spPr>
                  </p:pic>
                </p:oleObj>
              </mc:Fallback>
            </mc:AlternateContent>
          </a:graphicData>
        </a:graphic>
      </p:graphicFrame>
      <p:sp>
        <p:nvSpPr>
          <p:cNvPr id="268298" name="Line 10"/>
          <p:cNvSpPr/>
          <p:nvPr/>
        </p:nvSpPr>
        <p:spPr>
          <a:xfrm>
            <a:off x="2230438" y="3270250"/>
            <a:ext cx="496887" cy="0"/>
          </a:xfrm>
          <a:prstGeom prst="line">
            <a:avLst/>
          </a:prstGeom>
          <a:ln w="9525" cap="flat" cmpd="sng">
            <a:solidFill>
              <a:srgbClr val="FF0000"/>
            </a:solidFill>
            <a:prstDash val="solid"/>
            <a:round/>
            <a:headEnd type="none" w="med" len="med"/>
            <a:tailEnd type="none" w="med" len="med"/>
          </a:ln>
        </p:spPr>
      </p:sp>
      <p:sp>
        <p:nvSpPr>
          <p:cNvPr id="268299" name="Text Box 11"/>
          <p:cNvSpPr txBox="1"/>
          <p:nvPr/>
        </p:nvSpPr>
        <p:spPr>
          <a:xfrm>
            <a:off x="2327275" y="2947988"/>
            <a:ext cx="311150" cy="396875"/>
          </a:xfrm>
          <a:prstGeom prst="rect">
            <a:avLst/>
          </a:prstGeom>
          <a:noFill/>
          <a:ln w="9525">
            <a:noFill/>
          </a:ln>
        </p:spPr>
        <p:txBody>
          <a:bodyPr wrap="none" anchor="t" anchorCtr="0">
            <a:spAutoFit/>
          </a:bodyPr>
          <a:lstStyle/>
          <a:p>
            <a:pPr algn="ctr" eaLnBrk="0" hangingPunct="0"/>
            <a:r>
              <a:rPr lang="en-US" altLang="zh-CN" sz="2000" b="1" dirty="0">
                <a:solidFill>
                  <a:srgbClr val="FF0000"/>
                </a:solidFill>
                <a:latin typeface="Times New Roman" panose="02020603050405020304" pitchFamily="18" charset="0"/>
                <a:ea typeface="宋体" panose="02010600030101010101" pitchFamily="2" charset="-122"/>
              </a:rPr>
              <a:t>1</a:t>
            </a:r>
          </a:p>
        </p:txBody>
      </p:sp>
      <p:pic>
        <p:nvPicPr>
          <p:cNvPr id="268303" name="Picture 15"/>
          <p:cNvPicPr>
            <a:picLocks noChangeAspect="1"/>
          </p:cNvPicPr>
          <p:nvPr/>
        </p:nvPicPr>
        <p:blipFill>
          <a:blip r:embed="rId6"/>
          <a:stretch>
            <a:fillRect/>
          </a:stretch>
        </p:blipFill>
        <p:spPr>
          <a:xfrm>
            <a:off x="4549775" y="2925763"/>
            <a:ext cx="873125" cy="771525"/>
          </a:xfrm>
          <a:prstGeom prst="rect">
            <a:avLst/>
          </a:prstGeom>
          <a:noFill/>
          <a:ln w="9525">
            <a:noFill/>
          </a:ln>
        </p:spPr>
      </p:pic>
      <p:pic>
        <p:nvPicPr>
          <p:cNvPr id="268304" name="Picture 16"/>
          <p:cNvPicPr>
            <a:picLocks noChangeAspect="1"/>
          </p:cNvPicPr>
          <p:nvPr/>
        </p:nvPicPr>
        <p:blipFill>
          <a:blip r:embed="rId7"/>
          <a:stretch>
            <a:fillRect/>
          </a:stretch>
        </p:blipFill>
        <p:spPr>
          <a:xfrm>
            <a:off x="6008688" y="2824163"/>
            <a:ext cx="862012" cy="1101725"/>
          </a:xfrm>
          <a:prstGeom prst="rect">
            <a:avLst/>
          </a:prstGeom>
          <a:noFill/>
          <a:ln w="9525">
            <a:noFill/>
          </a:ln>
        </p:spPr>
      </p:pic>
      <p:pic>
        <p:nvPicPr>
          <p:cNvPr id="268305" name="Picture 17"/>
          <p:cNvPicPr>
            <a:picLocks noChangeAspect="1"/>
          </p:cNvPicPr>
          <p:nvPr/>
        </p:nvPicPr>
        <p:blipFill>
          <a:blip r:embed="rId8"/>
          <a:stretch>
            <a:fillRect/>
          </a:stretch>
        </p:blipFill>
        <p:spPr>
          <a:xfrm>
            <a:off x="7593013" y="2916238"/>
            <a:ext cx="682625" cy="936625"/>
          </a:xfrm>
          <a:prstGeom prst="rect">
            <a:avLst/>
          </a:prstGeom>
          <a:noFill/>
          <a:ln w="9525">
            <a:noFill/>
          </a:ln>
        </p:spPr>
      </p:pic>
      <p:sp>
        <p:nvSpPr>
          <p:cNvPr id="268306" name="AutoShape 18"/>
          <p:cNvSpPr/>
          <p:nvPr/>
        </p:nvSpPr>
        <p:spPr>
          <a:xfrm>
            <a:off x="3902075" y="3159125"/>
            <a:ext cx="449263" cy="268288"/>
          </a:xfrm>
          <a:custGeom>
            <a:avLst/>
            <a:gdLst/>
            <a:ahLst/>
            <a:cxnLst>
              <a:cxn ang="17694720">
                <a:pos x="2147483646" y="0"/>
              </a:cxn>
              <a:cxn ang="11796480">
                <a:pos x="0" y="2147483646"/>
              </a:cxn>
              <a:cxn ang="5898240">
                <a:pos x="2147483646" y="2147483646"/>
              </a:cxn>
              <a:cxn ang="0">
                <a:pos x="2147483646" y="2147483646"/>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solidFill>
          <a:ln w="9525" cap="flat" cmpd="sng">
            <a:solidFill>
              <a:schemeClr val="tx1"/>
            </a:solidFill>
            <a:prstDash val="solid"/>
            <a:miter/>
            <a:headEnd type="none" w="med" len="med"/>
            <a:tailEnd type="none" w="med" len="med"/>
          </a:ln>
        </p:spPr>
        <p:txBody>
          <a:bodyPr/>
          <a:lstStyle/>
          <a:p>
            <a:endParaRPr lang="zh-CN" altLang="en-US"/>
          </a:p>
        </p:txBody>
      </p:sp>
      <p:sp>
        <p:nvSpPr>
          <p:cNvPr id="268307" name="AutoShape 19"/>
          <p:cNvSpPr/>
          <p:nvPr/>
        </p:nvSpPr>
        <p:spPr>
          <a:xfrm>
            <a:off x="5434013" y="3187700"/>
            <a:ext cx="449262" cy="268288"/>
          </a:xfrm>
          <a:custGeom>
            <a:avLst/>
            <a:gdLst/>
            <a:ahLst/>
            <a:cxnLst>
              <a:cxn ang="17694720">
                <a:pos x="2147483646" y="0"/>
              </a:cxn>
              <a:cxn ang="11796480">
                <a:pos x="0" y="2147483646"/>
              </a:cxn>
              <a:cxn ang="5898240">
                <a:pos x="2147483646" y="2147483646"/>
              </a:cxn>
              <a:cxn ang="0">
                <a:pos x="2147483646" y="2147483646"/>
              </a:cxn>
            </a:cxnLst>
            <a:rect l="0" t="0" r="0" b="0"/>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solidFill>
          <a:ln w="9525" cap="flat" cmpd="sng">
            <a:solidFill>
              <a:schemeClr val="tx1"/>
            </a:solidFill>
            <a:prstDash val="solid"/>
            <a:miter/>
            <a:headEnd type="none" w="med" len="med"/>
            <a:tailEnd type="none" w="med" len="med"/>
          </a:ln>
        </p:spPr>
        <p:txBody>
          <a:bodyPr/>
          <a:lstStyle/>
          <a:p>
            <a:endParaRPr lang="zh-CN" altLang="en-US"/>
          </a:p>
        </p:txBody>
      </p:sp>
      <p:pic>
        <p:nvPicPr>
          <p:cNvPr id="268308" name="Picture 20"/>
          <p:cNvPicPr>
            <a:picLocks noChangeAspect="1"/>
          </p:cNvPicPr>
          <p:nvPr/>
        </p:nvPicPr>
        <p:blipFill>
          <a:blip r:embed="rId9"/>
          <a:stretch>
            <a:fillRect/>
          </a:stretch>
        </p:blipFill>
        <p:spPr>
          <a:xfrm>
            <a:off x="7088188" y="3089275"/>
            <a:ext cx="314325" cy="334963"/>
          </a:xfrm>
          <a:prstGeom prst="rect">
            <a:avLst/>
          </a:prstGeom>
          <a:noFill/>
          <a:ln w="9525">
            <a:noFill/>
          </a:ln>
        </p:spPr>
      </p:pic>
      <p:sp>
        <p:nvSpPr>
          <p:cNvPr id="268309" name="Rectangle 21"/>
          <p:cNvSpPr/>
          <p:nvPr/>
        </p:nvSpPr>
        <p:spPr>
          <a:xfrm>
            <a:off x="825500" y="3657600"/>
            <a:ext cx="7988300" cy="1143000"/>
          </a:xfrm>
          <a:prstGeom prst="rect">
            <a:avLst/>
          </a:prstGeom>
          <a:gradFill rotWithShape="0">
            <a:gsLst>
              <a:gs pos="0">
                <a:srgbClr val="0000CC"/>
              </a:gs>
              <a:gs pos="50000">
                <a:srgbClr val="5C8EFB"/>
              </a:gs>
              <a:gs pos="100000">
                <a:srgbClr val="0000CC"/>
              </a:gs>
            </a:gsLst>
            <a:lin ang="2700000" scaled="1"/>
            <a:tileRect/>
          </a:gradFill>
          <a:ln w="28575"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nchorCtr="0"/>
          <a:lstStyle/>
          <a:p>
            <a:pPr algn="ctr" eaLnBrk="0" hangingPunct="0"/>
            <a:r>
              <a:rPr lang="zh-CN" altLang="en-US" b="1" dirty="0">
                <a:solidFill>
                  <a:srgbClr val="000000"/>
                </a:solidFill>
                <a:latin typeface="Times New Roman" panose="02020603050405020304" pitchFamily="18" charset="0"/>
                <a:ea typeface="楷体_GB2312" pitchFamily="49" charset="-122"/>
              </a:rPr>
              <a:t>调和平均数、几何平均数和算术平均数三者间</a:t>
            </a:r>
          </a:p>
          <a:p>
            <a:pPr algn="ctr" eaLnBrk="0" hangingPunct="0"/>
            <a:r>
              <a:rPr lang="zh-CN" altLang="en-US" b="1" dirty="0">
                <a:solidFill>
                  <a:srgbClr val="000000"/>
                </a:solidFill>
                <a:latin typeface="Times New Roman" panose="02020603050405020304" pitchFamily="18" charset="0"/>
                <a:ea typeface="楷体_GB2312" pitchFamily="49" charset="-122"/>
              </a:rPr>
              <a:t>存在如下数量关系：  </a:t>
            </a:r>
            <a:r>
              <a:rPr lang="en-US" altLang="zh-CN" b="1" dirty="0">
                <a:solidFill>
                  <a:srgbClr val="000000"/>
                </a:solidFill>
                <a:latin typeface="Times New Roman" panose="02020603050405020304" pitchFamily="18" charset="0"/>
                <a:ea typeface="楷体_GB2312" pitchFamily="49" charset="-122"/>
              </a:rPr>
              <a:t>H≤G≤A</a:t>
            </a:r>
            <a:endParaRPr lang="zh-CN" altLang="en-US" b="1" dirty="0">
              <a:solidFill>
                <a:srgbClr val="00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291">
                                            <p:txEl>
                                              <p:pRg st="4" end="4"/>
                                            </p:txEl>
                                          </p:spTgt>
                                        </p:tgtEl>
                                        <p:attrNameLst>
                                          <p:attrName>style.visibility</p:attrName>
                                        </p:attrNameLst>
                                      </p:cBhvr>
                                      <p:to>
                                        <p:strVal val="visible"/>
                                      </p:to>
                                    </p:set>
                                    <p:animEffect transition="in" filter="fade">
                                      <p:cBhvr>
                                        <p:cTn id="7" dur="1000"/>
                                        <p:tgtEl>
                                          <p:spTgt spid="26829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8298"/>
                                        </p:tgtEl>
                                        <p:attrNameLst>
                                          <p:attrName>style.visibility</p:attrName>
                                        </p:attrNameLst>
                                      </p:cBhvr>
                                      <p:to>
                                        <p:strVal val="visible"/>
                                      </p:to>
                                    </p:set>
                                    <p:animEffect transition="in" filter="fade">
                                      <p:cBhvr>
                                        <p:cTn id="12" dur="1000"/>
                                        <p:tgtEl>
                                          <p:spTgt spid="26829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8299"/>
                                        </p:tgtEl>
                                        <p:attrNameLst>
                                          <p:attrName>style.visibility</p:attrName>
                                        </p:attrNameLst>
                                      </p:cBhvr>
                                      <p:to>
                                        <p:strVal val="visible"/>
                                      </p:to>
                                    </p:set>
                                    <p:animEffect transition="in" filter="fade">
                                      <p:cBhvr>
                                        <p:cTn id="15" dur="1000"/>
                                        <p:tgtEl>
                                          <p:spTgt spid="268299"/>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268306"/>
                                        </p:tgtEl>
                                        <p:attrNameLst>
                                          <p:attrName>style.visibility</p:attrName>
                                        </p:attrNameLst>
                                      </p:cBhvr>
                                      <p:to>
                                        <p:strVal val="visible"/>
                                      </p:to>
                                    </p:set>
                                    <p:animEffect transition="in" filter="slide(fromLeft)">
                                      <p:cBhvr>
                                        <p:cTn id="20" dur="500"/>
                                        <p:tgtEl>
                                          <p:spTgt spid="26830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68303"/>
                                        </p:tgtEl>
                                        <p:attrNameLst>
                                          <p:attrName>style.visibility</p:attrName>
                                        </p:attrNameLst>
                                      </p:cBhvr>
                                      <p:to>
                                        <p:strVal val="visible"/>
                                      </p:to>
                                    </p:set>
                                    <p:animEffect transition="in" filter="fade">
                                      <p:cBhvr>
                                        <p:cTn id="24" dur="1000"/>
                                        <p:tgtEl>
                                          <p:spTgt spid="268303"/>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268307"/>
                                        </p:tgtEl>
                                        <p:attrNameLst>
                                          <p:attrName>style.visibility</p:attrName>
                                        </p:attrNameLst>
                                      </p:cBhvr>
                                      <p:to>
                                        <p:strVal val="visible"/>
                                      </p:to>
                                    </p:set>
                                    <p:animEffect transition="in" filter="slide(fromLeft)">
                                      <p:cBhvr>
                                        <p:cTn id="29" dur="500"/>
                                        <p:tgtEl>
                                          <p:spTgt spid="268307"/>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68304"/>
                                        </p:tgtEl>
                                        <p:attrNameLst>
                                          <p:attrName>style.visibility</p:attrName>
                                        </p:attrNameLst>
                                      </p:cBhvr>
                                      <p:to>
                                        <p:strVal val="visible"/>
                                      </p:to>
                                    </p:set>
                                    <p:animEffect transition="in" filter="fade">
                                      <p:cBhvr>
                                        <p:cTn id="33" dur="1000"/>
                                        <p:tgtEl>
                                          <p:spTgt spid="268304"/>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1" fill="hold" nodeType="clickEffect">
                                  <p:stCondLst>
                                    <p:cond delay="0"/>
                                  </p:stCondLst>
                                  <p:childTnLst>
                                    <p:set>
                                      <p:cBhvr>
                                        <p:cTn id="37" dur="1" fill="hold">
                                          <p:stCondLst>
                                            <p:cond delay="0"/>
                                          </p:stCondLst>
                                        </p:cTn>
                                        <p:tgtEl>
                                          <p:spTgt spid="268308"/>
                                        </p:tgtEl>
                                        <p:attrNameLst>
                                          <p:attrName>style.visibility</p:attrName>
                                        </p:attrNameLst>
                                      </p:cBhvr>
                                      <p:to>
                                        <p:strVal val="visible"/>
                                      </p:to>
                                    </p:set>
                                    <p:animEffect transition="in" filter="slide(fromTop)">
                                      <p:cBhvr>
                                        <p:cTn id="38" dur="500"/>
                                        <p:tgtEl>
                                          <p:spTgt spid="26830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8305"/>
                                        </p:tgtEl>
                                        <p:attrNameLst>
                                          <p:attrName>style.visibility</p:attrName>
                                        </p:attrNameLst>
                                      </p:cBhvr>
                                      <p:to>
                                        <p:strVal val="visible"/>
                                      </p:to>
                                    </p:set>
                                    <p:animEffect transition="in" filter="fade">
                                      <p:cBhvr>
                                        <p:cTn id="43" dur="1000"/>
                                        <p:tgtEl>
                                          <p:spTgt spid="26830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8296"/>
                                        </p:tgtEl>
                                        <p:attrNameLst>
                                          <p:attrName>style.visibility</p:attrName>
                                        </p:attrNameLst>
                                      </p:cBhvr>
                                      <p:to>
                                        <p:strVal val="visible"/>
                                      </p:to>
                                    </p:set>
                                    <p:animEffect transition="in" filter="fade">
                                      <p:cBhvr>
                                        <p:cTn id="48" dur="1000"/>
                                        <p:tgtEl>
                                          <p:spTgt spid="268296"/>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268291">
                                            <p:txEl>
                                              <p:pRg st="9" end="9"/>
                                            </p:txEl>
                                          </p:spTgt>
                                        </p:tgtEl>
                                        <p:attrNameLst>
                                          <p:attrName>style.visibility</p:attrName>
                                        </p:attrNameLst>
                                      </p:cBhvr>
                                      <p:to>
                                        <p:strVal val="visible"/>
                                      </p:to>
                                    </p:set>
                                    <p:animEffect transition="in" filter="slide(fromBottom)">
                                      <p:cBhvr>
                                        <p:cTn id="53" dur="500"/>
                                        <p:tgtEl>
                                          <p:spTgt spid="268291">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68309"/>
                                        </p:tgtEl>
                                        <p:attrNameLst>
                                          <p:attrName>style.visibility</p:attrName>
                                        </p:attrNameLst>
                                      </p:cBhvr>
                                      <p:to>
                                        <p:strVal val="visible"/>
                                      </p:to>
                                    </p:set>
                                    <p:animEffect transition="in" filter="fade">
                                      <p:cBhvr>
                                        <p:cTn id="58" dur="1000"/>
                                        <p:tgtEl>
                                          <p:spTgt spid="268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9" grpId="0"/>
      <p:bldP spid="26830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页脚占位符 6"/>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9" name="灯片编号占位符 7"/>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60B79462-2B26-4F0F-9E36-EBF1DCD0516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63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10595" name="Rectangle 2"/>
          <p:cNvSpPr>
            <a:spLocks noGrp="1"/>
          </p:cNvSpPr>
          <p:nvPr>
            <p:ph type="title"/>
          </p:nvPr>
        </p:nvSpPr>
        <p:spPr>
          <a:xfrm>
            <a:off x="590550" y="69850"/>
            <a:ext cx="8328025"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10596" name="Rectangle 3"/>
          <p:cNvSpPr>
            <a:spLocks noGrp="1"/>
          </p:cNvSpPr>
          <p:nvPr>
            <p:ph type="body" sz="half" idx="1" hasCustomPrompt="1"/>
          </p:nvPr>
        </p:nvSpPr>
        <p:spPr>
          <a:xfrm>
            <a:off x="469900" y="1022350"/>
            <a:ext cx="8269288" cy="4953000"/>
          </a:xfrm>
        </p:spPr>
        <p:txBody>
          <a:bodyPr vert="horz" wrap="square" lIns="91440" tIns="45720" rIns="91440" bIns="45720" anchor="t" anchorCtr="0"/>
          <a:lstStyle/>
          <a:p>
            <a:pPr eaLnBrk="1" hangingPunct="1">
              <a:buClr>
                <a:schemeClr val="tx1"/>
              </a:buClr>
              <a:buSzTx/>
              <a:buFont typeface="Wingdings" panose="05000000000000000000" pitchFamily="2" charset="2"/>
            </a:pPr>
            <a:r>
              <a:rPr lang="zh-CN" altLang="en-US" sz="2400" dirty="0">
                <a:solidFill>
                  <a:srgbClr val="000000"/>
                </a:solidFill>
                <a:latin typeface="Arial" panose="020B0604020202020204" pitchFamily="34" charset="0"/>
                <a:ea typeface="华文仿宋" panose="02010600040101010101" pitchFamily="2" charset="-122"/>
              </a:rPr>
              <a:t>考虑工作负荷中各程序出现的次数，可将程序出现的执行速率加权</a:t>
            </a:r>
          </a:p>
          <a:p>
            <a:pPr lvl="1" eaLnBrk="1" hangingPunct="1">
              <a:buClr>
                <a:schemeClr val="tx2"/>
              </a:buClr>
              <a:buSzPct val="60000"/>
              <a:buFont typeface="Wingdings" panose="05000000000000000000" pitchFamily="2" charset="2"/>
            </a:pPr>
            <a:r>
              <a:rPr lang="zh-CN" altLang="en-US" b="1" dirty="0">
                <a:solidFill>
                  <a:srgbClr val="FF0000"/>
                </a:solidFill>
                <a:latin typeface="Arial" panose="020B0604020202020204" pitchFamily="34" charset="0"/>
                <a:ea typeface="楷体_GB2312" pitchFamily="49" charset="-122"/>
              </a:rPr>
              <a:t>加权算术平均值</a:t>
            </a:r>
          </a:p>
          <a:p>
            <a:pPr lvl="1" eaLnBrk="1" hangingPunct="1">
              <a:buClr>
                <a:schemeClr val="tx2"/>
              </a:buClr>
              <a:buSzPct val="60000"/>
              <a:buFont typeface="Wingdings" panose="05000000000000000000" pitchFamily="2" charset="2"/>
            </a:pPr>
            <a:endParaRPr lang="zh-CN" altLang="en-US" b="1" dirty="0">
              <a:solidFill>
                <a:srgbClr val="FF0000"/>
              </a:solidFill>
              <a:latin typeface="Arial" panose="020B0604020202020204" pitchFamily="34" charset="0"/>
              <a:ea typeface="楷体_GB2312" pitchFamily="49" charset="-122"/>
            </a:endParaRPr>
          </a:p>
          <a:p>
            <a:pPr lvl="1" eaLnBrk="1" hangingPunct="1">
              <a:buClr>
                <a:schemeClr val="tx2"/>
              </a:buClr>
              <a:buSzPct val="60000"/>
              <a:buFont typeface="Wingdings" panose="05000000000000000000" pitchFamily="2" charset="2"/>
            </a:pPr>
            <a:endParaRPr lang="zh-CN" altLang="en-US" b="1" dirty="0">
              <a:solidFill>
                <a:srgbClr val="FF0000"/>
              </a:solidFill>
              <a:latin typeface="Arial" panose="020B0604020202020204" pitchFamily="34" charset="0"/>
              <a:ea typeface="楷体_GB2312" pitchFamily="49" charset="-122"/>
            </a:endParaRPr>
          </a:p>
          <a:p>
            <a:pPr lvl="1" eaLnBrk="1" hangingPunct="1">
              <a:buClr>
                <a:schemeClr val="tx2"/>
              </a:buClr>
              <a:buSzPct val="60000"/>
              <a:buFont typeface="Wingdings" panose="05000000000000000000" pitchFamily="2" charset="2"/>
            </a:pPr>
            <a:r>
              <a:rPr lang="zh-CN" altLang="en-US" b="1" dirty="0">
                <a:solidFill>
                  <a:srgbClr val="FF0000"/>
                </a:solidFill>
                <a:latin typeface="Arial" panose="020B0604020202020204" pitchFamily="34" charset="0"/>
                <a:ea typeface="楷体_GB2312" pitchFamily="49" charset="-122"/>
              </a:rPr>
              <a:t>加权调和平均值</a:t>
            </a:r>
          </a:p>
          <a:p>
            <a:pPr lvl="1" eaLnBrk="1" hangingPunct="1">
              <a:buClr>
                <a:schemeClr val="tx2"/>
              </a:buClr>
              <a:buSzPct val="60000"/>
              <a:buFont typeface="Wingdings" panose="05000000000000000000" pitchFamily="2" charset="2"/>
            </a:pPr>
            <a:endParaRPr lang="zh-CN" altLang="en-US" b="1" dirty="0">
              <a:solidFill>
                <a:srgbClr val="FF0000"/>
              </a:solidFill>
              <a:latin typeface="Arial" panose="020B0604020202020204" pitchFamily="34" charset="0"/>
              <a:ea typeface="楷体_GB2312" pitchFamily="49" charset="-122"/>
            </a:endParaRPr>
          </a:p>
          <a:p>
            <a:pPr lvl="1" eaLnBrk="1" hangingPunct="1">
              <a:buClr>
                <a:schemeClr val="tx2"/>
              </a:buClr>
              <a:buSzPct val="60000"/>
              <a:buFont typeface="Wingdings" panose="05000000000000000000" pitchFamily="2" charset="2"/>
            </a:pPr>
            <a:endParaRPr lang="zh-CN" altLang="en-US" b="1" dirty="0">
              <a:solidFill>
                <a:srgbClr val="FF0000"/>
              </a:solidFill>
              <a:latin typeface="Arial" panose="020B0604020202020204" pitchFamily="34" charset="0"/>
              <a:ea typeface="楷体_GB2312" pitchFamily="49" charset="-122"/>
            </a:endParaRPr>
          </a:p>
          <a:p>
            <a:pPr lvl="1" eaLnBrk="1" hangingPunct="1">
              <a:buClr>
                <a:schemeClr val="tx2"/>
              </a:buClr>
              <a:buSzPct val="60000"/>
              <a:buFont typeface="Wingdings" panose="05000000000000000000" pitchFamily="2" charset="2"/>
            </a:pPr>
            <a:r>
              <a:rPr lang="zh-CN" altLang="en-US" b="1" dirty="0">
                <a:solidFill>
                  <a:srgbClr val="FF0000"/>
                </a:solidFill>
                <a:latin typeface="Arial" panose="020B0604020202020204" pitchFamily="34" charset="0"/>
                <a:ea typeface="楷体_GB2312" pitchFamily="49" charset="-122"/>
              </a:rPr>
              <a:t>加权几何平均值</a:t>
            </a:r>
          </a:p>
          <a:p>
            <a:pPr eaLnBrk="1" hangingPunct="1">
              <a:buClr>
                <a:schemeClr val="tx1"/>
              </a:buClr>
              <a:buSzTx/>
              <a:buFont typeface="Wingdings" panose="05000000000000000000" pitchFamily="2" charset="2"/>
            </a:pPr>
            <a:endParaRPr lang="zh-CN" altLang="en-US" sz="2400" dirty="0">
              <a:ea typeface="楷体_GB2312" pitchFamily="49" charset="-122"/>
            </a:endParaRPr>
          </a:p>
        </p:txBody>
      </p:sp>
      <p:graphicFrame>
        <p:nvGraphicFramePr>
          <p:cNvPr id="110597" name="Object 4"/>
          <p:cNvGraphicFramePr>
            <a:graphicFrameLocks noGrp="1" noChangeAspect="1"/>
          </p:cNvGraphicFramePr>
          <p:nvPr>
            <p:ph sz="quarter" idx="2" hasCustomPrompt="1"/>
          </p:nvPr>
        </p:nvGraphicFramePr>
        <p:xfrm>
          <a:off x="1746250" y="2266950"/>
          <a:ext cx="2914650" cy="922338"/>
        </p:xfrm>
        <a:graphic>
          <a:graphicData uri="http://schemas.openxmlformats.org/presentationml/2006/ole">
            <mc:AlternateContent xmlns:mc="http://schemas.openxmlformats.org/markup-compatibility/2006">
              <mc:Choice xmlns:v="urn:schemas-microsoft-com:vml" Requires="v">
                <p:oleObj spid="_x0000_s12304" r:id="rId3" imgW="1002665" imgH="317500" progId="Equation.DSMT4">
                  <p:embed/>
                </p:oleObj>
              </mc:Choice>
              <mc:Fallback>
                <p:oleObj r:id="rId3" imgW="1002665" imgH="317500" progId="Equation.DSMT4">
                  <p:embed/>
                  <p:pic>
                    <p:nvPicPr>
                      <p:cNvPr id="0" name="图片 3091"/>
                      <p:cNvPicPr/>
                      <p:nvPr/>
                    </p:nvPicPr>
                    <p:blipFill>
                      <a:blip r:embed="rId4"/>
                      <a:stretch>
                        <a:fillRect/>
                      </a:stretch>
                    </p:blipFill>
                    <p:spPr>
                      <a:xfrm>
                        <a:off x="1746250" y="2266950"/>
                        <a:ext cx="2914650" cy="922338"/>
                      </a:xfrm>
                      <a:prstGeom prst="rect">
                        <a:avLst/>
                      </a:prstGeom>
                      <a:noFill/>
                      <a:ln w="38100">
                        <a:miter/>
                      </a:ln>
                    </p:spPr>
                  </p:pic>
                </p:oleObj>
              </mc:Fallback>
            </mc:AlternateContent>
          </a:graphicData>
        </a:graphic>
      </p:graphicFrame>
      <p:graphicFrame>
        <p:nvGraphicFramePr>
          <p:cNvPr id="110598" name="Object 6"/>
          <p:cNvGraphicFramePr>
            <a:graphicFrameLocks noGrp="1" noChangeAspect="1"/>
          </p:cNvGraphicFramePr>
          <p:nvPr>
            <p:ph sz="quarter" idx="3" hasCustomPrompt="1"/>
          </p:nvPr>
        </p:nvGraphicFramePr>
        <p:xfrm>
          <a:off x="1773238" y="4837113"/>
          <a:ext cx="4916487" cy="944562"/>
        </p:xfrm>
        <a:graphic>
          <a:graphicData uri="http://schemas.openxmlformats.org/presentationml/2006/ole">
            <mc:AlternateContent xmlns:mc="http://schemas.openxmlformats.org/markup-compatibility/2006">
              <mc:Choice xmlns:v="urn:schemas-microsoft-com:vml" Requires="v">
                <p:oleObj spid="_x0000_s12305" r:id="rId5" imgW="2247900" imgH="431800" progId="Equation.3">
                  <p:embed/>
                </p:oleObj>
              </mc:Choice>
              <mc:Fallback>
                <p:oleObj r:id="rId5" imgW="2247900" imgH="431800" progId="Equation.3">
                  <p:embed/>
                  <p:pic>
                    <p:nvPicPr>
                      <p:cNvPr id="0" name="图片 3093"/>
                      <p:cNvPicPr/>
                      <p:nvPr/>
                    </p:nvPicPr>
                    <p:blipFill>
                      <a:blip r:embed="rId6"/>
                      <a:stretch>
                        <a:fillRect/>
                      </a:stretch>
                    </p:blipFill>
                    <p:spPr>
                      <a:xfrm>
                        <a:off x="1773238" y="4837113"/>
                        <a:ext cx="4916487" cy="944562"/>
                      </a:xfrm>
                      <a:prstGeom prst="rect">
                        <a:avLst/>
                      </a:prstGeom>
                      <a:noFill/>
                      <a:ln w="38100">
                        <a:miter/>
                      </a:ln>
                    </p:spPr>
                  </p:pic>
                </p:oleObj>
              </mc:Fallback>
            </mc:AlternateContent>
          </a:graphicData>
        </a:graphic>
      </p:graphicFrame>
      <p:graphicFrame>
        <p:nvGraphicFramePr>
          <p:cNvPr id="110599" name="Object 8"/>
          <p:cNvGraphicFramePr>
            <a:graphicFrameLocks noChangeAspect="1"/>
          </p:cNvGraphicFramePr>
          <p:nvPr/>
        </p:nvGraphicFramePr>
        <p:xfrm>
          <a:off x="1801813" y="3503613"/>
          <a:ext cx="3535362" cy="890587"/>
        </p:xfrm>
        <a:graphic>
          <a:graphicData uri="http://schemas.openxmlformats.org/presentationml/2006/ole">
            <mc:AlternateContent xmlns:mc="http://schemas.openxmlformats.org/markup-compatibility/2006">
              <mc:Choice xmlns:v="urn:schemas-microsoft-com:vml" Requires="v">
                <p:oleObj spid="_x0000_s12306" r:id="rId7" imgW="1764665" imgH="444500" progId="Equation.3">
                  <p:embed/>
                </p:oleObj>
              </mc:Choice>
              <mc:Fallback>
                <p:oleObj r:id="rId7" imgW="1764665" imgH="444500" progId="Equation.3">
                  <p:embed/>
                  <p:pic>
                    <p:nvPicPr>
                      <p:cNvPr id="0" name="图片 3092"/>
                      <p:cNvPicPr/>
                      <p:nvPr/>
                    </p:nvPicPr>
                    <p:blipFill>
                      <a:blip r:embed="rId8"/>
                      <a:stretch>
                        <a:fillRect/>
                      </a:stretch>
                    </p:blipFill>
                    <p:spPr>
                      <a:xfrm>
                        <a:off x="1801813" y="3503613"/>
                        <a:ext cx="3535362" cy="890587"/>
                      </a:xfrm>
                      <a:prstGeom prst="rect">
                        <a:avLst/>
                      </a:prstGeom>
                      <a:noFill/>
                      <a:ln w="38100">
                        <a:noFill/>
                        <a:miter/>
                      </a:ln>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51C932ED-042E-4739-8E77-750E7DE87B8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64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11619" name="Rectangle 2"/>
          <p:cNvSpPr>
            <a:spLocks noGrp="1"/>
          </p:cNvSpPr>
          <p:nvPr>
            <p:ph type="title"/>
          </p:nvPr>
        </p:nvSpPr>
        <p:spPr>
          <a:xfrm>
            <a:off x="590550" y="69850"/>
            <a:ext cx="8153400"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11620"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楷体_GB2312" pitchFamily="49" charset="-122"/>
                <a:ea typeface="楷体_GB2312" pitchFamily="49" charset="-122"/>
              </a:rPr>
              <a:t>评价一个系统的性能，还和跑何种负荷程序有关</a:t>
            </a:r>
          </a:p>
          <a:p>
            <a:pPr lvl="1" eaLnBrk="1" hangingPunct="1"/>
            <a:r>
              <a:rPr lang="zh-CN" altLang="en-US" dirty="0">
                <a:solidFill>
                  <a:srgbClr val="000000"/>
                </a:solidFill>
                <a:latin typeface="楷体_GB2312" pitchFamily="49" charset="-122"/>
                <a:ea typeface="楷体_GB2312" pitchFamily="49" charset="-122"/>
              </a:rPr>
              <a:t>采用实际的应用程序测试</a:t>
            </a:r>
          </a:p>
          <a:p>
            <a:pPr lvl="2" eaLnBrk="1" hangingPunct="1"/>
            <a:r>
              <a:rPr lang="zh-CN" altLang="en-US" dirty="0"/>
              <a:t>如：</a:t>
            </a:r>
            <a:r>
              <a:rPr lang="en-US" altLang="zh-CN" dirty="0"/>
              <a:t>C</a:t>
            </a:r>
            <a:r>
              <a:rPr lang="zh-CN" altLang="en-US" dirty="0"/>
              <a:t>语言的编译程序</a:t>
            </a:r>
          </a:p>
          <a:p>
            <a:pPr lvl="1" eaLnBrk="1" hangingPunct="1"/>
            <a:r>
              <a:rPr lang="zh-CN" altLang="en-US" dirty="0">
                <a:solidFill>
                  <a:srgbClr val="000000"/>
                </a:solidFill>
                <a:latin typeface="楷体_GB2312" pitchFamily="49" charset="-122"/>
                <a:ea typeface="楷体_GB2312" pitchFamily="49" charset="-122"/>
              </a:rPr>
              <a:t>采用核心程序测试</a:t>
            </a:r>
          </a:p>
          <a:p>
            <a:pPr lvl="2" eaLnBrk="1" hangingPunct="1"/>
            <a:r>
              <a:rPr lang="zh-CN" altLang="en-US" dirty="0"/>
              <a:t>从实际程序中抽出关键部分组合而成</a:t>
            </a:r>
          </a:p>
          <a:p>
            <a:pPr lvl="1" eaLnBrk="1" hangingPunct="1"/>
            <a:r>
              <a:rPr lang="zh-CN" altLang="en-US" dirty="0">
                <a:solidFill>
                  <a:srgbClr val="000000"/>
                </a:solidFill>
                <a:latin typeface="楷体_GB2312" pitchFamily="49" charset="-122"/>
                <a:ea typeface="楷体_GB2312" pitchFamily="49" charset="-122"/>
              </a:rPr>
              <a:t>合成测试程序</a:t>
            </a:r>
          </a:p>
          <a:p>
            <a:pPr lvl="2" eaLnBrk="1" hangingPunct="1"/>
            <a:r>
              <a:rPr lang="zh-CN" altLang="en-US" dirty="0"/>
              <a:t>人为写的核心程序，规模小，结果是可预知</a:t>
            </a:r>
          </a:p>
          <a:p>
            <a:pPr lvl="1" eaLnBrk="1" hangingPunct="1"/>
            <a:r>
              <a:rPr lang="zh-CN" altLang="en-US" dirty="0">
                <a:solidFill>
                  <a:srgbClr val="000000"/>
                </a:solidFill>
                <a:latin typeface="楷体_GB2312" pitchFamily="49" charset="-122"/>
                <a:ea typeface="楷体_GB2312" pitchFamily="49" charset="-122"/>
              </a:rPr>
              <a:t>综合基准测试程序</a:t>
            </a:r>
          </a:p>
          <a:p>
            <a:pPr lvl="2" eaLnBrk="1" hangingPunct="1"/>
            <a:r>
              <a:rPr lang="zh-CN" altLang="en-US" dirty="0"/>
              <a:t>考虑了各种可能操作和各种程序的比例，人为地平衡编制的基准测试程序，与实际差别较大不真实。</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26C776C-3CD2-4614-A2D6-9C457ED1FFF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65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12643" name="Rectangle 2"/>
          <p:cNvSpPr>
            <a:spLocks noGrp="1"/>
          </p:cNvSpPr>
          <p:nvPr>
            <p:ph type="title"/>
          </p:nvPr>
        </p:nvSpPr>
        <p:spPr>
          <a:xfrm>
            <a:off x="590550" y="69850"/>
            <a:ext cx="8313738"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12644"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华文仿宋" panose="02010600040101010101" pitchFamily="2" charset="-122"/>
                <a:ea typeface="华文仿宋" panose="02010600040101010101" pitchFamily="2" charset="-122"/>
              </a:rPr>
              <a:t>采用基准测试程序的方法</a:t>
            </a:r>
          </a:p>
          <a:p>
            <a:pPr lvl="1" eaLnBrk="1" hangingPunct="1"/>
            <a:r>
              <a:rPr lang="en-US" altLang="zh-CN" b="1" dirty="0">
                <a:solidFill>
                  <a:srgbClr val="FF0000"/>
                </a:solidFill>
                <a:latin typeface="华文仿宋" panose="02010600040101010101" pitchFamily="2" charset="-122"/>
                <a:ea typeface="华文仿宋" panose="02010600040101010101" pitchFamily="2" charset="-122"/>
              </a:rPr>
              <a:t>SPEC</a:t>
            </a:r>
            <a:r>
              <a:rPr lang="en-US" altLang="zh-CN" b="1" dirty="0">
                <a:solidFill>
                  <a:srgbClr val="000000"/>
                </a:solidFill>
                <a:latin typeface="华文仿宋" panose="02010600040101010101" pitchFamily="2" charset="-122"/>
                <a:ea typeface="华文仿宋" panose="02010600040101010101" pitchFamily="2" charset="-122"/>
              </a:rPr>
              <a:t>(the Standard Performance Evaluation Corporation</a:t>
            </a:r>
            <a:r>
              <a:rPr lang="zh-CN" altLang="en-US" b="1" dirty="0">
                <a:solidFill>
                  <a:srgbClr val="000000"/>
                </a:solidFill>
                <a:latin typeface="华文仿宋" panose="02010600040101010101" pitchFamily="2" charset="-122"/>
                <a:ea typeface="华文仿宋" panose="02010600040101010101" pitchFamily="2" charset="-122"/>
              </a:rPr>
              <a:t>，标准性能评估机构</a:t>
            </a:r>
            <a:r>
              <a:rPr lang="en-US" altLang="zh-CN" b="1" dirty="0">
                <a:solidFill>
                  <a:srgbClr val="000000"/>
                </a:solidFill>
                <a:latin typeface="华文仿宋" panose="02010600040101010101" pitchFamily="2" charset="-122"/>
                <a:ea typeface="华文仿宋" panose="02010600040101010101" pitchFamily="2" charset="-122"/>
              </a:rPr>
              <a:t>)</a:t>
            </a:r>
            <a:r>
              <a:rPr lang="zh-CN" altLang="en-US" b="1" dirty="0">
                <a:solidFill>
                  <a:srgbClr val="000000"/>
                </a:solidFill>
                <a:latin typeface="华文仿宋" panose="02010600040101010101" pitchFamily="2" charset="-122"/>
                <a:ea typeface="华文仿宋" panose="02010600040101010101" pitchFamily="2" charset="-122"/>
              </a:rPr>
              <a:t>是一个全球性的、权威的第三方应用性能测试组织，它旨在确立、修改以及认定一系列服务器应用性能评估的标准</a:t>
            </a:r>
          </a:p>
          <a:p>
            <a:pPr lvl="1" eaLnBrk="1" hangingPunct="1"/>
            <a:r>
              <a:rPr lang="zh-CN" altLang="en-US" b="1" dirty="0">
                <a:solidFill>
                  <a:srgbClr val="000000"/>
                </a:solidFill>
                <a:latin typeface="华文仿宋" panose="02010600040101010101" pitchFamily="2" charset="-122"/>
                <a:ea typeface="华文仿宋" panose="02010600040101010101" pitchFamily="2" charset="-122"/>
              </a:rPr>
              <a:t>如今已经成为一项评估处理器计算性能的全球性测试标准，是目前</a:t>
            </a:r>
            <a:r>
              <a:rPr lang="en-US" altLang="zh-CN" b="1" dirty="0">
                <a:solidFill>
                  <a:srgbClr val="000000"/>
                </a:solidFill>
                <a:latin typeface="华文仿宋" panose="02010600040101010101" pitchFamily="2" charset="-122"/>
                <a:ea typeface="华文仿宋" panose="02010600040101010101" pitchFamily="2" charset="-122"/>
              </a:rPr>
              <a:t>CPU</a:t>
            </a:r>
            <a:r>
              <a:rPr lang="zh-CN" altLang="en-US" b="1" dirty="0">
                <a:solidFill>
                  <a:srgbClr val="000000"/>
                </a:solidFill>
                <a:latin typeface="华文仿宋" panose="02010600040101010101" pitchFamily="2" charset="-122"/>
                <a:ea typeface="华文仿宋" panose="02010600040101010101" pitchFamily="2" charset="-122"/>
              </a:rPr>
              <a:t>性能评估最为客观而可信的基准测试之一</a:t>
            </a:r>
          </a:p>
          <a:p>
            <a:pPr lvl="1" eaLnBrk="1" hangingPunct="1"/>
            <a:r>
              <a:rPr lang="en-US" altLang="zh-CN" b="1" dirty="0">
                <a:solidFill>
                  <a:srgbClr val="000000"/>
                </a:solidFill>
                <a:latin typeface="Times New Roman" panose="02020603050405020304" pitchFamily="18" charset="0"/>
                <a:ea typeface="华文仿宋" panose="02010600040101010101" pitchFamily="2" charset="-122"/>
              </a:rPr>
              <a:t>Including integer oriented (SPECint) and floating-point oriented (SPECfp)</a:t>
            </a:r>
            <a:endParaRPr lang="zh-CN" altLang="en-US" b="1" dirty="0">
              <a:solidFill>
                <a:srgbClr val="000000"/>
              </a:solidFill>
              <a:latin typeface="Times New Roman" panose="02020603050405020304" pitchFamily="18" charset="0"/>
              <a:ea typeface="华文仿宋" panose="02010600040101010101" pitchFamily="2" charset="-122"/>
            </a:endParaRPr>
          </a:p>
          <a:p>
            <a:pPr lvl="1" eaLnBrk="1" hangingPunct="1"/>
            <a:r>
              <a:rPr lang="en-US" altLang="zh-CN" b="1" dirty="0">
                <a:solidFill>
                  <a:srgbClr val="000000"/>
                </a:solidFill>
                <a:latin typeface="华文仿宋" panose="02010600040101010101" pitchFamily="2" charset="-122"/>
                <a:ea typeface="华文仿宋" panose="02010600040101010101" pitchFamily="2" charset="-122"/>
              </a:rPr>
              <a:t>SPEC 89</a:t>
            </a:r>
            <a:r>
              <a:rPr lang="zh-CN" altLang="en-US" b="1" dirty="0">
                <a:solidFill>
                  <a:srgbClr val="000000"/>
                </a:solidFill>
                <a:latin typeface="华文仿宋" panose="02010600040101010101" pitchFamily="2" charset="-122"/>
                <a:ea typeface="华文仿宋" panose="02010600040101010101" pitchFamily="2" charset="-122"/>
              </a:rPr>
              <a:t>、 </a:t>
            </a:r>
            <a:r>
              <a:rPr lang="en-US" altLang="zh-CN" b="1" dirty="0">
                <a:solidFill>
                  <a:srgbClr val="000000"/>
                </a:solidFill>
                <a:latin typeface="华文仿宋" panose="02010600040101010101" pitchFamily="2" charset="-122"/>
                <a:ea typeface="华文仿宋" panose="02010600040101010101" pitchFamily="2" charset="-122"/>
              </a:rPr>
              <a:t>SPEC 92</a:t>
            </a:r>
            <a:r>
              <a:rPr lang="zh-CN" altLang="en-US" b="1" dirty="0">
                <a:solidFill>
                  <a:srgbClr val="000000"/>
                </a:solidFill>
                <a:latin typeface="华文仿宋" panose="02010600040101010101" pitchFamily="2" charset="-122"/>
                <a:ea typeface="华文仿宋" panose="02010600040101010101" pitchFamily="2" charset="-122"/>
              </a:rPr>
              <a:t>、 </a:t>
            </a:r>
            <a:r>
              <a:rPr lang="en-US" altLang="zh-CN" b="1" dirty="0">
                <a:solidFill>
                  <a:srgbClr val="000000"/>
                </a:solidFill>
                <a:latin typeface="华文仿宋" panose="02010600040101010101" pitchFamily="2" charset="-122"/>
                <a:ea typeface="华文仿宋" panose="02010600040101010101" pitchFamily="2" charset="-122"/>
              </a:rPr>
              <a:t>SPEC 95</a:t>
            </a:r>
            <a:r>
              <a:rPr lang="zh-CN" altLang="en-US" b="1" dirty="0">
                <a:solidFill>
                  <a:srgbClr val="000000"/>
                </a:solidFill>
                <a:latin typeface="华文仿宋" panose="02010600040101010101" pitchFamily="2" charset="-122"/>
                <a:ea typeface="华文仿宋" panose="02010600040101010101" pitchFamily="2" charset="-122"/>
              </a:rPr>
              <a:t>、</a:t>
            </a:r>
            <a:r>
              <a:rPr lang="en-US" altLang="zh-CN" b="1" dirty="0">
                <a:solidFill>
                  <a:srgbClr val="000000"/>
                </a:solidFill>
                <a:latin typeface="华文仿宋" panose="02010600040101010101" pitchFamily="2" charset="-122"/>
                <a:ea typeface="华文仿宋" panose="02010600040101010101" pitchFamily="2" charset="-122"/>
              </a:rPr>
              <a:t>SPEC 2000</a:t>
            </a:r>
            <a:r>
              <a:rPr lang="zh-CN" altLang="en-US" b="1" dirty="0">
                <a:solidFill>
                  <a:srgbClr val="000000"/>
                </a:solidFill>
                <a:latin typeface="华文仿宋" panose="02010600040101010101" pitchFamily="2" charset="-122"/>
                <a:ea typeface="华文仿宋" panose="02010600040101010101" pitchFamily="2" charset="-122"/>
              </a:rPr>
              <a:t>、</a:t>
            </a:r>
            <a:r>
              <a:rPr lang="en-US" altLang="zh-CN" b="1" dirty="0">
                <a:solidFill>
                  <a:srgbClr val="000000"/>
                </a:solidFill>
                <a:latin typeface="华文仿宋" panose="02010600040101010101" pitchFamily="2" charset="-122"/>
                <a:ea typeface="华文仿宋" panose="02010600040101010101" pitchFamily="2" charset="-122"/>
              </a:rPr>
              <a:t>SPEC CPU2006</a:t>
            </a:r>
            <a:endParaRPr lang="zh-CN" altLang="en-US" b="1" dirty="0">
              <a:solidFill>
                <a:srgbClr val="000000"/>
              </a:solidFill>
              <a:latin typeface="华文仿宋" panose="02010600040101010101" pitchFamily="2" charset="-122"/>
              <a:ea typeface="华文仿宋" panose="02010600040101010101" pitchFamily="2" charset="-122"/>
            </a:endParaRPr>
          </a:p>
        </p:txBody>
      </p:sp>
      <p:sp>
        <p:nvSpPr>
          <p:cNvPr id="293892" name="AutoShape 4"/>
          <p:cNvSpPr/>
          <p:nvPr/>
        </p:nvSpPr>
        <p:spPr>
          <a:xfrm>
            <a:off x="1517650" y="2138363"/>
            <a:ext cx="5967413" cy="3641725"/>
          </a:xfrm>
          <a:prstGeom prst="irregularSeal2">
            <a:avLst/>
          </a:prstGeom>
          <a:solidFill>
            <a:srgbClr val="FF66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zh-CN" altLang="en-US" sz="3200" b="1" dirty="0">
                <a:solidFill>
                  <a:srgbClr val="FFFFFF"/>
                </a:solidFill>
                <a:latin typeface="华文仿宋" panose="02010600040101010101" pitchFamily="2" charset="-122"/>
                <a:ea typeface="华文仿宋" panose="02010600040101010101" pitchFamily="2" charset="-122"/>
              </a:rPr>
              <a:t>测测自己的</a:t>
            </a:r>
          </a:p>
          <a:p>
            <a:pPr algn="ctr" eaLnBrk="0" hangingPunct="0"/>
            <a:r>
              <a:rPr lang="zh-CN" altLang="en-US" sz="3200" b="1" dirty="0">
                <a:solidFill>
                  <a:srgbClr val="FFFFFF"/>
                </a:solidFill>
                <a:latin typeface="华文仿宋" panose="02010600040101010101" pitchFamily="2" charset="-122"/>
                <a:ea typeface="华文仿宋" panose="02010600040101010101" pitchFamily="2" charset="-122"/>
              </a:rPr>
              <a:t>计算机性能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93892"/>
                                        </p:tgtEl>
                                        <p:attrNameLst>
                                          <p:attrName>style.visibility</p:attrName>
                                        </p:attrNameLst>
                                      </p:cBhvr>
                                      <p:to>
                                        <p:strVal val="visible"/>
                                      </p:to>
                                    </p:set>
                                    <p:animEffect transition="in" filter="wedge">
                                      <p:cBhvr>
                                        <p:cTn id="7" dur="1000"/>
                                        <p:tgtEl>
                                          <p:spTgt spid="293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E90F9CF7-CE54-46B4-81B7-78C9AEC9BE7E}"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66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14691" name="Rectangle 2"/>
          <p:cNvSpPr>
            <a:spLocks noGrp="1"/>
          </p:cNvSpPr>
          <p:nvPr>
            <p:ph type="title"/>
          </p:nvPr>
        </p:nvSpPr>
        <p:spPr>
          <a:xfrm>
            <a:off x="590550" y="69850"/>
            <a:ext cx="8221663"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14692"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黑体" panose="02010609060101010101" pitchFamily="49" charset="-122"/>
                <a:ea typeface="黑体" panose="02010609060101010101" pitchFamily="49" charset="-122"/>
              </a:rPr>
              <a:t>计算机定量设计的原理</a:t>
            </a:r>
          </a:p>
          <a:p>
            <a:pPr lvl="1" eaLnBrk="1" hangingPunct="1"/>
            <a:endParaRPr lang="zh-CN" altLang="en-US" b="1" dirty="0">
              <a:latin typeface="黑体" panose="02010609060101010101" pitchFamily="49" charset="-122"/>
              <a:ea typeface="黑体" panose="02010609060101010101" pitchFamily="49" charset="-122"/>
            </a:endParaRPr>
          </a:p>
          <a:p>
            <a:pPr lvl="1" eaLnBrk="1" hangingPunct="1"/>
            <a:r>
              <a:rPr lang="zh-CN" altLang="en-US" sz="2800" b="1" dirty="0">
                <a:latin typeface="黑体" panose="02010609060101010101" pitchFamily="49" charset="-122"/>
                <a:ea typeface="黑体" panose="02010609060101010101" pitchFamily="49" charset="-122"/>
              </a:rPr>
              <a:t>哈夫曼压缩原理</a:t>
            </a:r>
          </a:p>
          <a:p>
            <a:pPr eaLnBrk="1" hangingPunct="1"/>
            <a:endParaRPr lang="zh-CN" altLang="en-US" dirty="0">
              <a:solidFill>
                <a:schemeClr val="hlink"/>
              </a:solidFill>
              <a:latin typeface="黑体" panose="02010609060101010101" pitchFamily="49" charset="-122"/>
              <a:ea typeface="黑体" panose="02010609060101010101" pitchFamily="49" charset="-122"/>
            </a:endParaRPr>
          </a:p>
          <a:p>
            <a:pPr lvl="1" eaLnBrk="1" hangingPunct="1"/>
            <a:r>
              <a:rPr lang="en-US" altLang="zh-CN" sz="2800" b="1" dirty="0">
                <a:latin typeface="黑体" panose="02010609060101010101" pitchFamily="49" charset="-122"/>
                <a:ea typeface="黑体" panose="02010609060101010101" pitchFamily="49" charset="-122"/>
              </a:rPr>
              <a:t>Amdahl</a:t>
            </a:r>
            <a:r>
              <a:rPr lang="zh-CN" altLang="en-US" sz="2800" b="1" dirty="0">
                <a:latin typeface="黑体" panose="02010609060101010101" pitchFamily="49" charset="-122"/>
                <a:ea typeface="黑体" panose="02010609060101010101" pitchFamily="49" charset="-122"/>
              </a:rPr>
              <a:t>定律</a:t>
            </a:r>
          </a:p>
          <a:p>
            <a:pPr eaLnBrk="1" hangingPunct="1"/>
            <a:endParaRPr lang="zh-CN" altLang="en-US" dirty="0">
              <a:solidFill>
                <a:schemeClr val="hlink"/>
              </a:solidFill>
              <a:latin typeface="黑体" panose="02010609060101010101" pitchFamily="49" charset="-122"/>
              <a:ea typeface="黑体" panose="02010609060101010101" pitchFamily="49" charset="-122"/>
            </a:endParaRPr>
          </a:p>
          <a:p>
            <a:pPr lvl="1" eaLnBrk="1" hangingPunct="1"/>
            <a:r>
              <a:rPr lang="zh-CN" altLang="en-US" sz="2800" b="1" dirty="0">
                <a:latin typeface="黑体" panose="02010609060101010101" pitchFamily="49" charset="-122"/>
                <a:ea typeface="黑体" panose="02010609060101010101" pitchFamily="49" charset="-122"/>
              </a:rPr>
              <a:t>程序访问的局部性规律</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068018DB-0065-4D93-B5BD-4610D3465CAF}"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67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15715" name="Rectangle 2"/>
          <p:cNvSpPr>
            <a:spLocks noGrp="1"/>
          </p:cNvSpPr>
          <p:nvPr>
            <p:ph type="title"/>
          </p:nvPr>
        </p:nvSpPr>
        <p:spPr>
          <a:xfrm>
            <a:off x="590550" y="69850"/>
            <a:ext cx="8266113"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15716"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华文仿宋" panose="02010600040101010101" pitchFamily="2" charset="-122"/>
                <a:ea typeface="华文仿宋" panose="02010600040101010101" pitchFamily="2" charset="-122"/>
              </a:rPr>
              <a:t>哈夫曼压缩原理</a:t>
            </a:r>
          </a:p>
          <a:p>
            <a:pPr lvl="1" eaLnBrk="1" hangingPunct="1"/>
            <a:r>
              <a:rPr lang="zh-CN" altLang="en-US" b="1" dirty="0">
                <a:solidFill>
                  <a:srgbClr val="000000"/>
                </a:solidFill>
                <a:latin typeface="华文仿宋" panose="02010600040101010101" pitchFamily="2" charset="-122"/>
                <a:ea typeface="华文仿宋" panose="02010600040101010101" pitchFamily="2" charset="-122"/>
              </a:rPr>
              <a:t>尽可能加速处理</a:t>
            </a:r>
            <a:r>
              <a:rPr lang="zh-CN" altLang="en-US" b="1" dirty="0">
                <a:solidFill>
                  <a:srgbClr val="FF0000"/>
                </a:solidFill>
                <a:latin typeface="华文仿宋" panose="02010600040101010101" pitchFamily="2" charset="-122"/>
                <a:ea typeface="华文仿宋" panose="02010600040101010101" pitchFamily="2" charset="-122"/>
              </a:rPr>
              <a:t>高概率事件</a:t>
            </a:r>
            <a:r>
              <a:rPr lang="zh-CN" altLang="en-US" b="1" dirty="0">
                <a:solidFill>
                  <a:srgbClr val="000000"/>
                </a:solidFill>
                <a:latin typeface="华文仿宋" panose="02010600040101010101" pitchFamily="2" charset="-122"/>
                <a:ea typeface="华文仿宋" panose="02010600040101010101" pitchFamily="2" charset="-122"/>
              </a:rPr>
              <a:t>远比加速</a:t>
            </a:r>
            <a:r>
              <a:rPr lang="zh-CN" altLang="en-US" b="1" dirty="0">
                <a:solidFill>
                  <a:srgbClr val="FF0000"/>
                </a:solidFill>
                <a:latin typeface="华文仿宋" panose="02010600040101010101" pitchFamily="2" charset="-122"/>
                <a:ea typeface="华文仿宋" panose="02010600040101010101" pitchFamily="2" charset="-122"/>
              </a:rPr>
              <a:t>低概率事件</a:t>
            </a:r>
            <a:r>
              <a:rPr lang="zh-CN" altLang="en-US" b="1" dirty="0">
                <a:solidFill>
                  <a:srgbClr val="000000"/>
                </a:solidFill>
                <a:latin typeface="华文仿宋" panose="02010600040101010101" pitchFamily="2" charset="-122"/>
                <a:ea typeface="华文仿宋" panose="02010600040101010101" pitchFamily="2" charset="-122"/>
              </a:rPr>
              <a:t>对性能得提高要显著。</a:t>
            </a:r>
            <a:endParaRPr lang="en-US" altLang="zh-CN" b="1" dirty="0">
              <a:solidFill>
                <a:srgbClr val="000000"/>
              </a:solidFill>
              <a:latin typeface="华文仿宋" panose="02010600040101010101" pitchFamily="2" charset="-122"/>
              <a:ea typeface="华文仿宋" panose="02010600040101010101" pitchFamily="2" charset="-122"/>
            </a:endParaRPr>
          </a:p>
          <a:p>
            <a:pPr lvl="2" eaLnBrk="1" hangingPunct="1"/>
            <a:r>
              <a:rPr lang="en-US" altLang="zh-CN" b="1" dirty="0">
                <a:solidFill>
                  <a:srgbClr val="000000"/>
                </a:solidFill>
                <a:latin typeface="华文仿宋" panose="02010600040101010101" pitchFamily="2" charset="-122"/>
                <a:ea typeface="华文仿宋" panose="02010600040101010101" pitchFamily="2" charset="-122"/>
              </a:rPr>
              <a:t> CPU</a:t>
            </a:r>
            <a:r>
              <a:rPr lang="zh-CN" altLang="en-US" b="1" dirty="0">
                <a:solidFill>
                  <a:srgbClr val="000000"/>
                </a:solidFill>
                <a:latin typeface="华文仿宋" panose="02010600040101010101" pitchFamily="2" charset="-122"/>
                <a:ea typeface="华文仿宋" panose="02010600040101010101" pitchFamily="2" charset="-122"/>
              </a:rPr>
              <a:t>在运算中出现溢出得概率很低，设计加快不溢出时得速度。</a:t>
            </a:r>
            <a:endParaRPr lang="en-US" altLang="zh-CN" b="1" dirty="0">
              <a:solidFill>
                <a:srgbClr val="000000"/>
              </a:solidFill>
              <a:latin typeface="华文仿宋" panose="02010600040101010101" pitchFamily="2" charset="-122"/>
              <a:ea typeface="华文仿宋" panose="02010600040101010101" pitchFamily="2" charset="-122"/>
            </a:endParaRPr>
          </a:p>
          <a:p>
            <a:pPr lvl="2" eaLnBrk="1" hangingPunct="1"/>
            <a:r>
              <a:rPr lang="en-US" altLang="zh-CN" b="1" dirty="0">
                <a:solidFill>
                  <a:srgbClr val="000000"/>
                </a:solidFill>
                <a:latin typeface="华文仿宋" panose="02010600040101010101" pitchFamily="2" charset="-122"/>
                <a:ea typeface="华文仿宋" panose="02010600040101010101" pitchFamily="2" charset="-122"/>
              </a:rPr>
              <a:t> </a:t>
            </a:r>
            <a:r>
              <a:rPr lang="zh-CN" altLang="en-US" b="1" dirty="0">
                <a:solidFill>
                  <a:srgbClr val="000000"/>
                </a:solidFill>
                <a:latin typeface="华文仿宋" panose="02010600040101010101" pitchFamily="2" charset="-122"/>
                <a:ea typeface="华文仿宋" panose="02010600040101010101" pitchFamily="2" charset="-122"/>
              </a:rPr>
              <a:t>缩短高频指令长度来减少占用主存空间。</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E39DF43E-AF29-4F0B-BD6A-B775CE767BA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68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17763" name="Rectangle 2"/>
          <p:cNvSpPr>
            <a:spLocks noGrp="1"/>
          </p:cNvSpPr>
          <p:nvPr>
            <p:ph type="title"/>
          </p:nvPr>
        </p:nvSpPr>
        <p:spPr>
          <a:xfrm>
            <a:off x="590550" y="0"/>
            <a:ext cx="8274050"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17764" name="Rectangle 3"/>
          <p:cNvSpPr>
            <a:spLocks noGrp="1"/>
          </p:cNvSpPr>
          <p:nvPr>
            <p:ph idx="1" hasCustomPrompt="1"/>
          </p:nvPr>
        </p:nvSpPr>
        <p:spPr/>
        <p:txBody>
          <a:bodyPr vert="horz" wrap="square" lIns="91440" tIns="45720" rIns="91440" bIns="45720" anchor="t" anchorCtr="0"/>
          <a:lstStyle/>
          <a:p>
            <a:pPr eaLnBrk="1" hangingPunct="1"/>
            <a:r>
              <a:rPr lang="en-US" altLang="zh-CN" dirty="0">
                <a:solidFill>
                  <a:srgbClr val="000000"/>
                </a:solidFill>
                <a:latin typeface="华文仿宋" panose="02010600040101010101" pitchFamily="2" charset="-122"/>
                <a:ea typeface="华文仿宋" panose="02010600040101010101" pitchFamily="2" charset="-122"/>
              </a:rPr>
              <a:t>Amdahl</a:t>
            </a:r>
            <a:r>
              <a:rPr lang="zh-CN" altLang="en-US" dirty="0">
                <a:solidFill>
                  <a:srgbClr val="000000"/>
                </a:solidFill>
                <a:latin typeface="华文仿宋" panose="02010600040101010101" pitchFamily="2" charset="-122"/>
                <a:ea typeface="华文仿宋" panose="02010600040101010101" pitchFamily="2" charset="-122"/>
              </a:rPr>
              <a:t>定律</a:t>
            </a:r>
          </a:p>
          <a:p>
            <a:pPr lvl="1" eaLnBrk="1" hangingPunct="1"/>
            <a:r>
              <a:rPr lang="zh-CN" altLang="en-US" sz="2800" b="1" dirty="0">
                <a:solidFill>
                  <a:srgbClr val="000000"/>
                </a:solidFill>
                <a:latin typeface="华文仿宋" panose="02010600040101010101" pitchFamily="2" charset="-122"/>
                <a:ea typeface="华文仿宋" panose="02010600040101010101" pitchFamily="2" charset="-122"/>
              </a:rPr>
              <a:t>该定律将“关注经常性事件原则”进行了量化</a:t>
            </a:r>
          </a:p>
          <a:p>
            <a:pPr lvl="1" eaLnBrk="1" hangingPunct="1"/>
            <a:r>
              <a:rPr lang="zh-CN" altLang="en-US" sz="2800" b="1" dirty="0">
                <a:solidFill>
                  <a:srgbClr val="000000"/>
                </a:solidFill>
                <a:latin typeface="华文仿宋" panose="02010600040101010101" pitchFamily="2" charset="-122"/>
                <a:ea typeface="华文仿宋" panose="02010600040101010101" pitchFamily="2" charset="-122"/>
              </a:rPr>
              <a:t>用于确定对系统中</a:t>
            </a:r>
            <a:r>
              <a:rPr lang="zh-CN" altLang="en-US" sz="2800" b="1" dirty="0">
                <a:solidFill>
                  <a:srgbClr val="FF0000"/>
                </a:solidFill>
                <a:latin typeface="华文仿宋" panose="02010600040101010101" pitchFamily="2" charset="-122"/>
                <a:ea typeface="华文仿宋" panose="02010600040101010101" pitchFamily="2" charset="-122"/>
              </a:rPr>
              <a:t>性能瓶颈部件采取措施提高速度后</a:t>
            </a:r>
            <a:r>
              <a:rPr lang="zh-CN" altLang="en-US" sz="2800" b="1" dirty="0">
                <a:solidFill>
                  <a:srgbClr val="000000"/>
                </a:solidFill>
                <a:latin typeface="华文仿宋" panose="02010600040101010101" pitchFamily="2" charset="-122"/>
                <a:ea typeface="华文仿宋" panose="02010600040101010101" pitchFamily="2" charset="-122"/>
              </a:rPr>
              <a:t>能得到系统性能改进的程度，即系统加速比</a:t>
            </a:r>
            <a:r>
              <a:rPr lang="en-US" altLang="zh-CN" sz="2800" b="1" dirty="0">
                <a:solidFill>
                  <a:srgbClr val="000000"/>
                </a:solidFill>
                <a:latin typeface="华文仿宋" panose="02010600040101010101" pitchFamily="2" charset="-122"/>
                <a:ea typeface="华文仿宋" panose="02010600040101010101" pitchFamily="2" charset="-122"/>
              </a:rPr>
              <a:t>S</a:t>
            </a:r>
            <a:r>
              <a:rPr lang="en-US" altLang="zh-CN" sz="2800" b="1" baseline="-25000" dirty="0">
                <a:solidFill>
                  <a:srgbClr val="000000"/>
                </a:solidFill>
                <a:latin typeface="华文仿宋" panose="02010600040101010101" pitchFamily="2" charset="-122"/>
                <a:ea typeface="华文仿宋" panose="02010600040101010101" pitchFamily="2" charset="-122"/>
              </a:rPr>
              <a:t>p</a:t>
            </a:r>
          </a:p>
          <a:p>
            <a:pPr lvl="1" eaLnBrk="1" hangingPunct="1"/>
            <a:r>
              <a:rPr lang="en-US" altLang="zh-CN" sz="2800" b="1" dirty="0">
                <a:solidFill>
                  <a:srgbClr val="FF0000"/>
                </a:solidFill>
                <a:latin typeface="华文仿宋" panose="02010600040101010101" pitchFamily="2" charset="-122"/>
                <a:ea typeface="华文仿宋" panose="02010600040101010101" pitchFamily="2" charset="-122"/>
              </a:rPr>
              <a:t>S</a:t>
            </a:r>
            <a:r>
              <a:rPr lang="en-US" altLang="zh-CN" sz="2800" b="1" baseline="-25000" dirty="0">
                <a:solidFill>
                  <a:srgbClr val="FF0000"/>
                </a:solidFill>
                <a:latin typeface="华文仿宋" panose="02010600040101010101" pitchFamily="2" charset="-122"/>
                <a:ea typeface="华文仿宋" panose="02010600040101010101" pitchFamily="2" charset="-122"/>
              </a:rPr>
              <a:t>p</a:t>
            </a:r>
            <a:r>
              <a:rPr lang="zh-CN" altLang="en-US" sz="2800" b="1" dirty="0">
                <a:solidFill>
                  <a:srgbClr val="FF0000"/>
                </a:solidFill>
                <a:latin typeface="华文仿宋" panose="02010600040101010101" pitchFamily="2" charset="-122"/>
                <a:ea typeface="华文仿宋" panose="02010600040101010101" pitchFamily="2" charset="-122"/>
              </a:rPr>
              <a:t>定义为系统改进后的性能与未改进时的性能的比值，或者定义为系统未改进时的程序执行时间</a:t>
            </a:r>
            <a:r>
              <a:rPr lang="en-US" altLang="zh-CN" sz="2800" b="1" dirty="0">
                <a:solidFill>
                  <a:srgbClr val="FF0000"/>
                </a:solidFill>
                <a:latin typeface="Times New Roman" panose="02020603050405020304" pitchFamily="18" charset="0"/>
                <a:ea typeface="华文仿宋" panose="02010600040101010101" pitchFamily="2" charset="-122"/>
              </a:rPr>
              <a:t>T</a:t>
            </a:r>
            <a:r>
              <a:rPr lang="en-US" altLang="zh-CN" sz="2800" b="1" baseline="-25000" dirty="0">
                <a:solidFill>
                  <a:srgbClr val="FF0000"/>
                </a:solidFill>
                <a:latin typeface="Times New Roman" panose="02020603050405020304" pitchFamily="18" charset="0"/>
                <a:ea typeface="华文仿宋" panose="02010600040101010101" pitchFamily="2" charset="-122"/>
              </a:rPr>
              <a:t>old</a:t>
            </a:r>
            <a:r>
              <a:rPr lang="zh-CN" altLang="en-US" sz="2800" b="1" dirty="0">
                <a:solidFill>
                  <a:srgbClr val="FF0000"/>
                </a:solidFill>
                <a:latin typeface="华文仿宋" panose="02010600040101010101" pitchFamily="2" charset="-122"/>
                <a:ea typeface="华文仿宋" panose="02010600040101010101" pitchFamily="2" charset="-122"/>
              </a:rPr>
              <a:t>与改进后程序执行时间</a:t>
            </a:r>
            <a:r>
              <a:rPr lang="en-US" altLang="zh-CN" sz="2800" b="1" dirty="0">
                <a:solidFill>
                  <a:srgbClr val="FF0000"/>
                </a:solidFill>
                <a:latin typeface="Times New Roman" panose="02020603050405020304" pitchFamily="18" charset="0"/>
                <a:ea typeface="华文仿宋" panose="02010600040101010101" pitchFamily="2" charset="-122"/>
              </a:rPr>
              <a:t>T</a:t>
            </a:r>
            <a:r>
              <a:rPr lang="en-US" altLang="zh-CN" sz="2800" b="1" baseline="-25000" dirty="0">
                <a:solidFill>
                  <a:srgbClr val="FF0000"/>
                </a:solidFill>
                <a:latin typeface="Times New Roman" panose="02020603050405020304" pitchFamily="18" charset="0"/>
                <a:ea typeface="华文仿宋" panose="02010600040101010101" pitchFamily="2" charset="-122"/>
              </a:rPr>
              <a:t>new</a:t>
            </a:r>
            <a:r>
              <a:rPr lang="zh-CN" altLang="en-US" sz="2800" b="1" dirty="0">
                <a:solidFill>
                  <a:srgbClr val="FF0000"/>
                </a:solidFill>
                <a:latin typeface="华文仿宋" panose="02010600040101010101" pitchFamily="2" charset="-122"/>
                <a:ea typeface="华文仿宋" panose="02010600040101010101" pitchFamily="2" charset="-122"/>
              </a:rPr>
              <a:t>的比值</a:t>
            </a:r>
          </a:p>
          <a:p>
            <a:pPr lvl="1" eaLnBrk="1" hangingPunct="1"/>
            <a:r>
              <a:rPr lang="en-US" altLang="zh-CN" sz="2800" b="1" dirty="0">
                <a:solidFill>
                  <a:srgbClr val="000000"/>
                </a:solidFill>
                <a:latin typeface="华文仿宋" panose="02010600040101010101" pitchFamily="2" charset="-122"/>
                <a:ea typeface="华文仿宋" panose="02010600040101010101" pitchFamily="2" charset="-122"/>
              </a:rPr>
              <a:t>S</a:t>
            </a:r>
            <a:r>
              <a:rPr lang="en-US" altLang="zh-CN" sz="2800" b="1" baseline="-25000" dirty="0">
                <a:solidFill>
                  <a:srgbClr val="000000"/>
                </a:solidFill>
                <a:latin typeface="华文仿宋" panose="02010600040101010101" pitchFamily="2" charset="-122"/>
                <a:ea typeface="华文仿宋" panose="02010600040101010101" pitchFamily="2" charset="-122"/>
              </a:rPr>
              <a:t>p</a:t>
            </a:r>
            <a:r>
              <a:rPr lang="zh-CN" altLang="en-US" sz="2800" b="1" dirty="0">
                <a:solidFill>
                  <a:srgbClr val="000000"/>
                </a:solidFill>
                <a:latin typeface="华文仿宋" panose="02010600040101010101" pitchFamily="2" charset="-122"/>
                <a:ea typeface="华文仿宋" panose="02010600040101010101" pitchFamily="2" charset="-122"/>
              </a:rPr>
              <a:t>与两个因素有关，即性能可改进比</a:t>
            </a:r>
            <a:r>
              <a:rPr lang="en-US" altLang="zh-CN" sz="2800" b="1" i="1" dirty="0">
                <a:solidFill>
                  <a:srgbClr val="000000"/>
                </a:solidFill>
                <a:latin typeface="Times New Roman" panose="02020603050405020304" pitchFamily="18" charset="0"/>
                <a:ea typeface="华文仿宋" panose="02010600040101010101" pitchFamily="2" charset="-122"/>
              </a:rPr>
              <a:t>f</a:t>
            </a:r>
            <a:r>
              <a:rPr lang="en-US" altLang="zh-CN" sz="2800" b="1" baseline="-25000" dirty="0">
                <a:solidFill>
                  <a:srgbClr val="000000"/>
                </a:solidFill>
                <a:latin typeface="Times New Roman" panose="02020603050405020304" pitchFamily="18" charset="0"/>
                <a:ea typeface="华文仿宋" panose="02010600040101010101" pitchFamily="2" charset="-122"/>
              </a:rPr>
              <a:t>new</a:t>
            </a:r>
            <a:r>
              <a:rPr lang="zh-CN" altLang="en-US" sz="2800" b="1" dirty="0">
                <a:solidFill>
                  <a:srgbClr val="000000"/>
                </a:solidFill>
                <a:latin typeface="华文仿宋" panose="02010600040101010101" pitchFamily="2" charset="-122"/>
                <a:ea typeface="华文仿宋" panose="02010600040101010101" pitchFamily="2" charset="-122"/>
              </a:rPr>
              <a:t>和部件加速比</a:t>
            </a:r>
            <a:r>
              <a:rPr lang="en-US" altLang="zh-CN" sz="2800" b="1" i="1" dirty="0">
                <a:solidFill>
                  <a:srgbClr val="000000"/>
                </a:solidFill>
                <a:latin typeface="华文仿宋" panose="02010600040101010101" pitchFamily="2" charset="-122"/>
                <a:ea typeface="华文仿宋" panose="02010600040101010101" pitchFamily="2" charset="-122"/>
              </a:rPr>
              <a:t>r</a:t>
            </a:r>
            <a:r>
              <a:rPr lang="en-US" altLang="zh-CN" sz="2800" b="1" baseline="-25000" dirty="0">
                <a:solidFill>
                  <a:srgbClr val="000000"/>
                </a:solidFill>
                <a:latin typeface="华文仿宋" panose="02010600040101010101" pitchFamily="2" charset="-122"/>
                <a:ea typeface="华文仿宋" panose="02010600040101010101" pitchFamily="2" charset="-122"/>
              </a:rPr>
              <a:t>new</a:t>
            </a:r>
            <a:endParaRPr lang="zh-CN" altLang="en-US" sz="2800" b="1" dirty="0">
              <a:solidFill>
                <a:srgbClr val="000000"/>
              </a:solidFill>
              <a:latin typeface="华文仿宋" panose="02010600040101010101" pitchFamily="2" charset="-122"/>
              <a:ea typeface="华文仿宋" panose="02010600040101010101" pitchFamily="2" charset="-122"/>
            </a:endParaRPr>
          </a:p>
          <a:p>
            <a:pPr lvl="1" eaLnBrk="1" hangingPunct="1"/>
            <a:endParaRPr lang="zh-CN" altLang="en-US" sz="2800" b="1" dirty="0">
              <a:solidFill>
                <a:srgbClr val="000000"/>
              </a:solidFill>
              <a:latin typeface="华文仿宋" panose="02010600040101010101" pitchFamily="2" charset="-122"/>
              <a:ea typeface="华文仿宋" panose="0201060004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8" name="灯片编号占位符 6"/>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5C0E94D-2E88-428D-8ED7-8F014C75310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69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18787" name="Rectangle 2"/>
          <p:cNvSpPr>
            <a:spLocks noGrp="1"/>
          </p:cNvSpPr>
          <p:nvPr>
            <p:ph type="title"/>
          </p:nvPr>
        </p:nvSpPr>
        <p:spPr>
          <a:xfrm>
            <a:off x="590550" y="69850"/>
            <a:ext cx="8553450"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18788" name="Rectangle 3"/>
          <p:cNvSpPr>
            <a:spLocks noGrp="1"/>
          </p:cNvSpPr>
          <p:nvPr>
            <p:ph type="body" sz="half" idx="1" hasCustomPrompt="1"/>
          </p:nvPr>
        </p:nvSpPr>
        <p:spPr>
          <a:xfrm>
            <a:off x="469900" y="1022350"/>
            <a:ext cx="7943850" cy="5200650"/>
          </a:xfrm>
        </p:spPr>
        <p:txBody>
          <a:bodyPr vert="horz" wrap="square" lIns="91440" tIns="45720" rIns="91440" bIns="45720" anchor="t" anchorCtr="0"/>
          <a:lstStyle/>
          <a:p>
            <a:pPr eaLnBrk="1" hangingPunct="1">
              <a:buClr>
                <a:schemeClr val="tx1"/>
              </a:buClr>
              <a:buSzTx/>
              <a:buFont typeface="Wingdings" panose="05000000000000000000" pitchFamily="2" charset="2"/>
            </a:pPr>
            <a:r>
              <a:rPr lang="zh-CN" altLang="en-US" b="0" dirty="0">
                <a:solidFill>
                  <a:srgbClr val="000000"/>
                </a:solidFill>
                <a:latin typeface="华文仿宋" panose="02010600040101010101" pitchFamily="2" charset="-122"/>
                <a:ea typeface="华文仿宋" panose="02010600040101010101" pitchFamily="2" charset="-122"/>
              </a:rPr>
              <a:t>性能可改进比</a:t>
            </a:r>
            <a:r>
              <a:rPr lang="en-US" altLang="zh-CN" b="0" i="1" dirty="0">
                <a:solidFill>
                  <a:srgbClr val="000000"/>
                </a:solidFill>
                <a:latin typeface="Times New Roman" panose="02020603050405020304" pitchFamily="18" charset="0"/>
                <a:ea typeface="华文仿宋" panose="02010600040101010101" pitchFamily="2" charset="-122"/>
              </a:rPr>
              <a:t>f</a:t>
            </a:r>
            <a:r>
              <a:rPr lang="en-US" altLang="zh-CN" b="0" baseline="-25000" dirty="0">
                <a:solidFill>
                  <a:srgbClr val="000000"/>
                </a:solidFill>
                <a:latin typeface="Times New Roman" panose="02020603050405020304" pitchFamily="18" charset="0"/>
                <a:ea typeface="华文仿宋" panose="02010600040101010101" pitchFamily="2" charset="-122"/>
              </a:rPr>
              <a:t>new</a:t>
            </a:r>
            <a:r>
              <a:rPr lang="zh-CN" altLang="en-US" b="0" dirty="0">
                <a:solidFill>
                  <a:srgbClr val="000000"/>
                </a:solidFill>
                <a:latin typeface="Times New Roman" panose="02020603050405020304" pitchFamily="18" charset="0"/>
                <a:ea typeface="华文仿宋" panose="02010600040101010101" pitchFamily="2" charset="-122"/>
              </a:rPr>
              <a:t>是系统性能可改进部件占用的时间与未改进时系统总执行时间的比值</a:t>
            </a:r>
          </a:p>
          <a:p>
            <a:pPr lvl="1" eaLnBrk="1" hangingPunct="1">
              <a:buClr>
                <a:schemeClr val="tx2"/>
              </a:buClr>
              <a:buSzPct val="60000"/>
              <a:buFont typeface="Wingdings" panose="05000000000000000000" pitchFamily="2" charset="2"/>
            </a:pPr>
            <a:r>
              <a:rPr lang="en-US" altLang="zh-CN" sz="2800" b="1" dirty="0">
                <a:solidFill>
                  <a:srgbClr val="000000"/>
                </a:solidFill>
                <a:latin typeface="Times New Roman" panose="02020603050405020304" pitchFamily="18" charset="0"/>
                <a:ea typeface="华文仿宋" panose="02010600040101010101" pitchFamily="2" charset="-122"/>
              </a:rPr>
              <a:t>0</a:t>
            </a:r>
            <a:r>
              <a:rPr lang="en-US" altLang="zh-CN" sz="2800" b="1" i="1" dirty="0">
                <a:solidFill>
                  <a:srgbClr val="000000"/>
                </a:solidFill>
                <a:latin typeface="Times New Roman" panose="02020603050405020304" pitchFamily="18" charset="0"/>
                <a:ea typeface="华文仿宋" panose="02010600040101010101" pitchFamily="2" charset="-122"/>
              </a:rPr>
              <a:t>≤f</a:t>
            </a:r>
            <a:r>
              <a:rPr lang="en-US" altLang="zh-CN" sz="2800" b="1" baseline="-25000" dirty="0">
                <a:solidFill>
                  <a:srgbClr val="000000"/>
                </a:solidFill>
                <a:latin typeface="Times New Roman" panose="02020603050405020304" pitchFamily="18" charset="0"/>
                <a:ea typeface="华文仿宋" panose="02010600040101010101" pitchFamily="2" charset="-122"/>
              </a:rPr>
              <a:t>new</a:t>
            </a:r>
            <a:r>
              <a:rPr lang="en-US" altLang="zh-CN" sz="2800" b="1" i="1" dirty="0">
                <a:solidFill>
                  <a:srgbClr val="000000"/>
                </a:solidFill>
                <a:latin typeface="Times New Roman" panose="02020603050405020304" pitchFamily="18" charset="0"/>
                <a:ea typeface="华文仿宋" panose="02010600040101010101" pitchFamily="2" charset="-122"/>
              </a:rPr>
              <a:t>≤</a:t>
            </a:r>
            <a:r>
              <a:rPr lang="en-US" altLang="zh-CN" sz="2800" b="1" dirty="0">
                <a:solidFill>
                  <a:srgbClr val="000000"/>
                </a:solidFill>
                <a:latin typeface="Times New Roman" panose="02020603050405020304" pitchFamily="18" charset="0"/>
                <a:ea typeface="华文仿宋" panose="02010600040101010101" pitchFamily="2" charset="-122"/>
              </a:rPr>
              <a:t>1</a:t>
            </a:r>
          </a:p>
          <a:p>
            <a:pPr eaLnBrk="1" hangingPunct="1">
              <a:buClr>
                <a:schemeClr val="tx1"/>
              </a:buClr>
              <a:buSzTx/>
              <a:buFont typeface="Wingdings" panose="05000000000000000000" pitchFamily="2" charset="2"/>
            </a:pPr>
            <a:r>
              <a:rPr lang="zh-CN" altLang="en-US" b="0" dirty="0">
                <a:solidFill>
                  <a:srgbClr val="000000"/>
                </a:solidFill>
                <a:latin typeface="华文仿宋" panose="02010600040101010101" pitchFamily="2" charset="-122"/>
                <a:ea typeface="华文仿宋" panose="02010600040101010101" pitchFamily="2" charset="-122"/>
              </a:rPr>
              <a:t>部件加速比</a:t>
            </a:r>
            <a:r>
              <a:rPr lang="en-US" altLang="zh-CN" b="0" i="1" dirty="0">
                <a:solidFill>
                  <a:srgbClr val="000000"/>
                </a:solidFill>
                <a:latin typeface="华文仿宋" panose="02010600040101010101" pitchFamily="2" charset="-122"/>
                <a:ea typeface="华文仿宋" panose="02010600040101010101" pitchFamily="2" charset="-122"/>
              </a:rPr>
              <a:t>r</a:t>
            </a:r>
            <a:r>
              <a:rPr lang="en-US" altLang="zh-CN" b="0" baseline="-25000" dirty="0">
                <a:solidFill>
                  <a:srgbClr val="000000"/>
                </a:solidFill>
                <a:latin typeface="华文仿宋" panose="02010600040101010101" pitchFamily="2" charset="-122"/>
                <a:ea typeface="华文仿宋" panose="02010600040101010101" pitchFamily="2" charset="-122"/>
              </a:rPr>
              <a:t>new</a:t>
            </a:r>
            <a:r>
              <a:rPr lang="zh-CN" altLang="en-US" b="0" dirty="0">
                <a:solidFill>
                  <a:srgbClr val="000000"/>
                </a:solidFill>
                <a:latin typeface="Times New Roman" panose="02020603050405020304" pitchFamily="18" charset="0"/>
                <a:ea typeface="华文仿宋" panose="02010600040101010101" pitchFamily="2" charset="-122"/>
              </a:rPr>
              <a:t>是系统性能可改进部分在改进后性能提高的比值</a:t>
            </a:r>
          </a:p>
          <a:p>
            <a:pPr lvl="1" eaLnBrk="1" hangingPunct="1">
              <a:buClr>
                <a:schemeClr val="tx2"/>
              </a:buClr>
              <a:buSzPct val="60000"/>
              <a:buFont typeface="Wingdings" panose="05000000000000000000" pitchFamily="2" charset="2"/>
            </a:pPr>
            <a:r>
              <a:rPr lang="en-US" altLang="zh-CN" sz="2800" b="1" i="1" dirty="0">
                <a:solidFill>
                  <a:srgbClr val="000000"/>
                </a:solidFill>
                <a:latin typeface="华文仿宋" panose="02010600040101010101" pitchFamily="2" charset="-122"/>
                <a:ea typeface="华文仿宋" panose="02010600040101010101" pitchFamily="2" charset="-122"/>
              </a:rPr>
              <a:t>r</a:t>
            </a:r>
            <a:r>
              <a:rPr lang="en-US" altLang="zh-CN" sz="2800" b="1" baseline="-25000" dirty="0">
                <a:solidFill>
                  <a:srgbClr val="000000"/>
                </a:solidFill>
                <a:latin typeface="华文仿宋" panose="02010600040101010101" pitchFamily="2" charset="-122"/>
                <a:ea typeface="华文仿宋" panose="02010600040101010101" pitchFamily="2" charset="-122"/>
              </a:rPr>
              <a:t>new</a:t>
            </a:r>
            <a:r>
              <a:rPr lang="en-US" altLang="zh-CN" sz="2800" dirty="0">
                <a:solidFill>
                  <a:srgbClr val="000000"/>
                </a:solidFill>
                <a:latin typeface="Times New Roman" panose="02020603050405020304" pitchFamily="18" charset="0"/>
                <a:ea typeface="华文仿宋" panose="02010600040101010101" pitchFamily="2" charset="-122"/>
              </a:rPr>
              <a:t>&gt;1</a:t>
            </a:r>
          </a:p>
          <a:p>
            <a:pPr lvl="1" eaLnBrk="1" hangingPunct="1">
              <a:buClr>
                <a:schemeClr val="tx2"/>
              </a:buClr>
              <a:buSzPct val="60000"/>
              <a:buFont typeface="Wingdings" panose="05000000000000000000" pitchFamily="2" charset="2"/>
            </a:pPr>
            <a:r>
              <a:rPr lang="en-US" altLang="zh-CN" sz="2800" b="1" i="1" dirty="0">
                <a:solidFill>
                  <a:srgbClr val="000000"/>
                </a:solidFill>
                <a:latin typeface="华文仿宋" panose="02010600040101010101" pitchFamily="2" charset="-122"/>
                <a:ea typeface="华文仿宋" panose="02010600040101010101" pitchFamily="2" charset="-122"/>
              </a:rPr>
              <a:t>r</a:t>
            </a:r>
            <a:r>
              <a:rPr lang="en-US" altLang="zh-CN" sz="2800" b="1" baseline="-25000" dirty="0">
                <a:solidFill>
                  <a:srgbClr val="000000"/>
                </a:solidFill>
                <a:latin typeface="华文仿宋" panose="02010600040101010101" pitchFamily="2" charset="-122"/>
                <a:ea typeface="华文仿宋" panose="02010600040101010101" pitchFamily="2" charset="-122"/>
              </a:rPr>
              <a:t>new</a:t>
            </a:r>
            <a:r>
              <a:rPr lang="en-US" altLang="zh-CN" sz="2800" b="1" dirty="0">
                <a:solidFill>
                  <a:srgbClr val="000000"/>
                </a:solidFill>
                <a:latin typeface="华文仿宋" panose="02010600040101010101" pitchFamily="2" charset="-122"/>
                <a:ea typeface="华文仿宋" panose="02010600040101010101" pitchFamily="2" charset="-122"/>
              </a:rPr>
              <a:t>=</a:t>
            </a:r>
            <a:r>
              <a:rPr lang="en-US" altLang="zh-CN" sz="2800" dirty="0">
                <a:solidFill>
                  <a:srgbClr val="000000"/>
                </a:solidFill>
                <a:latin typeface="Times New Roman" panose="02020603050405020304" pitchFamily="18" charset="0"/>
                <a:ea typeface="华文仿宋" panose="02010600040101010101" pitchFamily="2" charset="-122"/>
              </a:rPr>
              <a:t>T</a:t>
            </a:r>
            <a:r>
              <a:rPr lang="en-US" altLang="zh-CN" sz="2800" baseline="-25000" dirty="0">
                <a:solidFill>
                  <a:srgbClr val="FF0000"/>
                </a:solidFill>
                <a:latin typeface="Times New Roman" panose="02020603050405020304" pitchFamily="18" charset="0"/>
                <a:ea typeface="华文仿宋" panose="02010600040101010101" pitchFamily="2" charset="-122"/>
              </a:rPr>
              <a:t>r</a:t>
            </a:r>
            <a:r>
              <a:rPr lang="en-US" altLang="zh-CN" sz="2800" baseline="-25000" dirty="0">
                <a:solidFill>
                  <a:srgbClr val="000000"/>
                </a:solidFill>
                <a:latin typeface="Times New Roman" panose="02020603050405020304" pitchFamily="18" charset="0"/>
                <a:ea typeface="华文仿宋" panose="02010600040101010101" pitchFamily="2" charset="-122"/>
              </a:rPr>
              <a:t>old</a:t>
            </a:r>
            <a:r>
              <a:rPr lang="en-US" altLang="zh-CN" sz="2800" dirty="0">
                <a:solidFill>
                  <a:srgbClr val="000000"/>
                </a:solidFill>
                <a:latin typeface="Times New Roman" panose="02020603050405020304" pitchFamily="18" charset="0"/>
                <a:ea typeface="华文仿宋" panose="02010600040101010101" pitchFamily="2" charset="-122"/>
              </a:rPr>
              <a:t>/T</a:t>
            </a:r>
            <a:r>
              <a:rPr lang="en-US" altLang="zh-CN" sz="2800" baseline="-25000" dirty="0">
                <a:solidFill>
                  <a:srgbClr val="FF0000"/>
                </a:solidFill>
                <a:latin typeface="Times New Roman" panose="02020603050405020304" pitchFamily="18" charset="0"/>
                <a:ea typeface="华文仿宋" panose="02010600040101010101" pitchFamily="2" charset="-122"/>
              </a:rPr>
              <a:t>r</a:t>
            </a:r>
            <a:r>
              <a:rPr lang="en-US" altLang="zh-CN" sz="2800" baseline="-25000" dirty="0">
                <a:solidFill>
                  <a:srgbClr val="000000"/>
                </a:solidFill>
                <a:latin typeface="Times New Roman" panose="02020603050405020304" pitchFamily="18" charset="0"/>
                <a:ea typeface="华文仿宋" panose="02010600040101010101" pitchFamily="2" charset="-122"/>
              </a:rPr>
              <a:t>new</a:t>
            </a:r>
          </a:p>
          <a:p>
            <a:pPr eaLnBrk="1" hangingPunct="1">
              <a:buClr>
                <a:schemeClr val="tx1"/>
              </a:buClr>
              <a:buSzTx/>
              <a:buFont typeface="Wingdings" panose="05000000000000000000" pitchFamily="2" charset="2"/>
            </a:pPr>
            <a:endParaRPr lang="zh-CN" altLang="en-US" b="0" dirty="0">
              <a:solidFill>
                <a:srgbClr val="000000"/>
              </a:solidFill>
              <a:latin typeface="Times New Roman" panose="02020603050405020304" pitchFamily="18" charset="0"/>
              <a:ea typeface="华文仿宋" panose="02010600040101010101" pitchFamily="2" charset="-122"/>
            </a:endParaRPr>
          </a:p>
        </p:txBody>
      </p:sp>
      <p:pic>
        <p:nvPicPr>
          <p:cNvPr id="300046" name="Picture 14"/>
          <p:cNvPicPr>
            <a:picLocks noChangeAspect="1"/>
          </p:cNvPicPr>
          <p:nvPr/>
        </p:nvPicPr>
        <p:blipFill>
          <a:blip r:embed="rId2"/>
          <a:stretch>
            <a:fillRect/>
          </a:stretch>
        </p:blipFill>
        <p:spPr>
          <a:xfrm>
            <a:off x="5822950" y="3132138"/>
            <a:ext cx="782638" cy="3108325"/>
          </a:xfrm>
          <a:prstGeom prst="rect">
            <a:avLst/>
          </a:prstGeom>
          <a:noFill/>
          <a:ln w="9525">
            <a:noFill/>
          </a:ln>
        </p:spPr>
      </p:pic>
      <p:pic>
        <p:nvPicPr>
          <p:cNvPr id="300047" name="Picture 15"/>
          <p:cNvPicPr>
            <a:picLocks noChangeAspect="1"/>
          </p:cNvPicPr>
          <p:nvPr/>
        </p:nvPicPr>
        <p:blipFill>
          <a:blip r:embed="rId3"/>
          <a:stretch>
            <a:fillRect/>
          </a:stretch>
        </p:blipFill>
        <p:spPr>
          <a:xfrm>
            <a:off x="7100888" y="3567113"/>
            <a:ext cx="771525" cy="26130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00046"/>
                                        </p:tgtEl>
                                        <p:attrNameLst>
                                          <p:attrName>style.visibility</p:attrName>
                                        </p:attrNameLst>
                                      </p:cBhvr>
                                      <p:to>
                                        <p:strVal val="visible"/>
                                      </p:to>
                                    </p:set>
                                    <p:animEffect transition="in" filter="wedge">
                                      <p:cBhvr>
                                        <p:cTn id="7" dur="500"/>
                                        <p:tgtEl>
                                          <p:spTgt spid="300046"/>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300047"/>
                                        </p:tgtEl>
                                        <p:attrNameLst>
                                          <p:attrName>style.visibility</p:attrName>
                                        </p:attrNameLst>
                                      </p:cBhvr>
                                      <p:to>
                                        <p:strVal val="visible"/>
                                      </p:to>
                                    </p:set>
                                    <p:animEffect transition="in" filter="wedge">
                                      <p:cBhvr>
                                        <p:cTn id="12" dur="500"/>
                                        <p:tgtEl>
                                          <p:spTgt spid="300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D2187C1F-9065-4019-8708-26AE78284C3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433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1.0 </a:t>
            </a:r>
            <a:r>
              <a:rPr lang="zh-CN" altLang="en-US" sz="3200" dirty="0">
                <a:solidFill>
                  <a:srgbClr val="000000"/>
                </a:solidFill>
                <a:latin typeface="黑体" panose="02010609060101010101" pitchFamily="49" charset="-122"/>
                <a:ea typeface="黑体" panose="02010609060101010101" pitchFamily="49" charset="-122"/>
              </a:rPr>
              <a:t>引言</a:t>
            </a:r>
          </a:p>
        </p:txBody>
      </p:sp>
      <p:sp>
        <p:nvSpPr>
          <p:cNvPr id="180228" name="Rectangle 4"/>
          <p:cNvSpPr>
            <a:spLocks noGrp="1"/>
          </p:cNvSpPr>
          <p:nvPr>
            <p:ph idx="1" hasCustomPrompt="1"/>
          </p:nvPr>
        </p:nvSpPr>
        <p:spPr>
          <a:xfrm>
            <a:off x="331788" y="1128713"/>
            <a:ext cx="8229600" cy="4953000"/>
          </a:xfrm>
        </p:spPr>
        <p:txBody>
          <a:bodyPr vert="horz" wrap="square" lIns="91440" tIns="45720" rIns="91440" bIns="45720" anchor="t" anchorCtr="0"/>
          <a:lstStyle/>
          <a:p>
            <a:pPr eaLnBrk="1" hangingPunct="1">
              <a:buNone/>
            </a:pPr>
            <a:r>
              <a:rPr lang="en-US" altLang="zh-CN" dirty="0">
                <a:solidFill>
                  <a:srgbClr val="000000"/>
                </a:solidFill>
                <a:latin typeface="仿宋_GB2312" pitchFamily="49" charset="-122"/>
                <a:ea typeface="仿宋_GB2312" pitchFamily="49" charset="-122"/>
              </a:rPr>
              <a:t>1.</a:t>
            </a:r>
            <a:r>
              <a:rPr lang="zh-CN" altLang="en-US" dirty="0">
                <a:solidFill>
                  <a:srgbClr val="000000"/>
                </a:solidFill>
                <a:latin typeface="仿宋_GB2312" pitchFamily="49" charset="-122"/>
                <a:ea typeface="仿宋_GB2312" pitchFamily="49" charset="-122"/>
              </a:rPr>
              <a:t>计算机从</a:t>
            </a:r>
            <a:r>
              <a:rPr lang="en-US" altLang="zh-CN" dirty="0">
                <a:solidFill>
                  <a:srgbClr val="000000"/>
                </a:solidFill>
                <a:latin typeface="仿宋_GB2312" pitchFamily="49" charset="-122"/>
                <a:ea typeface="仿宋_GB2312" pitchFamily="49" charset="-122"/>
              </a:rPr>
              <a:t>1946</a:t>
            </a:r>
            <a:r>
              <a:rPr lang="zh-CN" altLang="en-US" dirty="0">
                <a:solidFill>
                  <a:srgbClr val="000000"/>
                </a:solidFill>
                <a:latin typeface="仿宋_GB2312" pitchFamily="49" charset="-122"/>
                <a:ea typeface="仿宋_GB2312" pitchFamily="49" charset="-122"/>
              </a:rPr>
              <a:t>年被发明以来，性能大幅度提高</a:t>
            </a:r>
          </a:p>
          <a:p>
            <a:pPr lvl="1" eaLnBrk="1" hangingPunct="1">
              <a:buNone/>
            </a:pPr>
            <a:r>
              <a:rPr lang="zh-CN" altLang="en-US" b="1" dirty="0">
                <a:solidFill>
                  <a:srgbClr val="A5832D"/>
                </a:solidFill>
                <a:latin typeface="楷体_GB2312" pitchFamily="49" charset="-122"/>
                <a:ea typeface="楷体_GB2312" pitchFamily="49" charset="-122"/>
              </a:rPr>
              <a:t>运行速度、功能、规模、可靠性等指标的不断</a:t>
            </a:r>
            <a:r>
              <a:rPr lang="zh-CN" altLang="en-US" b="1" dirty="0">
                <a:solidFill>
                  <a:srgbClr val="FF0000"/>
                </a:solidFill>
                <a:latin typeface="楷体_GB2312" pitchFamily="49" charset="-122"/>
                <a:ea typeface="楷体_GB2312" pitchFamily="49" charset="-122"/>
              </a:rPr>
              <a:t>提高</a:t>
            </a:r>
            <a:endParaRPr lang="en-US" altLang="zh-CN" b="1" dirty="0">
              <a:latin typeface="楷体_GB2312" pitchFamily="49" charset="-122"/>
              <a:ea typeface="楷体_GB2312" pitchFamily="49" charset="-122"/>
            </a:endParaRPr>
          </a:p>
          <a:p>
            <a:pPr lvl="1" eaLnBrk="1" hangingPunct="1">
              <a:buNone/>
            </a:pPr>
            <a:r>
              <a:rPr lang="zh-CN" altLang="en-US" b="1" dirty="0">
                <a:solidFill>
                  <a:srgbClr val="A5832D"/>
                </a:solidFill>
                <a:latin typeface="楷体_GB2312" pitchFamily="49" charset="-122"/>
                <a:ea typeface="楷体_GB2312" pitchFamily="49" charset="-122"/>
              </a:rPr>
              <a:t>体积、功耗等指标的不断</a:t>
            </a:r>
            <a:r>
              <a:rPr lang="zh-CN" altLang="en-US" b="1" dirty="0">
                <a:solidFill>
                  <a:srgbClr val="FF0000"/>
                </a:solidFill>
                <a:latin typeface="楷体_GB2312" pitchFamily="49" charset="-122"/>
                <a:ea typeface="楷体_GB2312" pitchFamily="49" charset="-122"/>
              </a:rPr>
              <a:t>下降</a:t>
            </a:r>
          </a:p>
          <a:p>
            <a:pPr eaLnBrk="1" hangingPunct="1">
              <a:buNone/>
            </a:pPr>
            <a:r>
              <a:rPr lang="en-US" altLang="zh-CN" dirty="0">
                <a:solidFill>
                  <a:srgbClr val="000000"/>
                </a:solidFill>
                <a:latin typeface="仿宋_GB2312" pitchFamily="49" charset="-122"/>
                <a:ea typeface="仿宋_GB2312" pitchFamily="49" charset="-122"/>
              </a:rPr>
              <a:t>2. </a:t>
            </a:r>
            <a:r>
              <a:rPr lang="zh-CN" altLang="en-US" dirty="0">
                <a:solidFill>
                  <a:srgbClr val="000000"/>
                </a:solidFill>
                <a:latin typeface="仿宋_GB2312" pitchFamily="49" charset="-122"/>
                <a:ea typeface="仿宋_GB2312" pitchFamily="49" charset="-122"/>
              </a:rPr>
              <a:t>计算机性能的高速增长受益于</a:t>
            </a:r>
          </a:p>
          <a:p>
            <a:pPr lvl="1" eaLnBrk="1" hangingPunct="1"/>
            <a:r>
              <a:rPr lang="zh-CN" altLang="en-US" b="1" dirty="0">
                <a:latin typeface="楷体_GB2312" pitchFamily="49" charset="-122"/>
                <a:ea typeface="楷体_GB2312" pitchFamily="49" charset="-122"/>
              </a:rPr>
              <a:t>器件的发展</a:t>
            </a:r>
          </a:p>
          <a:p>
            <a:pPr lvl="1" eaLnBrk="1" hangingPunct="1"/>
            <a:r>
              <a:rPr lang="zh-CN" altLang="en-US" b="1" dirty="0">
                <a:latin typeface="楷体_GB2312" pitchFamily="49" charset="-122"/>
                <a:ea typeface="楷体_GB2312" pitchFamily="49" charset="-122"/>
              </a:rPr>
              <a:t>体系结构技术的发展</a:t>
            </a:r>
          </a:p>
          <a:p>
            <a:pPr lvl="1" eaLnBrk="1" hangingPunct="1"/>
            <a:r>
              <a:rPr lang="zh-CN" altLang="en-US" b="1" dirty="0">
                <a:latin typeface="楷体_GB2312" pitchFamily="49" charset="-122"/>
                <a:ea typeface="楷体_GB2312" pitchFamily="49" charset="-122"/>
              </a:rPr>
              <a:t>其他因素</a:t>
            </a:r>
            <a:r>
              <a:rPr lang="en-US" altLang="zh-CN" b="1" dirty="0">
                <a:latin typeface="楷体_GB2312" pitchFamily="49" charset="-122"/>
                <a:ea typeface="楷体_GB2312" pitchFamily="49" charset="-122"/>
              </a:rPr>
              <a:t>(OS, Compiler </a:t>
            </a:r>
            <a:r>
              <a:rPr lang="zh-CN" altLang="en-US" b="1" dirty="0">
                <a:latin typeface="楷体_GB2312" pitchFamily="49" charset="-122"/>
                <a:ea typeface="楷体_GB2312" pitchFamily="49" charset="-122"/>
              </a:rPr>
              <a:t>的发展</a:t>
            </a:r>
            <a:r>
              <a:rPr lang="en-US" altLang="zh-CN" b="1" dirty="0">
                <a:latin typeface="楷体_GB2312" pitchFamily="49" charset="-122"/>
                <a:ea typeface="楷体_GB2312" pitchFamily="49" charset="-122"/>
              </a:rPr>
              <a:t>)</a:t>
            </a:r>
            <a:endParaRPr lang="zh-CN" altLang="en-US" dirty="0">
              <a:solidFill>
                <a:srgbClr val="000000"/>
              </a:solidFill>
              <a:latin typeface="仿宋_GB2312" pitchFamily="49" charset="-122"/>
              <a:ea typeface="仿宋_GB2312" pitchFamily="49" charset="-122"/>
            </a:endParaRPr>
          </a:p>
          <a:p>
            <a:pPr eaLnBrk="1" hangingPunct="1">
              <a:buNone/>
            </a:pPr>
            <a:endParaRPr lang="zh-CN" altLang="en-US" dirty="0">
              <a:solidFill>
                <a:srgbClr val="000000"/>
              </a:solidFill>
              <a:latin typeface="仿宋_GB2312" pitchFamily="49" charset="-122"/>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80228">
                                            <p:txEl>
                                              <p:charRg st="79" end="87"/>
                                            </p:txEl>
                                          </p:spTgt>
                                        </p:tgtEl>
                                        <p:attrNameLst>
                                          <p:attrName>style.visibility</p:attrName>
                                        </p:attrNameLst>
                                      </p:cBhvr>
                                      <p:to>
                                        <p:strVal val="visible"/>
                                      </p:to>
                                    </p:set>
                                    <p:anim calcmode="discrete" valueType="clr">
                                      <p:cBhvr override="childStyle">
                                        <p:cTn id="7" dur="80"/>
                                        <p:tgtEl>
                                          <p:spTgt spid="180228">
                                            <p:txEl>
                                              <p:charRg st="79" end="8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80228">
                                            <p:txEl>
                                              <p:charRg st="79" end="87"/>
                                            </p:txEl>
                                          </p:spTgt>
                                        </p:tgtEl>
                                        <p:attrNameLst>
                                          <p:attrName>fillcolor</p:attrName>
                                        </p:attrNameLst>
                                      </p:cBhvr>
                                      <p:tavLst>
                                        <p:tav tm="0">
                                          <p:val>
                                            <p:clrVal>
                                              <a:schemeClr val="accent2"/>
                                            </p:clrVal>
                                          </p:val>
                                        </p:tav>
                                        <p:tav tm="50000">
                                          <p:val>
                                            <p:clrVal>
                                              <a:schemeClr val="hlink"/>
                                            </p:clrVal>
                                          </p:val>
                                        </p:tav>
                                      </p:tavLst>
                                    </p:anim>
                                    <p:set>
                                      <p:cBhvr>
                                        <p:cTn id="9" dur="80"/>
                                        <p:tgtEl>
                                          <p:spTgt spid="180228">
                                            <p:txEl>
                                              <p:charRg st="79" end="87"/>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80228">
                                            <p:txEl>
                                              <p:charRg st="87" end="97"/>
                                            </p:txEl>
                                          </p:spTgt>
                                        </p:tgtEl>
                                        <p:attrNameLst>
                                          <p:attrName>style.visibility</p:attrName>
                                        </p:attrNameLst>
                                      </p:cBhvr>
                                      <p:to>
                                        <p:strVal val="visible"/>
                                      </p:to>
                                    </p:set>
                                    <p:anim calcmode="discrete" valueType="clr">
                                      <p:cBhvr override="childStyle">
                                        <p:cTn id="14" dur="80"/>
                                        <p:tgtEl>
                                          <p:spTgt spid="180228">
                                            <p:txEl>
                                              <p:charRg st="87" end="9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80228">
                                            <p:txEl>
                                              <p:charRg st="87" end="97"/>
                                            </p:txEl>
                                          </p:spTgt>
                                        </p:tgtEl>
                                        <p:attrNameLst>
                                          <p:attrName>fillcolor</p:attrName>
                                        </p:attrNameLst>
                                      </p:cBhvr>
                                      <p:tavLst>
                                        <p:tav tm="0">
                                          <p:val>
                                            <p:clrVal>
                                              <a:schemeClr val="accent2"/>
                                            </p:clrVal>
                                          </p:val>
                                        </p:tav>
                                        <p:tav tm="50000">
                                          <p:val>
                                            <p:clrVal>
                                              <a:schemeClr val="hlink"/>
                                            </p:clrVal>
                                          </p:val>
                                        </p:tav>
                                      </p:tavLst>
                                    </p:anim>
                                    <p:set>
                                      <p:cBhvr>
                                        <p:cTn id="16" dur="80"/>
                                        <p:tgtEl>
                                          <p:spTgt spid="180228">
                                            <p:txEl>
                                              <p:charRg st="87" end="97"/>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180228">
                                            <p:txEl>
                                              <p:charRg st="97" end="119"/>
                                            </p:txEl>
                                          </p:spTgt>
                                        </p:tgtEl>
                                        <p:attrNameLst>
                                          <p:attrName>style.visibility</p:attrName>
                                        </p:attrNameLst>
                                      </p:cBhvr>
                                      <p:to>
                                        <p:strVal val="visible"/>
                                      </p:to>
                                    </p:set>
                                    <p:anim calcmode="discrete" valueType="clr">
                                      <p:cBhvr override="childStyle">
                                        <p:cTn id="21" dur="80"/>
                                        <p:tgtEl>
                                          <p:spTgt spid="180228">
                                            <p:txEl>
                                              <p:charRg st="97" end="11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80228">
                                            <p:txEl>
                                              <p:charRg st="97" end="119"/>
                                            </p:txEl>
                                          </p:spTgt>
                                        </p:tgtEl>
                                        <p:attrNameLst>
                                          <p:attrName>fillcolor</p:attrName>
                                        </p:attrNameLst>
                                      </p:cBhvr>
                                      <p:tavLst>
                                        <p:tav tm="0">
                                          <p:val>
                                            <p:clrVal>
                                              <a:schemeClr val="accent2"/>
                                            </p:clrVal>
                                          </p:val>
                                        </p:tav>
                                        <p:tav tm="50000">
                                          <p:val>
                                            <p:clrVal>
                                              <a:schemeClr val="hlink"/>
                                            </p:clrVal>
                                          </p:val>
                                        </p:tav>
                                      </p:tavLst>
                                    </p:anim>
                                    <p:set>
                                      <p:cBhvr>
                                        <p:cTn id="23" dur="80"/>
                                        <p:tgtEl>
                                          <p:spTgt spid="180228">
                                            <p:txEl>
                                              <p:charRg st="97" end="11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页脚占位符 6"/>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8" name="灯片编号占位符 7"/>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31DAB6E-C0B5-4AE2-B181-6CB1190CCF9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70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19811" name="Rectangle 2"/>
          <p:cNvSpPr>
            <a:spLocks noGrp="1"/>
          </p:cNvSpPr>
          <p:nvPr>
            <p:ph type="title"/>
          </p:nvPr>
        </p:nvSpPr>
        <p:spPr>
          <a:xfrm>
            <a:off x="590550" y="69850"/>
            <a:ext cx="8553450"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302083" name="Rectangle 3"/>
          <p:cNvSpPr>
            <a:spLocks noGrp="1"/>
          </p:cNvSpPr>
          <p:nvPr>
            <p:ph type="body" sz="half" idx="1" hasCustomPrompt="1"/>
          </p:nvPr>
        </p:nvSpPr>
        <p:spPr>
          <a:xfrm>
            <a:off x="4814888" y="912813"/>
            <a:ext cx="4038600" cy="5105400"/>
          </a:xfrm>
        </p:spPr>
        <p:txBody>
          <a:bodyPr vert="horz" wrap="square" lIns="91440" tIns="45720" rIns="91440" bIns="45720" anchor="t" anchorCtr="0"/>
          <a:lstStyle/>
          <a:p>
            <a:pPr eaLnBrk="1" hangingPunct="1">
              <a:buClr>
                <a:schemeClr val="tx1"/>
              </a:buClr>
              <a:buSzTx/>
              <a:buFont typeface="Wingdings" panose="05000000000000000000" pitchFamily="2" charset="2"/>
            </a:pPr>
            <a:endParaRPr lang="zh-CN" altLang="en-US" dirty="0">
              <a:solidFill>
                <a:srgbClr val="000000"/>
              </a:solidFill>
              <a:latin typeface="楷体_GB2312" pitchFamily="49" charset="-122"/>
              <a:ea typeface="楷体_GB2312" pitchFamily="49" charset="-122"/>
            </a:endParaRPr>
          </a:p>
          <a:p>
            <a:pPr eaLnBrk="1" hangingPunct="1">
              <a:buClr>
                <a:schemeClr val="tx1"/>
              </a:buClr>
              <a:buSzTx/>
              <a:buFont typeface="Wingdings" panose="05000000000000000000" pitchFamily="2" charset="2"/>
            </a:pPr>
            <a:r>
              <a:rPr lang="zh-CN" altLang="en-US" dirty="0">
                <a:solidFill>
                  <a:srgbClr val="000000"/>
                </a:solidFill>
                <a:latin typeface="楷体_GB2312" pitchFamily="49" charset="-122"/>
                <a:ea typeface="楷体_GB2312" pitchFamily="49" charset="-122"/>
              </a:rPr>
              <a:t>当</a:t>
            </a:r>
            <a:r>
              <a:rPr lang="en-US" altLang="zh-CN" i="1" dirty="0">
                <a:solidFill>
                  <a:srgbClr val="000000"/>
                </a:solidFill>
                <a:latin typeface="Times New Roman" panose="02020603050405020304" pitchFamily="18" charset="0"/>
                <a:ea typeface="华文仿宋" panose="02010600040101010101" pitchFamily="2" charset="-122"/>
              </a:rPr>
              <a:t>f</a:t>
            </a:r>
            <a:r>
              <a:rPr lang="en-US" altLang="zh-CN" baseline="-25000" dirty="0">
                <a:solidFill>
                  <a:srgbClr val="000000"/>
                </a:solidFill>
                <a:latin typeface="Times New Roman" panose="02020603050405020304" pitchFamily="18" charset="0"/>
                <a:ea typeface="华文仿宋" panose="02010600040101010101" pitchFamily="2" charset="-122"/>
              </a:rPr>
              <a:t>new</a:t>
            </a:r>
            <a:r>
              <a:rPr lang="zh-CN" altLang="en-US" dirty="0">
                <a:solidFill>
                  <a:srgbClr val="000000"/>
                </a:solidFill>
                <a:latin typeface="Times New Roman" panose="02020603050405020304" pitchFamily="18" charset="0"/>
                <a:ea typeface="华文仿宋" panose="02010600040101010101" pitchFamily="2" charset="-122"/>
              </a:rPr>
              <a:t>为</a:t>
            </a:r>
            <a:r>
              <a:rPr lang="en-US" altLang="zh-CN" dirty="0">
                <a:solidFill>
                  <a:srgbClr val="000000"/>
                </a:solidFill>
                <a:latin typeface="Times New Roman" panose="02020603050405020304" pitchFamily="18" charset="0"/>
                <a:ea typeface="华文仿宋" panose="02010600040101010101" pitchFamily="2" charset="-122"/>
              </a:rPr>
              <a:t>0</a:t>
            </a:r>
            <a:r>
              <a:rPr lang="zh-CN" altLang="en-US" dirty="0">
                <a:solidFill>
                  <a:srgbClr val="000000"/>
                </a:solidFill>
                <a:latin typeface="Times New Roman" panose="02020603050405020304" pitchFamily="18" charset="0"/>
                <a:ea typeface="华文仿宋" panose="02010600040101010101" pitchFamily="2" charset="-122"/>
              </a:rPr>
              <a:t>时，</a:t>
            </a:r>
            <a:r>
              <a:rPr lang="en-US" altLang="zh-CN" b="0" dirty="0">
                <a:solidFill>
                  <a:srgbClr val="000000"/>
                </a:solidFill>
                <a:latin typeface="楷体_GB2312" pitchFamily="49" charset="-122"/>
                <a:ea typeface="楷体_GB2312" pitchFamily="49" charset="-122"/>
              </a:rPr>
              <a:t>S</a:t>
            </a:r>
            <a:r>
              <a:rPr lang="en-US" altLang="zh-CN" b="0" baseline="-25000" dirty="0">
                <a:solidFill>
                  <a:srgbClr val="000000"/>
                </a:solidFill>
                <a:latin typeface="楷体_GB2312" pitchFamily="49" charset="-122"/>
                <a:ea typeface="楷体_GB2312" pitchFamily="49" charset="-122"/>
              </a:rPr>
              <a:t>p</a:t>
            </a:r>
            <a:r>
              <a:rPr lang="en-US" altLang="zh-CN" b="0" dirty="0">
                <a:solidFill>
                  <a:srgbClr val="000000"/>
                </a:solidFill>
                <a:latin typeface="楷体_GB2312" pitchFamily="49" charset="-122"/>
                <a:ea typeface="楷体_GB2312" pitchFamily="49" charset="-122"/>
              </a:rPr>
              <a:t>=1</a:t>
            </a:r>
          </a:p>
          <a:p>
            <a:pPr eaLnBrk="1" hangingPunct="1">
              <a:buClr>
                <a:schemeClr val="tx1"/>
              </a:buClr>
              <a:buSzTx/>
              <a:buFont typeface="Wingdings" panose="05000000000000000000" pitchFamily="2" charset="2"/>
            </a:pPr>
            <a:r>
              <a:rPr lang="zh-CN" altLang="en-US" dirty="0">
                <a:solidFill>
                  <a:srgbClr val="000000"/>
                </a:solidFill>
                <a:latin typeface="楷体_GB2312" pitchFamily="49" charset="-122"/>
                <a:ea typeface="楷体_GB2312" pitchFamily="49" charset="-122"/>
              </a:rPr>
              <a:t>当</a:t>
            </a:r>
            <a:r>
              <a:rPr lang="en-US" altLang="zh-CN" i="1" dirty="0">
                <a:solidFill>
                  <a:srgbClr val="000000"/>
                </a:solidFill>
                <a:latin typeface="华文仿宋" panose="02010600040101010101" pitchFamily="2" charset="-122"/>
                <a:ea typeface="华文仿宋" panose="02010600040101010101" pitchFamily="2" charset="-122"/>
              </a:rPr>
              <a:t>r</a:t>
            </a:r>
            <a:r>
              <a:rPr lang="en-US" altLang="zh-CN" baseline="-25000" dirty="0">
                <a:solidFill>
                  <a:srgbClr val="000000"/>
                </a:solidFill>
                <a:latin typeface="华文仿宋" panose="02010600040101010101" pitchFamily="2" charset="-122"/>
                <a:ea typeface="华文仿宋" panose="02010600040101010101" pitchFamily="2" charset="-122"/>
              </a:rPr>
              <a:t>new</a:t>
            </a:r>
            <a:r>
              <a:rPr lang="zh-CN" altLang="en-US" dirty="0">
                <a:solidFill>
                  <a:srgbClr val="000000"/>
                </a:solidFill>
                <a:latin typeface="Times New Roman" panose="02020603050405020304" pitchFamily="18" charset="0"/>
                <a:ea typeface="华文仿宋" panose="02010600040101010101" pitchFamily="2" charset="-122"/>
              </a:rPr>
              <a:t>趋于无穷大时，</a:t>
            </a:r>
            <a:endParaRPr lang="zh-CN" altLang="en-US" dirty="0"/>
          </a:p>
          <a:p>
            <a:pPr eaLnBrk="1" hangingPunct="1">
              <a:buClr>
                <a:schemeClr val="tx1"/>
              </a:buClr>
              <a:buSzTx/>
              <a:buFont typeface="Wingdings" panose="05000000000000000000" pitchFamily="2" charset="2"/>
            </a:pPr>
            <a:endParaRPr lang="zh-CN" altLang="en-US" dirty="0"/>
          </a:p>
          <a:p>
            <a:pPr lvl="1" eaLnBrk="1" hangingPunct="1">
              <a:buClr>
                <a:schemeClr val="tx2"/>
              </a:buClr>
              <a:buSzPct val="60000"/>
              <a:buFont typeface="Wingdings" panose="05000000000000000000" pitchFamily="2" charset="2"/>
            </a:pPr>
            <a:endParaRPr lang="zh-CN" altLang="en-US" b="1" dirty="0">
              <a:solidFill>
                <a:srgbClr val="000000"/>
              </a:solidFill>
              <a:latin typeface="华文仿宋" panose="02010600040101010101" pitchFamily="2" charset="-122"/>
              <a:ea typeface="华文仿宋" panose="02010600040101010101" pitchFamily="2" charset="-122"/>
            </a:endParaRPr>
          </a:p>
          <a:p>
            <a:pPr lvl="1" eaLnBrk="1" hangingPunct="1">
              <a:buClr>
                <a:schemeClr val="tx2"/>
              </a:buClr>
              <a:buSzPct val="60000"/>
              <a:buFont typeface="Wingdings" panose="05000000000000000000" pitchFamily="2" charset="2"/>
            </a:pPr>
            <a:r>
              <a:rPr lang="zh-CN" altLang="en-US" b="1" dirty="0">
                <a:solidFill>
                  <a:srgbClr val="000000"/>
                </a:solidFill>
                <a:latin typeface="华文仿宋" panose="02010600040101010101" pitchFamily="2" charset="-122"/>
                <a:ea typeface="华文仿宋" panose="02010600040101010101" pitchFamily="2" charset="-122"/>
              </a:rPr>
              <a:t>通过使用某种较快的执行方式所获得的性能提高，受限于该部件占用系统执行时间的百分比</a:t>
            </a:r>
          </a:p>
          <a:p>
            <a:pPr lvl="1" eaLnBrk="1" hangingPunct="1">
              <a:buClr>
                <a:schemeClr val="tx2"/>
              </a:buClr>
              <a:buSzPct val="60000"/>
              <a:buFont typeface="Wingdings" panose="05000000000000000000" pitchFamily="2" charset="2"/>
            </a:pPr>
            <a:r>
              <a:rPr lang="zh-CN" altLang="en-US" b="1" dirty="0">
                <a:solidFill>
                  <a:srgbClr val="000000"/>
                </a:solidFill>
                <a:latin typeface="华文仿宋" panose="02010600040101010101" pitchFamily="2" charset="-122"/>
                <a:ea typeface="华文仿宋" panose="02010600040101010101" pitchFamily="2" charset="-122"/>
              </a:rPr>
              <a:t>它是一个悲观定律</a:t>
            </a:r>
          </a:p>
          <a:p>
            <a:pPr eaLnBrk="1" hangingPunct="1">
              <a:buClr>
                <a:schemeClr val="tx1"/>
              </a:buClr>
              <a:buSzTx/>
              <a:buFont typeface="Wingdings" panose="05000000000000000000" pitchFamily="2" charset="2"/>
            </a:pPr>
            <a:endParaRPr lang="zh-CN" altLang="en-US" sz="2400" dirty="0"/>
          </a:p>
        </p:txBody>
      </p:sp>
      <p:graphicFrame>
        <p:nvGraphicFramePr>
          <p:cNvPr id="119813" name="Object 4"/>
          <p:cNvGraphicFramePr>
            <a:graphicFrameLocks noGrp="1"/>
          </p:cNvGraphicFramePr>
          <p:nvPr>
            <p:ph sz="quarter" idx="2" hasCustomPrompt="1"/>
          </p:nvPr>
        </p:nvGraphicFramePr>
        <p:xfrm>
          <a:off x="5645150" y="2452688"/>
          <a:ext cx="1649413" cy="744537"/>
        </p:xfrm>
        <a:graphic>
          <a:graphicData uri="http://schemas.openxmlformats.org/presentationml/2006/ole">
            <mc:AlternateContent xmlns:mc="http://schemas.openxmlformats.org/markup-compatibility/2006">
              <mc:Choice xmlns:v="urn:schemas-microsoft-com:vml" Requires="v">
                <p:oleObj spid="_x0000_s13323" r:id="rId3" imgW="825500" imgH="393700" progId="Equation.DSMT4">
                  <p:embed/>
                </p:oleObj>
              </mc:Choice>
              <mc:Fallback>
                <p:oleObj r:id="rId3" imgW="825500" imgH="393700" progId="Equation.DSMT4">
                  <p:embed/>
                  <p:pic>
                    <p:nvPicPr>
                      <p:cNvPr id="0" name="图片 3095"/>
                      <p:cNvPicPr/>
                      <p:nvPr/>
                    </p:nvPicPr>
                    <p:blipFill>
                      <a:blip r:embed="rId4"/>
                      <a:stretch>
                        <a:fillRect/>
                      </a:stretch>
                    </p:blipFill>
                    <p:spPr>
                      <a:xfrm>
                        <a:off x="5645150" y="2452688"/>
                        <a:ext cx="1649413" cy="744537"/>
                      </a:xfrm>
                      <a:prstGeom prst="rect">
                        <a:avLst/>
                      </a:prstGeom>
                      <a:noFill/>
                      <a:ln w="38100">
                        <a:miter/>
                      </a:ln>
                    </p:spPr>
                  </p:pic>
                </p:oleObj>
              </mc:Fallback>
            </mc:AlternateContent>
          </a:graphicData>
        </a:graphic>
      </p:graphicFrame>
      <p:graphicFrame>
        <p:nvGraphicFramePr>
          <p:cNvPr id="119814" name="Object 11"/>
          <p:cNvGraphicFramePr>
            <a:graphicFrameLocks noGrp="1" noChangeAspect="1"/>
          </p:cNvGraphicFramePr>
          <p:nvPr>
            <p:ph sz="quarter" idx="3" hasCustomPrompt="1"/>
          </p:nvPr>
        </p:nvGraphicFramePr>
        <p:xfrm>
          <a:off x="400050" y="1460500"/>
          <a:ext cx="4470400" cy="3787775"/>
        </p:xfrm>
        <a:graphic>
          <a:graphicData uri="http://schemas.openxmlformats.org/presentationml/2006/ole">
            <mc:AlternateContent xmlns:mc="http://schemas.openxmlformats.org/markup-compatibility/2006">
              <mc:Choice xmlns:v="urn:schemas-microsoft-com:vml" Requires="v">
                <p:oleObj spid="_x0000_s13324" r:id="rId5" imgW="2413000" imgH="2044700" progId="Equation.DSMT4">
                  <p:embed/>
                </p:oleObj>
              </mc:Choice>
              <mc:Fallback>
                <p:oleObj r:id="rId5" imgW="2413000" imgH="2044700" progId="Equation.DSMT4">
                  <p:embed/>
                  <p:pic>
                    <p:nvPicPr>
                      <p:cNvPr id="0" name="图片 3094"/>
                      <p:cNvPicPr/>
                      <p:nvPr/>
                    </p:nvPicPr>
                    <p:blipFill>
                      <a:blip r:embed="rId6"/>
                      <a:stretch>
                        <a:fillRect/>
                      </a:stretch>
                    </p:blipFill>
                    <p:spPr>
                      <a:xfrm>
                        <a:off x="400050" y="1460500"/>
                        <a:ext cx="4470400" cy="3787775"/>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02083">
                                            <p:txEl>
                                              <p:pRg st="5" end="5"/>
                                            </p:txEl>
                                          </p:spTgt>
                                        </p:tgtEl>
                                        <p:attrNameLst>
                                          <p:attrName>style.visibility</p:attrName>
                                        </p:attrNameLst>
                                      </p:cBhvr>
                                      <p:to>
                                        <p:strVal val="visible"/>
                                      </p:to>
                                    </p:set>
                                    <p:anim calcmode="discrete" valueType="clr">
                                      <p:cBhvr override="childStyle">
                                        <p:cTn id="7" dur="80"/>
                                        <p:tgtEl>
                                          <p:spTgt spid="30208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02083">
                                            <p:txEl>
                                              <p:pRg st="5" end="5"/>
                                            </p:txEl>
                                          </p:spTgt>
                                        </p:tgtEl>
                                        <p:attrNameLst>
                                          <p:attrName>fillcolor</p:attrName>
                                        </p:attrNameLst>
                                      </p:cBhvr>
                                      <p:tavLst>
                                        <p:tav tm="0">
                                          <p:val>
                                            <p:clrVal>
                                              <a:schemeClr val="accent2"/>
                                            </p:clrVal>
                                          </p:val>
                                        </p:tav>
                                        <p:tav tm="50000">
                                          <p:val>
                                            <p:clrVal>
                                              <a:schemeClr val="hlink"/>
                                            </p:clrVal>
                                          </p:val>
                                        </p:tav>
                                      </p:tavLst>
                                    </p:anim>
                                    <p:set>
                                      <p:cBhvr>
                                        <p:cTn id="9" dur="80"/>
                                        <p:tgtEl>
                                          <p:spTgt spid="302083">
                                            <p:txEl>
                                              <p:pRg st="5" end="5"/>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02083">
                                            <p:txEl>
                                              <p:pRg st="6" end="6"/>
                                            </p:txEl>
                                          </p:spTgt>
                                        </p:tgtEl>
                                        <p:attrNameLst>
                                          <p:attrName>style.visibility</p:attrName>
                                        </p:attrNameLst>
                                      </p:cBhvr>
                                      <p:to>
                                        <p:strVal val="visible"/>
                                      </p:to>
                                    </p:set>
                                    <p:anim calcmode="discrete" valueType="clr">
                                      <p:cBhvr override="childStyle">
                                        <p:cTn id="14" dur="80"/>
                                        <p:tgtEl>
                                          <p:spTgt spid="302083">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02083">
                                            <p:txEl>
                                              <p:pRg st="6" end="6"/>
                                            </p:txEl>
                                          </p:spTgt>
                                        </p:tgtEl>
                                        <p:attrNameLst>
                                          <p:attrName>fillcolor</p:attrName>
                                        </p:attrNameLst>
                                      </p:cBhvr>
                                      <p:tavLst>
                                        <p:tav tm="0">
                                          <p:val>
                                            <p:clrVal>
                                              <a:schemeClr val="accent2"/>
                                            </p:clrVal>
                                          </p:val>
                                        </p:tav>
                                        <p:tav tm="50000">
                                          <p:val>
                                            <p:clrVal>
                                              <a:schemeClr val="hlink"/>
                                            </p:clrVal>
                                          </p:val>
                                        </p:tav>
                                      </p:tavLst>
                                    </p:anim>
                                    <p:set>
                                      <p:cBhvr>
                                        <p:cTn id="16" dur="80"/>
                                        <p:tgtEl>
                                          <p:spTgt spid="30208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2A8DE30-C04A-4AD1-8EA1-9E046FA4DBB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71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20835" name="Rectangle 2"/>
          <p:cNvSpPr>
            <a:spLocks noGrp="1"/>
          </p:cNvSpPr>
          <p:nvPr>
            <p:ph type="title"/>
          </p:nvPr>
        </p:nvSpPr>
        <p:spPr>
          <a:xfrm>
            <a:off x="590550" y="69850"/>
            <a:ext cx="8328025"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304131" name="Rectangle 3"/>
          <p:cNvSpPr>
            <a:spLocks noGrp="1"/>
          </p:cNvSpPr>
          <p:nvPr>
            <p:ph idx="1" hasCustomPrompt="1"/>
          </p:nvPr>
        </p:nvSpPr>
        <p:spPr/>
        <p:txBody>
          <a:bodyPr vert="horz" wrap="square" lIns="91440" tIns="45720" rIns="91440" bIns="45720" anchor="t" anchorCtr="0"/>
          <a:lstStyle/>
          <a:p>
            <a:pPr eaLnBrk="1" hangingPunct="1"/>
            <a:r>
              <a:rPr lang="zh-CN" altLang="en-US" sz="2400" dirty="0">
                <a:solidFill>
                  <a:srgbClr val="000000"/>
                </a:solidFill>
                <a:latin typeface="楷体_GB2312" pitchFamily="49" charset="-122"/>
                <a:ea typeface="楷体_GB2312" pitchFamily="49" charset="-122"/>
              </a:rPr>
              <a:t>当前的串行编程模型：同构多核系统可以支持多线程应用，但是它们未必能够提高单线程应用的性能。事实上，各厂商已经发现：</a:t>
            </a:r>
            <a:r>
              <a:rPr lang="zh-CN" altLang="en-US" sz="2400" dirty="0">
                <a:solidFill>
                  <a:srgbClr val="FF0000"/>
                </a:solidFill>
                <a:latin typeface="楷体_GB2312" pitchFamily="49" charset="-122"/>
                <a:ea typeface="楷体_GB2312" pitchFamily="49" charset="-122"/>
              </a:rPr>
              <a:t>通用多核系统在扩展到</a:t>
            </a:r>
            <a:r>
              <a:rPr lang="en-US" altLang="zh-CN" sz="2400" dirty="0">
                <a:solidFill>
                  <a:srgbClr val="FF0000"/>
                </a:solidFill>
                <a:latin typeface="楷体_GB2312" pitchFamily="49" charset="-122"/>
                <a:ea typeface="楷体_GB2312" pitchFamily="49" charset="-122"/>
              </a:rPr>
              <a:t>8</a:t>
            </a:r>
            <a:r>
              <a:rPr lang="zh-CN" altLang="en-US" sz="2400" dirty="0">
                <a:solidFill>
                  <a:srgbClr val="FF0000"/>
                </a:solidFill>
                <a:latin typeface="楷体_GB2312" pitchFamily="49" charset="-122"/>
                <a:ea typeface="楷体_GB2312" pitchFamily="49" charset="-122"/>
              </a:rPr>
              <a:t>个核以上时，往往会达到一个性能降低的拐点</a:t>
            </a:r>
          </a:p>
          <a:p>
            <a:pPr eaLnBrk="1" hangingPunct="1">
              <a:buNone/>
            </a:pPr>
            <a:r>
              <a:rPr lang="zh-CN" altLang="en-US" sz="2400" dirty="0">
                <a:solidFill>
                  <a:srgbClr val="FF0000"/>
                </a:solidFill>
                <a:latin typeface="楷体_GB2312" pitchFamily="49" charset="-122"/>
                <a:ea typeface="楷体_GB2312" pitchFamily="49" charset="-122"/>
              </a:rPr>
              <a:t>     </a:t>
            </a:r>
            <a:r>
              <a:rPr lang="en-US" altLang="zh-CN" sz="2000" dirty="0">
                <a:solidFill>
                  <a:srgbClr val="000000"/>
                </a:solidFill>
                <a:latin typeface="楷体_GB2312" pitchFamily="49" charset="-122"/>
                <a:ea typeface="楷体_GB2312" pitchFamily="49" charset="-122"/>
              </a:rPr>
              <a:t>AMD</a:t>
            </a:r>
            <a:r>
              <a:rPr lang="zh-CN" altLang="en-US" sz="2000" dirty="0">
                <a:solidFill>
                  <a:srgbClr val="000000"/>
                </a:solidFill>
                <a:latin typeface="楷体_GB2312" pitchFamily="49" charset="-122"/>
                <a:ea typeface="楷体_GB2312" pitchFamily="49" charset="-122"/>
              </a:rPr>
              <a:t>白皮书：加速计算带来改变行业面貌的影响</a:t>
            </a:r>
            <a:r>
              <a:rPr lang="zh-CN" altLang="en-US" sz="2400" dirty="0">
                <a:solidFill>
                  <a:srgbClr val="FF0000"/>
                </a:solidFill>
                <a:latin typeface="楷体_GB2312" pitchFamily="49" charset="-122"/>
                <a:ea typeface="楷体_GB2312" pitchFamily="49" charset="-122"/>
              </a:rPr>
              <a:t> </a:t>
            </a:r>
          </a:p>
          <a:p>
            <a:pPr eaLnBrk="1" hangingPunct="1"/>
            <a:r>
              <a:rPr lang="zh-CN" altLang="en-US" sz="2400" dirty="0">
                <a:solidFill>
                  <a:srgbClr val="000000"/>
                </a:solidFill>
                <a:latin typeface="楷体_GB2312" pitchFamily="49" charset="-122"/>
                <a:ea typeface="楷体_GB2312" pitchFamily="49" charset="-122"/>
              </a:rPr>
              <a:t>阿姆达尔定律支持这一发现</a:t>
            </a:r>
          </a:p>
          <a:p>
            <a:pPr eaLnBrk="1" hangingPunct="1"/>
            <a:r>
              <a:rPr lang="zh-CN" altLang="en-US" sz="2400" dirty="0">
                <a:solidFill>
                  <a:srgbClr val="000000"/>
                </a:solidFill>
                <a:latin typeface="楷体_GB2312" pitchFamily="49" charset="-122"/>
                <a:ea typeface="楷体_GB2312" pitchFamily="49" charset="-122"/>
              </a:rPr>
              <a:t>该定律用于预计当系统的一部分得到改进后，整个系统可能实现的最大改进。通过增加具有并行处理能力的多个核心，硬件的应用性能已经得到改进。然而，</a:t>
            </a:r>
            <a:r>
              <a:rPr lang="zh-CN" altLang="en-US" sz="2400" dirty="0">
                <a:solidFill>
                  <a:srgbClr val="FF0000"/>
                </a:solidFill>
                <a:latin typeface="楷体_GB2312" pitchFamily="49" charset="-122"/>
                <a:ea typeface="楷体_GB2312" pitchFamily="49" charset="-122"/>
              </a:rPr>
              <a:t>应用本身受到串行处理模式和技术的限制。无论拥有多少个核心，它们中的许多都因等待数据进行串行处理而被闲置起来</a:t>
            </a:r>
            <a:r>
              <a:rPr lang="zh-CN" altLang="en-US" sz="2400" dirty="0">
                <a:solidFill>
                  <a:srgbClr val="000000"/>
                </a:solidFill>
                <a:latin typeface="楷体_GB2312" pitchFamily="49" charset="-122"/>
                <a:ea typeface="楷体_GB2312" pitchFamily="49" charset="-122"/>
              </a:rPr>
              <a:t>。</a:t>
            </a:r>
          </a:p>
        </p:txBody>
      </p:sp>
      <p:pic>
        <p:nvPicPr>
          <p:cNvPr id="120837" name="Picture 5" descr="2007111911593410_2"/>
          <p:cNvPicPr>
            <a:picLocks noChangeAspect="1"/>
          </p:cNvPicPr>
          <p:nvPr/>
        </p:nvPicPr>
        <p:blipFill>
          <a:blip r:embed="rId2"/>
          <a:stretch>
            <a:fillRect/>
          </a:stretch>
        </p:blipFill>
        <p:spPr>
          <a:xfrm>
            <a:off x="8124825" y="5614988"/>
            <a:ext cx="1019175" cy="12271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4131">
                                            <p:txEl>
                                              <p:charRg st="130" end="143"/>
                                            </p:txEl>
                                          </p:spTgt>
                                        </p:tgtEl>
                                        <p:attrNameLst>
                                          <p:attrName>style.visibility</p:attrName>
                                        </p:attrNameLst>
                                      </p:cBhvr>
                                      <p:to>
                                        <p:strVal val="visible"/>
                                      </p:to>
                                    </p:set>
                                    <p:animEffect transition="in" filter="blinds(horizontal)">
                                      <p:cBhvr>
                                        <p:cTn id="7" dur="500"/>
                                        <p:tgtEl>
                                          <p:spTgt spid="304131">
                                            <p:txEl>
                                              <p:charRg st="130" end="14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4131">
                                            <p:txEl>
                                              <p:charRg st="143" end="255"/>
                                            </p:txEl>
                                          </p:spTgt>
                                        </p:tgtEl>
                                        <p:attrNameLst>
                                          <p:attrName>style.visibility</p:attrName>
                                        </p:attrNameLst>
                                      </p:cBhvr>
                                      <p:to>
                                        <p:strVal val="visible"/>
                                      </p:to>
                                    </p:set>
                                    <p:animEffect transition="in" filter="blinds(horizontal)">
                                      <p:cBhvr>
                                        <p:cTn id="12" dur="500"/>
                                        <p:tgtEl>
                                          <p:spTgt spid="304131">
                                            <p:txEl>
                                              <p:charRg st="143" end="25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48CD478-12F1-4A51-802F-D91DC6EDB79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72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21859" name="Rectangle 2"/>
          <p:cNvSpPr>
            <a:spLocks noGrp="1"/>
          </p:cNvSpPr>
          <p:nvPr>
            <p:ph type="title"/>
          </p:nvPr>
        </p:nvSpPr>
        <p:spPr>
          <a:xfrm>
            <a:off x="590550" y="69850"/>
            <a:ext cx="8329613"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21860"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pic>
        <p:nvPicPr>
          <p:cNvPr id="121861" name="Picture 5"/>
          <p:cNvPicPr>
            <a:picLocks noChangeAspect="1"/>
          </p:cNvPicPr>
          <p:nvPr/>
        </p:nvPicPr>
        <p:blipFill>
          <a:blip r:embed="rId3"/>
          <a:stretch>
            <a:fillRect/>
          </a:stretch>
        </p:blipFill>
        <p:spPr>
          <a:xfrm>
            <a:off x="263525" y="1160463"/>
            <a:ext cx="8629650" cy="4105275"/>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9FE61DF-C835-4A7E-BD81-79BB326707BB}"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73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23907" name="Rectangle 2"/>
          <p:cNvSpPr>
            <a:spLocks noGrp="1"/>
          </p:cNvSpPr>
          <p:nvPr>
            <p:ph type="title"/>
          </p:nvPr>
        </p:nvSpPr>
        <p:spPr>
          <a:xfrm>
            <a:off x="590550" y="69850"/>
            <a:ext cx="8335963"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377859" name="Rectangle 3"/>
          <p:cNvSpPr>
            <a:spLocks noGrp="1"/>
          </p:cNvSpPr>
          <p:nvPr>
            <p:ph idx="1" hasCustomPrompt="1"/>
          </p:nvPr>
        </p:nvSpPr>
        <p:spPr/>
        <p:txBody>
          <a:bodyPr vert="horz" wrap="square" lIns="91440" tIns="45720" rIns="91440" bIns="45720" anchor="t" anchorCtr="0"/>
          <a:lstStyle/>
          <a:p>
            <a:pPr eaLnBrk="1" hangingPunct="1">
              <a:lnSpc>
                <a:spcPct val="90000"/>
              </a:lnSpc>
            </a:pPr>
            <a:r>
              <a:rPr lang="zh-CN" altLang="en-US" sz="2400" b="0" dirty="0">
                <a:solidFill>
                  <a:srgbClr val="FF0000"/>
                </a:solidFill>
                <a:latin typeface="黑体" panose="02010609060101010101" pitchFamily="49" charset="-122"/>
                <a:ea typeface="黑体" panose="02010609060101010101" pitchFamily="49" charset="-122"/>
              </a:rPr>
              <a:t>问题：</a:t>
            </a:r>
          </a:p>
          <a:p>
            <a:pPr eaLnBrk="1" hangingPunct="1">
              <a:lnSpc>
                <a:spcPct val="90000"/>
              </a:lnSpc>
            </a:pPr>
            <a:r>
              <a:rPr lang="zh-CN" altLang="en-US" sz="2400" b="0" dirty="0">
                <a:solidFill>
                  <a:srgbClr val="000000"/>
                </a:solidFill>
                <a:latin typeface="黑体" panose="02010609060101010101" pitchFamily="49" charset="-122"/>
                <a:ea typeface="黑体" panose="02010609060101010101" pitchFamily="49" charset="-122"/>
              </a:rPr>
              <a:t>包括阿姆达尔在内的许多人对该定律的解释表明使用大量的处理器求解问题只能获得</a:t>
            </a:r>
            <a:r>
              <a:rPr lang="zh-CN" altLang="en-US" sz="2400" b="0" dirty="0">
                <a:solidFill>
                  <a:srgbClr val="000000"/>
                </a:solidFill>
                <a:highlight>
                  <a:srgbClr val="FFFF00"/>
                </a:highlight>
                <a:latin typeface="黑体" panose="02010609060101010101" pitchFamily="49" charset="-122"/>
                <a:ea typeface="黑体" panose="02010609060101010101" pitchFamily="49" charset="-122"/>
              </a:rPr>
              <a:t>有限</a:t>
            </a:r>
            <a:r>
              <a:rPr lang="zh-CN" altLang="en-US" sz="2400" b="0" dirty="0">
                <a:solidFill>
                  <a:srgbClr val="000000"/>
                </a:solidFill>
                <a:latin typeface="黑体" panose="02010609060101010101" pitchFamily="49" charset="-122"/>
                <a:ea typeface="黑体" panose="02010609060101010101" pitchFamily="49" charset="-122"/>
              </a:rPr>
              <a:t>的成功，但这似乎与大量的并行计算机能显著改进计算性能的报道相冲突。到底哪一个是正确的呢？</a:t>
            </a:r>
          </a:p>
          <a:p>
            <a:pPr eaLnBrk="1" hangingPunct="1">
              <a:lnSpc>
                <a:spcPct val="90000"/>
              </a:lnSpc>
            </a:pPr>
            <a:r>
              <a:rPr lang="zh-CN" altLang="en-US" sz="2400" b="0" dirty="0">
                <a:solidFill>
                  <a:srgbClr val="000000"/>
                </a:solidFill>
                <a:latin typeface="黑体" panose="02010609060101010101" pitchFamily="49" charset="-122"/>
                <a:ea typeface="黑体" panose="02010609060101010101" pitchFamily="49" charset="-122"/>
              </a:rPr>
              <a:t>阿姆达尔定律描述的一个关键事实是</a:t>
            </a:r>
            <a:r>
              <a:rPr lang="zh-CN" altLang="en-US" sz="2400" b="0" dirty="0">
                <a:solidFill>
                  <a:srgbClr val="FF0000"/>
                </a:solidFill>
                <a:latin typeface="黑体" panose="02010609060101010101" pitchFamily="49" charset="-122"/>
                <a:ea typeface="黑体" panose="02010609060101010101" pitchFamily="49" charset="-122"/>
              </a:rPr>
              <a:t>它只适用于计算的一种场合</a:t>
            </a:r>
            <a:r>
              <a:rPr lang="zh-CN" altLang="en-US" sz="2400" b="0" dirty="0">
                <a:solidFill>
                  <a:srgbClr val="000000"/>
                </a:solidFill>
                <a:latin typeface="黑体" panose="02010609060101010101" pitchFamily="49" charset="-122"/>
                <a:ea typeface="黑体" panose="02010609060101010101" pitchFamily="49" charset="-122"/>
              </a:rPr>
              <a:t>，即施行并行化后计算中的</a:t>
            </a:r>
            <a:r>
              <a:rPr lang="zh-CN" altLang="en-US" sz="2400" b="0" dirty="0">
                <a:solidFill>
                  <a:srgbClr val="000000"/>
                </a:solidFill>
                <a:highlight>
                  <a:srgbClr val="FFFF00"/>
                </a:highlight>
                <a:latin typeface="黑体" panose="02010609060101010101" pitchFamily="49" charset="-122"/>
                <a:ea typeface="黑体" panose="02010609060101010101" pitchFamily="49" charset="-122"/>
              </a:rPr>
              <a:t>顺序部分</a:t>
            </a:r>
            <a:r>
              <a:rPr lang="zh-CN" altLang="en-US" sz="2400" b="0" dirty="0">
                <a:solidFill>
                  <a:srgbClr val="000000"/>
                </a:solidFill>
                <a:latin typeface="黑体" panose="02010609060101010101" pitchFamily="49" charset="-122"/>
                <a:ea typeface="黑体" panose="02010609060101010101" pitchFamily="49" charset="-122"/>
              </a:rPr>
              <a:t>将占据执行时间的主要部分。</a:t>
            </a:r>
          </a:p>
          <a:p>
            <a:pPr eaLnBrk="1" hangingPunct="1">
              <a:lnSpc>
                <a:spcPct val="90000"/>
              </a:lnSpc>
            </a:pPr>
            <a:r>
              <a:rPr lang="zh-CN" altLang="en-US" sz="2400" b="0" dirty="0">
                <a:solidFill>
                  <a:srgbClr val="000000"/>
                </a:solidFill>
                <a:latin typeface="黑体" panose="02010609060101010101" pitchFamily="49" charset="-122"/>
                <a:ea typeface="黑体" panose="02010609060101010101" pitchFamily="49" charset="-122"/>
              </a:rPr>
              <a:t>阿姆达尔定律是在</a:t>
            </a:r>
            <a:r>
              <a:rPr lang="zh-CN" altLang="en-US" sz="2400" b="0" dirty="0">
                <a:solidFill>
                  <a:srgbClr val="FF0000"/>
                </a:solidFill>
                <a:latin typeface="黑体" panose="02010609060101010101" pitchFamily="49" charset="-122"/>
                <a:ea typeface="黑体" panose="02010609060101010101" pitchFamily="49" charset="-122"/>
              </a:rPr>
              <a:t>固定应用规模的前提</a:t>
            </a:r>
            <a:r>
              <a:rPr lang="zh-CN" altLang="en-US" sz="2400" b="0" dirty="0">
                <a:solidFill>
                  <a:srgbClr val="000000"/>
                </a:solidFill>
                <a:latin typeface="黑体" panose="02010609060101010101" pitchFamily="49" charset="-122"/>
                <a:ea typeface="黑体" panose="02010609060101010101" pitchFamily="49" charset="-122"/>
              </a:rPr>
              <a:t>下考虑并行性增长的影响。</a:t>
            </a:r>
            <a:r>
              <a:rPr lang="zh-CN" altLang="en-US" sz="2400" b="0" dirty="0">
                <a:solidFill>
                  <a:srgbClr val="FF0000"/>
                </a:solidFill>
                <a:latin typeface="黑体" panose="02010609060101010101" pitchFamily="49" charset="-122"/>
                <a:ea typeface="黑体" panose="02010609060101010101" pitchFamily="49" charset="-122"/>
              </a:rPr>
              <a:t>但大多数并行计算则是固定并行性而扩展应用的规模</a:t>
            </a:r>
            <a:r>
              <a:rPr lang="zh-CN" altLang="en-US" sz="2400" b="0" dirty="0">
                <a:solidFill>
                  <a:srgbClr val="000000"/>
                </a:solidFill>
                <a:latin typeface="黑体" panose="02010609060101010101" pitchFamily="49" charset="-122"/>
                <a:ea typeface="黑体" panose="02010609060101010101" pitchFamily="49" charset="-122"/>
              </a:rPr>
              <a:t>。在这种情况下，随着所考虑规模的增加，顺序代码所占的比例就越来越小。所以，将问题规模翻倍后，顺序部分的增长几乎可以忽略，从而使得求解问题有更多的部分可以并行执行。</a:t>
            </a:r>
          </a:p>
        </p:txBody>
      </p:sp>
      <p:pic>
        <p:nvPicPr>
          <p:cNvPr id="123909" name="Picture 4" descr="2007111911593410_2"/>
          <p:cNvPicPr>
            <a:picLocks noChangeAspect="1"/>
          </p:cNvPicPr>
          <p:nvPr/>
        </p:nvPicPr>
        <p:blipFill>
          <a:blip r:embed="rId2"/>
          <a:stretch>
            <a:fillRect/>
          </a:stretch>
        </p:blipFill>
        <p:spPr>
          <a:xfrm>
            <a:off x="8124825" y="5630863"/>
            <a:ext cx="1019175" cy="12271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7859">
                                            <p:txEl>
                                              <p:pRg st="2" end="2"/>
                                            </p:txEl>
                                          </p:spTgt>
                                        </p:tgtEl>
                                        <p:attrNameLst>
                                          <p:attrName>style.visibility</p:attrName>
                                        </p:attrNameLst>
                                      </p:cBhvr>
                                      <p:to>
                                        <p:strVal val="visible"/>
                                      </p:to>
                                    </p:set>
                                    <p:animEffect transition="in" filter="blinds(horizontal)">
                                      <p:cBhvr>
                                        <p:cTn id="7" dur="500"/>
                                        <p:tgtEl>
                                          <p:spTgt spid="377859">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7859">
                                            <p:txEl>
                                              <p:pRg st="3" end="3"/>
                                            </p:txEl>
                                          </p:spTgt>
                                        </p:tgtEl>
                                        <p:attrNameLst>
                                          <p:attrName>style.visibility</p:attrName>
                                        </p:attrNameLst>
                                      </p:cBhvr>
                                      <p:to>
                                        <p:strVal val="visible"/>
                                      </p:to>
                                    </p:set>
                                    <p:animEffect transition="in" filter="blinds(horizontal)">
                                      <p:cBhvr>
                                        <p:cTn id="10" dur="500"/>
                                        <p:tgtEl>
                                          <p:spTgt spid="3778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F8A2A34-A84E-476A-8DCA-0E328576EC9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74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24931" name="Rectangle 2"/>
          <p:cNvSpPr>
            <a:spLocks noGrp="1"/>
          </p:cNvSpPr>
          <p:nvPr>
            <p:ph type="title"/>
          </p:nvPr>
        </p:nvSpPr>
        <p:spPr>
          <a:xfrm>
            <a:off x="590550" y="69850"/>
            <a:ext cx="8553450"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24932"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solidFill>
                <a:srgbClr val="FF0000"/>
              </a:solidFill>
              <a:latin typeface="黑体" panose="02010609060101010101" pitchFamily="49" charset="-122"/>
              <a:ea typeface="黑体" panose="02010609060101010101" pitchFamily="49" charset="-122"/>
            </a:endParaRPr>
          </a:p>
          <a:p>
            <a:pPr eaLnBrk="1" hangingPunct="1"/>
            <a:endParaRPr lang="zh-CN" altLang="en-US" dirty="0">
              <a:solidFill>
                <a:srgbClr val="FF0000"/>
              </a:solidFill>
              <a:latin typeface="黑体" panose="02010609060101010101" pitchFamily="49" charset="-122"/>
              <a:ea typeface="黑体" panose="02010609060101010101" pitchFamily="49" charset="-122"/>
            </a:endParaRPr>
          </a:p>
          <a:p>
            <a:pPr eaLnBrk="1" hangingPunct="1"/>
            <a:endParaRPr lang="zh-CN" altLang="en-US" dirty="0">
              <a:solidFill>
                <a:srgbClr val="FF0000"/>
              </a:solidFill>
              <a:latin typeface="黑体" panose="02010609060101010101" pitchFamily="49" charset="-122"/>
              <a:ea typeface="黑体" panose="02010609060101010101" pitchFamily="49" charset="-122"/>
            </a:endParaRPr>
          </a:p>
          <a:p>
            <a:pPr eaLnBrk="1" hangingPunct="1"/>
            <a:r>
              <a:rPr lang="zh-CN" altLang="en-US" dirty="0">
                <a:solidFill>
                  <a:srgbClr val="FF0000"/>
                </a:solidFill>
                <a:latin typeface="黑体" panose="02010609060101010101" pitchFamily="49" charset="-122"/>
                <a:ea typeface="黑体" panose="02010609060101010101" pitchFamily="49" charset="-122"/>
              </a:rPr>
              <a:t>前提条件：问题规模一定的情况下</a:t>
            </a:r>
          </a:p>
          <a:p>
            <a:pPr eaLnBrk="1" hangingPunct="1"/>
            <a:r>
              <a:rPr lang="zh-CN" altLang="en-US" dirty="0">
                <a:solidFill>
                  <a:srgbClr val="FF0000"/>
                </a:solidFill>
                <a:latin typeface="黑体" panose="02010609060101010101" pitchFamily="49" charset="-122"/>
                <a:ea typeface="黑体" panose="02010609060101010101" pitchFamily="49" charset="-122"/>
              </a:rPr>
              <a:t>实际情况是：问题规模不断的增加，增加的部分，往往是可以并行执行的部分，所以还是需要研究各种并行计算</a:t>
            </a:r>
          </a:p>
          <a:p>
            <a:pPr eaLnBrk="1" hangingPunct="1"/>
            <a:endParaRPr lang="zh-CN" altLang="en-US"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0" name="灯片编号占位符 6"/>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4B471E6E-C4F9-4DD0-AE60-5A1D8307215A}"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75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25955" name="Rectangle 5"/>
          <p:cNvSpPr>
            <a:spLocks noGrp="1"/>
          </p:cNvSpPr>
          <p:nvPr>
            <p:ph type="title"/>
          </p:nvPr>
        </p:nvSpPr>
        <p:spPr>
          <a:xfrm>
            <a:off x="590550" y="69850"/>
            <a:ext cx="8189913"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25956" name="Rectangle 3"/>
          <p:cNvSpPr>
            <a:spLocks noGrp="1"/>
          </p:cNvSpPr>
          <p:nvPr>
            <p:ph type="body" sz="half" idx="1" hasCustomPrompt="1"/>
          </p:nvPr>
        </p:nvSpPr>
        <p:spPr>
          <a:xfrm>
            <a:off x="469900" y="1022350"/>
            <a:ext cx="8362950" cy="4953000"/>
          </a:xfrm>
        </p:spPr>
        <p:txBody>
          <a:bodyPr vert="horz" wrap="square" lIns="91440" tIns="45720" rIns="91440" bIns="45720" anchor="t" anchorCtr="0"/>
          <a:lstStyle/>
          <a:p>
            <a:pPr eaLnBrk="1" hangingPunct="1">
              <a:buClr>
                <a:schemeClr val="tx1"/>
              </a:buClr>
              <a:buSzTx/>
              <a:buFont typeface="Wingdings" panose="05000000000000000000" pitchFamily="2" charset="2"/>
            </a:pPr>
            <a:r>
              <a:rPr lang="en-US" altLang="zh-CN" sz="2400" dirty="0"/>
              <a:t>1</a:t>
            </a:r>
          </a:p>
        </p:txBody>
      </p:sp>
      <p:graphicFrame>
        <p:nvGraphicFramePr>
          <p:cNvPr id="306180" name="Object 4"/>
          <p:cNvGraphicFramePr>
            <a:graphicFrameLocks noGrp="1" noChangeAspect="1"/>
          </p:cNvGraphicFramePr>
          <p:nvPr>
            <p:ph sz="half" idx="2" hasCustomPrompt="1"/>
          </p:nvPr>
        </p:nvGraphicFramePr>
        <p:xfrm>
          <a:off x="1527175" y="4033838"/>
          <a:ext cx="3798888" cy="1333500"/>
        </p:xfrm>
        <a:graphic>
          <a:graphicData uri="http://schemas.openxmlformats.org/presentationml/2006/ole">
            <mc:AlternateContent xmlns:mc="http://schemas.openxmlformats.org/markup-compatibility/2006">
              <mc:Choice xmlns:v="urn:schemas-microsoft-com:vml" Requires="v">
                <p:oleObj spid="_x0000_s14342" r:id="rId3" imgW="1193800" imgH="419100" progId="Equation.DSMT4">
                  <p:embed/>
                </p:oleObj>
              </mc:Choice>
              <mc:Fallback>
                <p:oleObj r:id="rId3" imgW="1193800" imgH="419100" progId="Equation.DSMT4">
                  <p:embed/>
                  <p:pic>
                    <p:nvPicPr>
                      <p:cNvPr id="0" name="图片 3096"/>
                      <p:cNvPicPr/>
                      <p:nvPr/>
                    </p:nvPicPr>
                    <p:blipFill>
                      <a:blip r:embed="rId4"/>
                      <a:stretch>
                        <a:fillRect/>
                      </a:stretch>
                    </p:blipFill>
                    <p:spPr>
                      <a:xfrm>
                        <a:off x="1527175" y="4033838"/>
                        <a:ext cx="3798888" cy="1333500"/>
                      </a:xfrm>
                      <a:prstGeom prst="rect">
                        <a:avLst/>
                      </a:prstGeom>
                      <a:noFill/>
                      <a:ln w="38100">
                        <a:miter/>
                      </a:ln>
                    </p:spPr>
                  </p:pic>
                </p:oleObj>
              </mc:Fallback>
            </mc:AlternateContent>
          </a:graphicData>
        </a:graphic>
      </p:graphicFrame>
      <p:pic>
        <p:nvPicPr>
          <p:cNvPr id="125958" name="Picture 7" descr="1(368)"/>
          <p:cNvPicPr>
            <a:picLocks noChangeAspect="1"/>
          </p:cNvPicPr>
          <p:nvPr/>
        </p:nvPicPr>
        <p:blipFill>
          <a:blip r:embed="rId5"/>
          <a:stretch>
            <a:fillRect/>
          </a:stretch>
        </p:blipFill>
        <p:spPr>
          <a:xfrm>
            <a:off x="0" y="831850"/>
            <a:ext cx="2022475" cy="2355850"/>
          </a:xfrm>
          <a:prstGeom prst="rect">
            <a:avLst/>
          </a:prstGeom>
          <a:noFill/>
          <a:ln w="9525">
            <a:noFill/>
          </a:ln>
        </p:spPr>
      </p:pic>
      <p:sp>
        <p:nvSpPr>
          <p:cNvPr id="125959" name="Rectangle 8"/>
          <p:cNvSpPr/>
          <p:nvPr/>
        </p:nvSpPr>
        <p:spPr>
          <a:xfrm>
            <a:off x="2162175" y="1211263"/>
            <a:ext cx="6354763" cy="1800225"/>
          </a:xfrm>
          <a:prstGeom prst="rect">
            <a:avLst/>
          </a:prstGeom>
          <a:noFill/>
          <a:ln w="9525">
            <a:noFill/>
          </a:ln>
        </p:spPr>
        <p:txBody>
          <a:bodyPr anchor="t" anchorCtr="0">
            <a:spAutoFit/>
          </a:bodyPr>
          <a:lstStyle/>
          <a:p>
            <a:pPr eaLnBrk="0" hangingPunct="0"/>
            <a:r>
              <a:rPr lang="zh-CN" altLang="en-US" sz="2800" b="1" dirty="0">
                <a:solidFill>
                  <a:srgbClr val="000000"/>
                </a:solidFill>
                <a:latin typeface="楷体_GB2312" pitchFamily="49" charset="-122"/>
                <a:ea typeface="楷体_GB2312" pitchFamily="49" charset="-122"/>
              </a:rPr>
              <a:t>假设将某系统的某一部件的处理速度加快到</a:t>
            </a:r>
            <a:r>
              <a:rPr lang="en-US" altLang="zh-CN" sz="2800" b="1" dirty="0">
                <a:solidFill>
                  <a:srgbClr val="000000"/>
                </a:solidFill>
                <a:latin typeface="楷体_GB2312" pitchFamily="49" charset="-122"/>
                <a:ea typeface="楷体_GB2312" pitchFamily="49" charset="-122"/>
              </a:rPr>
              <a:t>10</a:t>
            </a:r>
            <a:r>
              <a:rPr lang="zh-CN" altLang="en-US" sz="2800" b="1" dirty="0">
                <a:solidFill>
                  <a:srgbClr val="000000"/>
                </a:solidFill>
                <a:latin typeface="楷体_GB2312" pitchFamily="49" charset="-122"/>
                <a:ea typeface="楷体_GB2312" pitchFamily="49" charset="-122"/>
              </a:rPr>
              <a:t>倍</a:t>
            </a:r>
            <a:r>
              <a:rPr lang="en-US" altLang="zh-CN" sz="2800" b="1" dirty="0">
                <a:solidFill>
                  <a:srgbClr val="000000"/>
                </a:solidFill>
                <a:latin typeface="楷体_GB2312" pitchFamily="49" charset="-122"/>
                <a:ea typeface="楷体_GB2312" pitchFamily="49" charset="-122"/>
              </a:rPr>
              <a:t>,</a:t>
            </a:r>
            <a:r>
              <a:rPr lang="zh-CN" altLang="en-US" sz="2800" b="1" dirty="0">
                <a:solidFill>
                  <a:srgbClr val="000000"/>
                </a:solidFill>
                <a:latin typeface="楷体_GB2312" pitchFamily="49" charset="-122"/>
                <a:ea typeface="楷体_GB2312" pitchFamily="49" charset="-122"/>
              </a:rPr>
              <a:t>但该部件的原处理时间仅为整个运行时间的</a:t>
            </a:r>
            <a:r>
              <a:rPr lang="en-US" altLang="zh-CN" sz="2800" b="1" dirty="0">
                <a:solidFill>
                  <a:srgbClr val="000000"/>
                </a:solidFill>
                <a:latin typeface="楷体_GB2312" pitchFamily="49" charset="-122"/>
                <a:ea typeface="楷体_GB2312" pitchFamily="49" charset="-122"/>
              </a:rPr>
              <a:t>40%</a:t>
            </a:r>
            <a:r>
              <a:rPr lang="zh-CN" altLang="en-US" sz="2800" b="1" dirty="0">
                <a:solidFill>
                  <a:srgbClr val="000000"/>
                </a:solidFill>
                <a:latin typeface="楷体_GB2312" pitchFamily="49" charset="-122"/>
                <a:ea typeface="楷体_GB2312" pitchFamily="49" charset="-122"/>
              </a:rPr>
              <a:t>，则采用加快措施后能使整个系统的性能提高多少？</a:t>
            </a:r>
          </a:p>
        </p:txBody>
      </p:sp>
      <p:sp>
        <p:nvSpPr>
          <p:cNvPr id="306185" name="Rectangle 9"/>
          <p:cNvSpPr/>
          <p:nvPr/>
        </p:nvSpPr>
        <p:spPr>
          <a:xfrm>
            <a:off x="311150" y="3417888"/>
            <a:ext cx="8521700" cy="3170237"/>
          </a:xfrm>
          <a:prstGeom prst="rect">
            <a:avLst/>
          </a:prstGeom>
          <a:noFill/>
          <a:ln w="9525">
            <a:noFill/>
          </a:ln>
        </p:spPr>
        <p:txBody>
          <a:bodyPr anchor="t" anchorCtr="0">
            <a:spAutoFit/>
          </a:bodyPr>
          <a:lstStyle/>
          <a:p>
            <a:pPr algn="ctr" eaLnBrk="0" hangingPunct="0"/>
            <a:r>
              <a:rPr lang="zh-CN" altLang="en-US" sz="2800" dirty="0">
                <a:solidFill>
                  <a:srgbClr val="000000"/>
                </a:solidFill>
                <a:latin typeface="楷体_GB2312" pitchFamily="49" charset="-122"/>
                <a:ea typeface="楷体_GB2312" pitchFamily="49" charset="-122"/>
              </a:rPr>
              <a:t>解：</a:t>
            </a:r>
            <a:r>
              <a:rPr lang="zh-CN" altLang="en-US" sz="2800" b="1" dirty="0">
                <a:solidFill>
                  <a:srgbClr val="000000"/>
                </a:solidFill>
                <a:latin typeface="楷体_GB2312" pitchFamily="49" charset="-122"/>
                <a:ea typeface="楷体_GB2312" pitchFamily="49" charset="-122"/>
              </a:rPr>
              <a:t>由题意可知：</a:t>
            </a:r>
            <a:r>
              <a:rPr lang="en-US" altLang="zh-CN" sz="2800" b="1" i="1" dirty="0">
                <a:solidFill>
                  <a:srgbClr val="000000"/>
                </a:solidFill>
                <a:latin typeface="Times New Roman" panose="02020603050405020304" pitchFamily="18" charset="0"/>
                <a:ea typeface="楷体_GB2312" pitchFamily="49" charset="-122"/>
              </a:rPr>
              <a:t>f</a:t>
            </a:r>
            <a:r>
              <a:rPr lang="en-US" altLang="zh-CN" sz="2800" b="1" baseline="-25000" dirty="0">
                <a:solidFill>
                  <a:srgbClr val="000000"/>
                </a:solidFill>
                <a:latin typeface="Times New Roman" panose="02020603050405020304" pitchFamily="18" charset="0"/>
                <a:ea typeface="楷体_GB2312" pitchFamily="49" charset="-122"/>
              </a:rPr>
              <a:t>new</a:t>
            </a:r>
            <a:r>
              <a:rPr lang="en-US" altLang="zh-CN" sz="2800" b="1" dirty="0">
                <a:solidFill>
                  <a:srgbClr val="000000"/>
                </a:solidFill>
                <a:latin typeface="Times New Roman" panose="02020603050405020304" pitchFamily="18" charset="0"/>
                <a:ea typeface="楷体_GB2312" pitchFamily="49" charset="-122"/>
              </a:rPr>
              <a:t>=0.4, </a:t>
            </a:r>
            <a:r>
              <a:rPr lang="en-US" altLang="zh-CN" sz="2800" b="1" i="1" dirty="0">
                <a:solidFill>
                  <a:srgbClr val="000000"/>
                </a:solidFill>
                <a:latin typeface="Times New Roman" panose="02020603050405020304" pitchFamily="18" charset="0"/>
                <a:ea typeface="楷体_GB2312" pitchFamily="49" charset="-122"/>
              </a:rPr>
              <a:t>r</a:t>
            </a:r>
            <a:r>
              <a:rPr lang="en-US" altLang="zh-CN" sz="2800" b="1" baseline="-25000" dirty="0">
                <a:solidFill>
                  <a:srgbClr val="000000"/>
                </a:solidFill>
                <a:latin typeface="Times New Roman" panose="02020603050405020304" pitchFamily="18" charset="0"/>
                <a:ea typeface="楷体_GB2312" pitchFamily="49" charset="-122"/>
              </a:rPr>
              <a:t>new</a:t>
            </a:r>
            <a:r>
              <a:rPr lang="en-US" altLang="zh-CN" sz="2800" b="1" dirty="0">
                <a:solidFill>
                  <a:srgbClr val="000000"/>
                </a:solidFill>
                <a:latin typeface="Times New Roman" panose="02020603050405020304" pitchFamily="18" charset="0"/>
                <a:ea typeface="楷体_GB2312" pitchFamily="49" charset="-122"/>
              </a:rPr>
              <a:t>=10</a:t>
            </a:r>
            <a:r>
              <a:rPr lang="zh-CN" altLang="en-US" sz="2800" b="1" dirty="0">
                <a:solidFill>
                  <a:srgbClr val="000000"/>
                </a:solidFill>
                <a:latin typeface="楷体_GB2312" pitchFamily="49" charset="-122"/>
                <a:ea typeface="楷体_GB2312" pitchFamily="49" charset="-122"/>
              </a:rPr>
              <a:t>，根据</a:t>
            </a:r>
            <a:r>
              <a:rPr lang="en-US" altLang="zh-CN" sz="2800" b="1" dirty="0">
                <a:solidFill>
                  <a:srgbClr val="000000"/>
                </a:solidFill>
                <a:latin typeface="楷体_GB2312" pitchFamily="49" charset="-122"/>
                <a:ea typeface="楷体_GB2312" pitchFamily="49" charset="-122"/>
              </a:rPr>
              <a:t>Amdahl</a:t>
            </a:r>
            <a:r>
              <a:rPr lang="zh-CN" altLang="en-US" sz="2800" b="1" dirty="0">
                <a:solidFill>
                  <a:srgbClr val="000000"/>
                </a:solidFill>
                <a:latin typeface="楷体_GB2312" pitchFamily="49" charset="-122"/>
                <a:ea typeface="楷体_GB2312" pitchFamily="49" charset="-122"/>
              </a:rPr>
              <a:t>定律</a:t>
            </a:r>
            <a:endParaRPr lang="en-US" altLang="zh-CN" sz="2800" b="1" dirty="0">
              <a:solidFill>
                <a:srgbClr val="000000"/>
              </a:solidFill>
              <a:latin typeface="楷体_GB2312" pitchFamily="49" charset="-122"/>
              <a:ea typeface="楷体_GB2312" pitchFamily="49" charset="-122"/>
            </a:endParaRPr>
          </a:p>
          <a:p>
            <a:pPr algn="ctr" eaLnBrk="0" hangingPunct="0"/>
            <a:endParaRPr lang="en-US" altLang="zh-CN" sz="1800" dirty="0">
              <a:solidFill>
                <a:srgbClr val="000000"/>
              </a:solidFill>
              <a:latin typeface="Times New Roman" panose="02020603050405020304" pitchFamily="18" charset="0"/>
              <a:ea typeface="楷体_GB2312" pitchFamily="49" charset="-122"/>
            </a:endParaRPr>
          </a:p>
          <a:p>
            <a:pPr algn="ctr" eaLnBrk="0" hangingPunct="0"/>
            <a:endParaRPr lang="en-US" altLang="zh-CN" sz="1800" dirty="0">
              <a:solidFill>
                <a:srgbClr val="000000"/>
              </a:solidFill>
              <a:latin typeface="Times New Roman" panose="02020603050405020304" pitchFamily="18" charset="0"/>
              <a:ea typeface="楷体_GB2312" pitchFamily="49" charset="-122"/>
            </a:endParaRPr>
          </a:p>
          <a:p>
            <a:pPr algn="ctr" eaLnBrk="0" hangingPunct="0"/>
            <a:endParaRPr lang="en-US" altLang="zh-CN" sz="1800" dirty="0">
              <a:solidFill>
                <a:srgbClr val="000000"/>
              </a:solidFill>
              <a:latin typeface="Times New Roman" panose="02020603050405020304" pitchFamily="18" charset="0"/>
              <a:ea typeface="楷体_GB2312" pitchFamily="49" charset="-122"/>
            </a:endParaRPr>
          </a:p>
          <a:p>
            <a:pPr algn="ctr" eaLnBrk="0" hangingPunct="0"/>
            <a:endParaRPr lang="en-US" altLang="zh-CN" sz="1800" dirty="0">
              <a:solidFill>
                <a:srgbClr val="000000"/>
              </a:solidFill>
              <a:latin typeface="Times New Roman" panose="02020603050405020304" pitchFamily="18" charset="0"/>
              <a:ea typeface="楷体_GB2312" pitchFamily="49" charset="-122"/>
            </a:endParaRPr>
          </a:p>
          <a:p>
            <a:pPr algn="ctr" eaLnBrk="0" hangingPunct="0"/>
            <a:endParaRPr lang="en-US" altLang="zh-CN" sz="1800" dirty="0">
              <a:solidFill>
                <a:srgbClr val="000000"/>
              </a:solidFill>
              <a:latin typeface="Times New Roman" panose="02020603050405020304" pitchFamily="18" charset="0"/>
              <a:ea typeface="楷体_GB2312" pitchFamily="49" charset="-122"/>
            </a:endParaRPr>
          </a:p>
          <a:p>
            <a:pPr algn="ctr" eaLnBrk="0" hangingPunct="0"/>
            <a:endParaRPr lang="en-US" altLang="zh-CN" sz="1800" dirty="0">
              <a:solidFill>
                <a:srgbClr val="000000"/>
              </a:solidFill>
              <a:latin typeface="Times New Roman" panose="02020603050405020304" pitchFamily="18" charset="0"/>
              <a:ea typeface="楷体_GB2312" pitchFamily="49" charset="-122"/>
            </a:endParaRPr>
          </a:p>
          <a:p>
            <a:pPr eaLnBrk="0" hangingPunct="0"/>
            <a:r>
              <a:rPr lang="zh-CN" altLang="en-US" sz="1800" dirty="0">
                <a:latin typeface="Times New Roman" panose="02020603050405020304" pitchFamily="18" charset="0"/>
                <a:ea typeface="宋体" panose="02010600030101010101" pitchFamily="2" charset="-122"/>
              </a:rPr>
              <a:t> 如果</a:t>
            </a:r>
            <a:r>
              <a:rPr lang="en-US" altLang="zh-CN" sz="1800" b="1" i="1" dirty="0">
                <a:solidFill>
                  <a:srgbClr val="000000"/>
                </a:solidFill>
                <a:latin typeface="Times New Roman" panose="02020603050405020304" pitchFamily="18" charset="0"/>
                <a:ea typeface="楷体_GB2312" pitchFamily="49" charset="-122"/>
              </a:rPr>
              <a:t>r</a:t>
            </a:r>
            <a:r>
              <a:rPr lang="en-US" altLang="zh-CN" sz="1800" b="1" baseline="-25000" dirty="0">
                <a:solidFill>
                  <a:srgbClr val="000000"/>
                </a:solidFill>
                <a:latin typeface="Times New Roman" panose="02020603050405020304" pitchFamily="18" charset="0"/>
                <a:ea typeface="楷体_GB2312" pitchFamily="49" charset="-122"/>
              </a:rPr>
              <a:t>new</a:t>
            </a:r>
            <a:r>
              <a:rPr lang="en-US" altLang="zh-CN" sz="1800" b="1" dirty="0">
                <a:solidFill>
                  <a:srgbClr val="000000"/>
                </a:solidFill>
                <a:latin typeface="Times New Roman" panose="02020603050405020304" pitchFamily="18" charset="0"/>
                <a:ea typeface="楷体_GB2312" pitchFamily="49" charset="-122"/>
              </a:rPr>
              <a:t>=100</a:t>
            </a:r>
            <a:r>
              <a:rPr lang="zh-CN" altLang="en-US" sz="1800" b="1" dirty="0">
                <a:solidFill>
                  <a:srgbClr val="000000"/>
                </a:solidFill>
                <a:latin typeface="Times New Roman" panose="02020603050405020304" pitchFamily="18" charset="0"/>
                <a:ea typeface="楷体_GB2312" pitchFamily="49" charset="-122"/>
              </a:rPr>
              <a:t>，</a:t>
            </a:r>
            <a:r>
              <a:rPr lang="en-US" altLang="zh-CN" sz="1800" b="1" dirty="0">
                <a:solidFill>
                  <a:srgbClr val="000000"/>
                </a:solidFill>
                <a:latin typeface="Times New Roman" panose="02020603050405020304" pitchFamily="18" charset="0"/>
                <a:ea typeface="楷体_GB2312" pitchFamily="49" charset="-122"/>
              </a:rPr>
              <a:t>S</a:t>
            </a:r>
            <a:r>
              <a:rPr lang="en-US" altLang="zh-CN" sz="1800" b="1" baseline="-25000" dirty="0">
                <a:solidFill>
                  <a:srgbClr val="000000"/>
                </a:solidFill>
                <a:latin typeface="Times New Roman" panose="02020603050405020304" pitchFamily="18" charset="0"/>
                <a:ea typeface="楷体_GB2312" pitchFamily="49" charset="-122"/>
              </a:rPr>
              <a:t>p</a:t>
            </a:r>
            <a:r>
              <a:rPr lang="en-US" altLang="zh-CN" sz="1800" b="1" dirty="0">
                <a:solidFill>
                  <a:srgbClr val="000000"/>
                </a:solidFill>
                <a:latin typeface="Times New Roman" panose="02020603050405020304" pitchFamily="18" charset="0"/>
                <a:ea typeface="楷体_GB2312" pitchFamily="49" charset="-122"/>
              </a:rPr>
              <a:t>=1.66</a:t>
            </a:r>
            <a:r>
              <a:rPr lang="zh-CN" altLang="en-US" sz="1800" b="1" dirty="0">
                <a:solidFill>
                  <a:srgbClr val="000000"/>
                </a:solidFill>
                <a:latin typeface="Times New Roman" panose="02020603050405020304" pitchFamily="18" charset="0"/>
                <a:ea typeface="楷体_GB2312" pitchFamily="49" charset="-122"/>
              </a:rPr>
              <a:t>，性能提高的增量仅为</a:t>
            </a:r>
            <a:r>
              <a:rPr lang="en-US" altLang="zh-CN" sz="1800" b="1" dirty="0">
                <a:solidFill>
                  <a:srgbClr val="000000"/>
                </a:solidFill>
                <a:latin typeface="Times New Roman" panose="02020603050405020304" pitchFamily="18" charset="0"/>
                <a:ea typeface="楷体_GB2312" pitchFamily="49" charset="-122"/>
              </a:rPr>
              <a:t>10%</a:t>
            </a:r>
            <a:r>
              <a:rPr lang="zh-CN" altLang="en-US" sz="1800" b="1" dirty="0">
                <a:solidFill>
                  <a:srgbClr val="000000"/>
                </a:solidFill>
                <a:latin typeface="Times New Roman" panose="02020603050405020304" pitchFamily="18" charset="0"/>
                <a:ea typeface="楷体_GB2312" pitchFamily="49" charset="-122"/>
              </a:rPr>
              <a:t>，所以应该平衡的提高各个</a:t>
            </a:r>
            <a:endParaRPr lang="en-US" altLang="zh-CN" sz="1800" b="1" dirty="0">
              <a:solidFill>
                <a:srgbClr val="000000"/>
              </a:solidFill>
              <a:latin typeface="Times New Roman" panose="02020603050405020304" pitchFamily="18" charset="0"/>
              <a:ea typeface="楷体_GB2312" pitchFamily="49" charset="-122"/>
            </a:endParaRPr>
          </a:p>
          <a:p>
            <a:pPr eaLnBrk="0" hangingPunct="0"/>
            <a:r>
              <a:rPr lang="zh-CN" altLang="en-US" sz="1800" b="1" dirty="0">
                <a:solidFill>
                  <a:srgbClr val="000000"/>
                </a:solidFill>
                <a:latin typeface="Times New Roman" panose="02020603050405020304" pitchFamily="18" charset="0"/>
                <a:ea typeface="楷体_GB2312" pitchFamily="49" charset="-122"/>
              </a:rPr>
              <a:t>部件性能来提高性能，不能只是其中某一功能部件的性能得到提高。</a:t>
            </a:r>
            <a:endParaRPr lang="zh-CN" altLang="en-US" sz="18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6185"/>
                                        </p:tgtEl>
                                        <p:attrNameLst>
                                          <p:attrName>style.visibility</p:attrName>
                                        </p:attrNameLst>
                                      </p:cBhvr>
                                      <p:to>
                                        <p:strVal val="visible"/>
                                      </p:to>
                                    </p:set>
                                    <p:animEffect transition="in" filter="fade">
                                      <p:cBhvr>
                                        <p:cTn id="7" dur="1000"/>
                                        <p:tgtEl>
                                          <p:spTgt spid="306185"/>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306180"/>
                                        </p:tgtEl>
                                        <p:attrNameLst>
                                          <p:attrName>style.visibility</p:attrName>
                                        </p:attrNameLst>
                                      </p:cBhvr>
                                      <p:to>
                                        <p:strVal val="visible"/>
                                      </p:to>
                                    </p:set>
                                    <p:animEffect transition="in" filter="wedge">
                                      <p:cBhvr>
                                        <p:cTn id="12" dur="1000"/>
                                        <p:tgtEl>
                                          <p:spTgt spid="306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FE3D430-36D7-4F33-A5E0-0DCE06FDFD13}"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76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26979" name="Rectangle 2"/>
          <p:cNvSpPr>
            <a:spLocks noGrp="1"/>
          </p:cNvSpPr>
          <p:nvPr>
            <p:ph type="title"/>
          </p:nvPr>
        </p:nvSpPr>
        <p:spPr>
          <a:xfrm>
            <a:off x="590550" y="69850"/>
            <a:ext cx="8553450"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308227" name="Rectangle 3"/>
          <p:cNvSpPr>
            <a:spLocks noGrp="1"/>
          </p:cNvSpPr>
          <p:nvPr>
            <p:ph idx="1" hasCustomPrompt="1"/>
          </p:nvPr>
        </p:nvSpPr>
        <p:spPr/>
        <p:txBody>
          <a:bodyPr vert="horz" wrap="square" lIns="91440" tIns="45720" rIns="91440" bIns="45720" anchor="t" anchorCtr="0"/>
          <a:lstStyle/>
          <a:p>
            <a:pPr eaLnBrk="1" hangingPunct="1"/>
            <a:r>
              <a:rPr lang="zh-CN" altLang="en-US" sz="2400" dirty="0">
                <a:solidFill>
                  <a:srgbClr val="000000"/>
                </a:solidFill>
                <a:latin typeface="楷体_GB2312" pitchFamily="49" charset="-122"/>
                <a:ea typeface="楷体_GB2312" pitchFamily="49" charset="-122"/>
              </a:rPr>
              <a:t>采用哪种实现技术来求浮点数平方根</a:t>
            </a:r>
            <a:r>
              <a:rPr lang="en-US" altLang="zh-CN" sz="2400" dirty="0">
                <a:solidFill>
                  <a:srgbClr val="000000"/>
                </a:solidFill>
                <a:latin typeface="楷体_GB2312" pitchFamily="49" charset="-122"/>
                <a:ea typeface="楷体_GB2312" pitchFamily="49" charset="-122"/>
              </a:rPr>
              <a:t>FPSQR</a:t>
            </a:r>
            <a:r>
              <a:rPr lang="zh-CN" altLang="en-US" sz="2400" dirty="0">
                <a:solidFill>
                  <a:srgbClr val="000000"/>
                </a:solidFill>
                <a:latin typeface="楷体_GB2312" pitchFamily="49" charset="-122"/>
                <a:ea typeface="楷体_GB2312" pitchFamily="49" charset="-122"/>
              </a:rPr>
              <a:t>的操作对系统的性能影响较大。假设</a:t>
            </a:r>
            <a:r>
              <a:rPr lang="en-US" altLang="zh-CN" sz="2400" dirty="0">
                <a:solidFill>
                  <a:srgbClr val="000000"/>
                </a:solidFill>
                <a:latin typeface="楷体_GB2312" pitchFamily="49" charset="-122"/>
                <a:ea typeface="楷体_GB2312" pitchFamily="49" charset="-122"/>
              </a:rPr>
              <a:t>FPSQR</a:t>
            </a:r>
            <a:r>
              <a:rPr lang="zh-CN" altLang="en-US" sz="2400" dirty="0">
                <a:solidFill>
                  <a:srgbClr val="000000"/>
                </a:solidFill>
                <a:latin typeface="楷体_GB2312" pitchFamily="49" charset="-122"/>
                <a:ea typeface="楷体_GB2312" pitchFamily="49" charset="-122"/>
              </a:rPr>
              <a:t>操作占整个测试程序执行时间的</a:t>
            </a:r>
            <a:r>
              <a:rPr lang="en-US" altLang="zh-CN" sz="2400" dirty="0">
                <a:solidFill>
                  <a:srgbClr val="000000"/>
                </a:solidFill>
                <a:latin typeface="楷体_GB2312" pitchFamily="49" charset="-122"/>
                <a:ea typeface="楷体_GB2312" pitchFamily="49" charset="-122"/>
              </a:rPr>
              <a:t>20%</a:t>
            </a:r>
            <a:r>
              <a:rPr lang="zh-CN" altLang="en-US" sz="2400" dirty="0">
                <a:solidFill>
                  <a:srgbClr val="000000"/>
                </a:solidFill>
                <a:latin typeface="楷体_GB2312" pitchFamily="49" charset="-122"/>
                <a:ea typeface="楷体_GB2312" pitchFamily="49" charset="-122"/>
              </a:rPr>
              <a:t>。一种实现方法是采用</a:t>
            </a:r>
            <a:r>
              <a:rPr lang="en-US" altLang="zh-CN" sz="2400" dirty="0">
                <a:solidFill>
                  <a:srgbClr val="000000"/>
                </a:solidFill>
                <a:latin typeface="楷体_GB2312" pitchFamily="49" charset="-122"/>
                <a:ea typeface="楷体_GB2312" pitchFamily="49" charset="-122"/>
              </a:rPr>
              <a:t>FPSQR</a:t>
            </a:r>
            <a:r>
              <a:rPr lang="zh-CN" altLang="en-US" sz="2400" dirty="0">
                <a:solidFill>
                  <a:srgbClr val="000000"/>
                </a:solidFill>
                <a:latin typeface="楷体_GB2312" pitchFamily="49" charset="-122"/>
                <a:ea typeface="楷体_GB2312" pitchFamily="49" charset="-122"/>
              </a:rPr>
              <a:t>硬件，使</a:t>
            </a:r>
            <a:r>
              <a:rPr lang="en-US" altLang="zh-CN" sz="2400" dirty="0">
                <a:solidFill>
                  <a:srgbClr val="000000"/>
                </a:solidFill>
                <a:latin typeface="楷体_GB2312" pitchFamily="49" charset="-122"/>
                <a:ea typeface="楷体_GB2312" pitchFamily="49" charset="-122"/>
              </a:rPr>
              <a:t>FPSQR</a:t>
            </a:r>
            <a:r>
              <a:rPr lang="zh-CN" altLang="en-US" sz="2400" dirty="0">
                <a:solidFill>
                  <a:srgbClr val="000000"/>
                </a:solidFill>
                <a:latin typeface="楷体_GB2312" pitchFamily="49" charset="-122"/>
                <a:ea typeface="楷体_GB2312" pitchFamily="49" charset="-122"/>
              </a:rPr>
              <a:t>操作的速度加快到</a:t>
            </a:r>
            <a:r>
              <a:rPr lang="en-US" altLang="zh-CN" sz="2400" dirty="0">
                <a:solidFill>
                  <a:srgbClr val="000000"/>
                </a:solidFill>
                <a:latin typeface="楷体_GB2312" pitchFamily="49" charset="-122"/>
                <a:ea typeface="楷体_GB2312" pitchFamily="49" charset="-122"/>
              </a:rPr>
              <a:t>10</a:t>
            </a:r>
            <a:r>
              <a:rPr lang="zh-CN" altLang="en-US" sz="2400" dirty="0">
                <a:solidFill>
                  <a:srgbClr val="000000"/>
                </a:solidFill>
                <a:latin typeface="楷体_GB2312" pitchFamily="49" charset="-122"/>
                <a:ea typeface="楷体_GB2312" pitchFamily="49" charset="-122"/>
              </a:rPr>
              <a:t>倍。另一种实现方法是使所有浮点数据指令的速度加快，使</a:t>
            </a:r>
            <a:r>
              <a:rPr lang="en-US" altLang="zh-CN" sz="2400" dirty="0">
                <a:solidFill>
                  <a:srgbClr val="000000"/>
                </a:solidFill>
                <a:latin typeface="楷体_GB2312" pitchFamily="49" charset="-122"/>
                <a:ea typeface="楷体_GB2312" pitchFamily="49" charset="-122"/>
              </a:rPr>
              <a:t>FP</a:t>
            </a:r>
            <a:r>
              <a:rPr lang="zh-CN" altLang="en-US" sz="2400" dirty="0">
                <a:solidFill>
                  <a:srgbClr val="000000"/>
                </a:solidFill>
                <a:latin typeface="楷体_GB2312" pitchFamily="49" charset="-122"/>
                <a:ea typeface="楷体_GB2312" pitchFamily="49" charset="-122"/>
              </a:rPr>
              <a:t>指令的速度加快到</a:t>
            </a:r>
            <a:r>
              <a:rPr lang="en-US" altLang="zh-CN" sz="2400" dirty="0">
                <a:solidFill>
                  <a:srgbClr val="000000"/>
                </a:solidFill>
                <a:latin typeface="楷体_GB2312" pitchFamily="49" charset="-122"/>
                <a:ea typeface="楷体_GB2312" pitchFamily="49" charset="-122"/>
              </a:rPr>
              <a:t>2</a:t>
            </a:r>
            <a:r>
              <a:rPr lang="zh-CN" altLang="en-US" sz="2400" dirty="0">
                <a:solidFill>
                  <a:srgbClr val="000000"/>
                </a:solidFill>
                <a:latin typeface="楷体_GB2312" pitchFamily="49" charset="-122"/>
                <a:ea typeface="楷体_GB2312" pitchFamily="49" charset="-122"/>
              </a:rPr>
              <a:t>倍，还假设</a:t>
            </a:r>
            <a:r>
              <a:rPr lang="en-US" altLang="zh-CN" sz="2400" dirty="0">
                <a:solidFill>
                  <a:srgbClr val="000000"/>
                </a:solidFill>
                <a:latin typeface="楷体_GB2312" pitchFamily="49" charset="-122"/>
                <a:ea typeface="楷体_GB2312" pitchFamily="49" charset="-122"/>
              </a:rPr>
              <a:t>FP</a:t>
            </a:r>
            <a:r>
              <a:rPr lang="zh-CN" altLang="en-US" sz="2400" dirty="0">
                <a:solidFill>
                  <a:srgbClr val="000000"/>
                </a:solidFill>
                <a:latin typeface="楷体_GB2312" pitchFamily="49" charset="-122"/>
                <a:ea typeface="楷体_GB2312" pitchFamily="49" charset="-122"/>
              </a:rPr>
              <a:t>指令占整个执行时间的</a:t>
            </a:r>
            <a:r>
              <a:rPr lang="en-US" altLang="zh-CN" sz="2400" dirty="0">
                <a:solidFill>
                  <a:srgbClr val="000000"/>
                </a:solidFill>
                <a:latin typeface="楷体_GB2312" pitchFamily="49" charset="-122"/>
                <a:ea typeface="楷体_GB2312" pitchFamily="49" charset="-122"/>
              </a:rPr>
              <a:t>50%</a:t>
            </a:r>
            <a:r>
              <a:rPr lang="zh-CN" altLang="en-US" sz="2400" dirty="0">
                <a:solidFill>
                  <a:srgbClr val="000000"/>
                </a:solidFill>
                <a:latin typeface="楷体_GB2312" pitchFamily="49" charset="-122"/>
                <a:ea typeface="楷体_GB2312" pitchFamily="49" charset="-122"/>
              </a:rPr>
              <a:t>。请比较这两种设计方案</a:t>
            </a:r>
          </a:p>
          <a:p>
            <a:pPr eaLnBrk="1" hangingPunct="1"/>
            <a:endParaRPr lang="zh-CN" altLang="en-US" sz="2400" dirty="0">
              <a:solidFill>
                <a:srgbClr val="000000"/>
              </a:solidFill>
              <a:latin typeface="楷体_GB2312" pitchFamily="49" charset="-122"/>
              <a:ea typeface="楷体_GB2312" pitchFamily="49" charset="-122"/>
            </a:endParaRPr>
          </a:p>
          <a:p>
            <a:pPr eaLnBrk="1" hangingPunct="1"/>
            <a:r>
              <a:rPr lang="zh-CN" altLang="en-US" sz="2400" dirty="0">
                <a:solidFill>
                  <a:srgbClr val="FF0000"/>
                </a:solidFill>
                <a:latin typeface="楷体_GB2312" pitchFamily="49" charset="-122"/>
                <a:ea typeface="楷体_GB2312" pitchFamily="49" charset="-122"/>
              </a:rPr>
              <a:t>加速比</a:t>
            </a:r>
          </a:p>
          <a:p>
            <a:pPr lvl="1" eaLnBrk="1" hangingPunct="1"/>
            <a:r>
              <a:rPr lang="zh-CN" altLang="en-US" sz="2000" b="1" dirty="0">
                <a:solidFill>
                  <a:srgbClr val="000000"/>
                </a:solidFill>
                <a:latin typeface="楷体_GB2312" pitchFamily="49" charset="-122"/>
                <a:ea typeface="楷体_GB2312" pitchFamily="49" charset="-122"/>
              </a:rPr>
              <a:t>可加速比  ？</a:t>
            </a:r>
          </a:p>
          <a:p>
            <a:pPr lvl="1" eaLnBrk="1" hangingPunct="1"/>
            <a:r>
              <a:rPr lang="zh-CN" altLang="en-US" sz="2000" b="1" dirty="0">
                <a:solidFill>
                  <a:srgbClr val="000000"/>
                </a:solidFill>
                <a:latin typeface="楷体_GB2312" pitchFamily="49" charset="-122"/>
                <a:ea typeface="楷体_GB2312" pitchFamily="49" charset="-122"/>
              </a:rPr>
              <a:t>部件加速比  ？</a:t>
            </a:r>
          </a:p>
        </p:txBody>
      </p:sp>
      <p:pic>
        <p:nvPicPr>
          <p:cNvPr id="126981" name="Picture 4"/>
          <p:cNvPicPr>
            <a:picLocks noChangeAspect="1"/>
          </p:cNvPicPr>
          <p:nvPr/>
        </p:nvPicPr>
        <p:blipFill>
          <a:blip r:embed="rId2"/>
          <a:stretch>
            <a:fillRect/>
          </a:stretch>
        </p:blipFill>
        <p:spPr>
          <a:xfrm>
            <a:off x="6330950" y="3427413"/>
            <a:ext cx="2554288" cy="28384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8227">
                                            <p:txEl>
                                              <p:pRg st="2" end="2"/>
                                            </p:txEl>
                                          </p:spTgt>
                                        </p:tgtEl>
                                        <p:attrNameLst>
                                          <p:attrName>style.visibility</p:attrName>
                                        </p:attrNameLst>
                                      </p:cBhvr>
                                      <p:to>
                                        <p:strVal val="visible"/>
                                      </p:to>
                                    </p:set>
                                    <p:animEffect transition="in" filter="blinds(horizontal)">
                                      <p:cBhvr>
                                        <p:cTn id="7" dur="500"/>
                                        <p:tgtEl>
                                          <p:spTgt spid="30822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8227">
                                            <p:txEl>
                                              <p:pRg st="3" end="3"/>
                                            </p:txEl>
                                          </p:spTgt>
                                        </p:tgtEl>
                                        <p:attrNameLst>
                                          <p:attrName>style.visibility</p:attrName>
                                        </p:attrNameLst>
                                      </p:cBhvr>
                                      <p:to>
                                        <p:strVal val="visible"/>
                                      </p:to>
                                    </p:set>
                                    <p:anim calcmode="lin" valueType="num">
                                      <p:cBhvr>
                                        <p:cTn id="12" dur="500" fill="hold"/>
                                        <p:tgtEl>
                                          <p:spTgt spid="308227">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308227">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308227">
                                            <p:txEl>
                                              <p:pRg st="3" end="3"/>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08227">
                                            <p:txEl>
                                              <p:pRg st="4" end="4"/>
                                            </p:txEl>
                                          </p:spTgt>
                                        </p:tgtEl>
                                        <p:attrNameLst>
                                          <p:attrName>style.visibility</p:attrName>
                                        </p:attrNameLst>
                                      </p:cBhvr>
                                      <p:to>
                                        <p:strVal val="visible"/>
                                      </p:to>
                                    </p:set>
                                    <p:anim calcmode="lin" valueType="num">
                                      <p:cBhvr>
                                        <p:cTn id="17" dur="500" fill="hold"/>
                                        <p:tgtEl>
                                          <p:spTgt spid="308227">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308227">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3082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CA0F101-68C0-49EF-A2D3-876E4153667F}"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77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28003" name="Rectangle 2"/>
          <p:cNvSpPr>
            <a:spLocks noGrp="1"/>
          </p:cNvSpPr>
          <p:nvPr>
            <p:ph type="title"/>
          </p:nvPr>
        </p:nvSpPr>
        <p:spPr>
          <a:xfrm>
            <a:off x="590550" y="69850"/>
            <a:ext cx="8275638"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28004"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楷体_GB2312" pitchFamily="49" charset="-122"/>
                <a:ea typeface="楷体_GB2312" pitchFamily="49" charset="-122"/>
              </a:rPr>
              <a:t>某一计算机用于商业外贸的事务处理，有大量的字符串操作。由于这种事务处理很普遍，有较大的市场，故而设计人员决定在下一代此类计算机的</a:t>
            </a:r>
            <a:r>
              <a:rPr lang="en-US" altLang="zh-CN" dirty="0">
                <a:solidFill>
                  <a:srgbClr val="000000"/>
                </a:solidFill>
                <a:latin typeface="楷体_GB2312" pitchFamily="49" charset="-122"/>
                <a:ea typeface="楷体_GB2312" pitchFamily="49" charset="-122"/>
              </a:rPr>
              <a:t>CPU</a:t>
            </a:r>
            <a:r>
              <a:rPr lang="zh-CN" altLang="en-US" dirty="0">
                <a:solidFill>
                  <a:srgbClr val="000000"/>
                </a:solidFill>
                <a:latin typeface="楷体_GB2312" pitchFamily="49" charset="-122"/>
                <a:ea typeface="楷体_GB2312" pitchFamily="49" charset="-122"/>
              </a:rPr>
              <a:t>中加入</a:t>
            </a:r>
            <a:r>
              <a:rPr lang="zh-CN" altLang="en-US" dirty="0">
                <a:solidFill>
                  <a:srgbClr val="000000"/>
                </a:solidFill>
                <a:highlight>
                  <a:srgbClr val="FFFF00"/>
                </a:highlight>
                <a:latin typeface="楷体_GB2312" pitchFamily="49" charset="-122"/>
                <a:ea typeface="楷体_GB2312" pitchFamily="49" charset="-122"/>
              </a:rPr>
              <a:t>字符串操作</a:t>
            </a:r>
            <a:r>
              <a:rPr lang="zh-CN" altLang="en-US" dirty="0">
                <a:solidFill>
                  <a:srgbClr val="000000"/>
                </a:solidFill>
                <a:latin typeface="楷体_GB2312" pitchFamily="49" charset="-122"/>
                <a:ea typeface="楷体_GB2312" pitchFamily="49" charset="-122"/>
              </a:rPr>
              <a:t>的功能。经测试应用软件调查发现，字符串操作的使用占整个程序运行时间的</a:t>
            </a:r>
            <a:r>
              <a:rPr lang="en-US" altLang="zh-CN" dirty="0">
                <a:solidFill>
                  <a:srgbClr val="000000"/>
                </a:solidFill>
                <a:latin typeface="楷体_GB2312" pitchFamily="49" charset="-122"/>
                <a:ea typeface="楷体_GB2312" pitchFamily="49" charset="-122"/>
              </a:rPr>
              <a:t>50%</a:t>
            </a:r>
            <a:r>
              <a:rPr lang="zh-CN" altLang="en-US" dirty="0">
                <a:solidFill>
                  <a:srgbClr val="000000"/>
                </a:solidFill>
                <a:latin typeface="楷体_GB2312" pitchFamily="49" charset="-122"/>
                <a:ea typeface="楷体_GB2312" pitchFamily="49" charset="-122"/>
              </a:rPr>
              <a:t>，而增加此功能如用软件（如微程序）实现，则快</a:t>
            </a:r>
            <a:r>
              <a:rPr lang="en-US" altLang="zh-CN" dirty="0">
                <a:solidFill>
                  <a:srgbClr val="000000"/>
                </a:solidFill>
                <a:latin typeface="楷体_GB2312" pitchFamily="49" charset="-122"/>
                <a:ea typeface="楷体_GB2312" pitchFamily="49" charset="-122"/>
              </a:rPr>
              <a:t>5</a:t>
            </a:r>
            <a:r>
              <a:rPr lang="zh-CN" altLang="en-US" dirty="0">
                <a:solidFill>
                  <a:srgbClr val="000000"/>
                </a:solidFill>
                <a:latin typeface="楷体_GB2312" pitchFamily="49" charset="-122"/>
                <a:ea typeface="楷体_GB2312" pitchFamily="49" charset="-122"/>
              </a:rPr>
              <a:t>倍，增加</a:t>
            </a:r>
            <a:r>
              <a:rPr lang="en-US" altLang="zh-CN" dirty="0">
                <a:solidFill>
                  <a:srgbClr val="000000"/>
                </a:solidFill>
                <a:latin typeface="楷体_GB2312" pitchFamily="49" charset="-122"/>
                <a:ea typeface="楷体_GB2312" pitchFamily="49" charset="-122"/>
              </a:rPr>
              <a:t>CPU</a:t>
            </a:r>
            <a:r>
              <a:rPr lang="zh-CN" altLang="en-US" dirty="0">
                <a:solidFill>
                  <a:srgbClr val="000000"/>
                </a:solidFill>
                <a:latin typeface="楷体_GB2312" pitchFamily="49" charset="-122"/>
                <a:ea typeface="楷体_GB2312" pitchFamily="49" charset="-122"/>
              </a:rPr>
              <a:t>成本</a:t>
            </a:r>
            <a:r>
              <a:rPr lang="en-US" altLang="zh-CN" dirty="0">
                <a:solidFill>
                  <a:srgbClr val="000000"/>
                </a:solidFill>
                <a:latin typeface="楷体_GB2312" pitchFamily="49" charset="-122"/>
                <a:ea typeface="楷体_GB2312" pitchFamily="49" charset="-122"/>
              </a:rPr>
              <a:t>1/5</a:t>
            </a:r>
            <a:r>
              <a:rPr lang="zh-CN" altLang="en-US" dirty="0">
                <a:solidFill>
                  <a:srgbClr val="000000"/>
                </a:solidFill>
                <a:latin typeface="楷体_GB2312" pitchFamily="49" charset="-122"/>
                <a:ea typeface="楷体_GB2312" pitchFamily="49" charset="-122"/>
              </a:rPr>
              <a:t>倍；如果用硬件实现，则快</a:t>
            </a:r>
            <a:r>
              <a:rPr lang="en-US" altLang="zh-CN" dirty="0">
                <a:solidFill>
                  <a:srgbClr val="000000"/>
                </a:solidFill>
                <a:latin typeface="楷体_GB2312" pitchFamily="49" charset="-122"/>
                <a:ea typeface="楷体_GB2312" pitchFamily="49" charset="-122"/>
              </a:rPr>
              <a:t>100</a:t>
            </a:r>
            <a:r>
              <a:rPr lang="zh-CN" altLang="en-US" dirty="0">
                <a:solidFill>
                  <a:srgbClr val="000000"/>
                </a:solidFill>
                <a:latin typeface="楷体_GB2312" pitchFamily="49" charset="-122"/>
                <a:ea typeface="楷体_GB2312" pitchFamily="49" charset="-122"/>
              </a:rPr>
              <a:t>倍，</a:t>
            </a:r>
            <a:r>
              <a:rPr lang="en-US" altLang="zh-CN" dirty="0">
                <a:solidFill>
                  <a:srgbClr val="000000"/>
                </a:solidFill>
                <a:latin typeface="楷体_GB2312" pitchFamily="49" charset="-122"/>
                <a:ea typeface="楷体_GB2312" pitchFamily="49" charset="-122"/>
              </a:rPr>
              <a:t>CPU</a:t>
            </a:r>
            <a:r>
              <a:rPr lang="zh-CN" altLang="en-US" dirty="0">
                <a:solidFill>
                  <a:srgbClr val="000000"/>
                </a:solidFill>
                <a:latin typeface="楷体_GB2312" pitchFamily="49" charset="-122"/>
                <a:ea typeface="楷体_GB2312" pitchFamily="49" charset="-122"/>
              </a:rPr>
              <a:t>成本增加到</a:t>
            </a:r>
            <a:r>
              <a:rPr lang="en-US" altLang="zh-CN" dirty="0">
                <a:solidFill>
                  <a:srgbClr val="000000"/>
                </a:solidFill>
                <a:latin typeface="楷体_GB2312" pitchFamily="49" charset="-122"/>
                <a:ea typeface="楷体_GB2312" pitchFamily="49" charset="-122"/>
              </a:rPr>
              <a:t>5</a:t>
            </a:r>
            <a:r>
              <a:rPr lang="zh-CN" altLang="en-US" dirty="0">
                <a:solidFill>
                  <a:srgbClr val="000000"/>
                </a:solidFill>
                <a:latin typeface="楷体_GB2312" pitchFamily="49" charset="-122"/>
                <a:ea typeface="楷体_GB2312" pitchFamily="49" charset="-122"/>
              </a:rPr>
              <a:t>倍。问设计人员提出增加此功能是否恰当？是否用软件还是硬件？</a:t>
            </a:r>
          </a:p>
          <a:p>
            <a:pPr eaLnBrk="1" hangingPunct="1"/>
            <a:r>
              <a:rPr lang="zh-CN" altLang="en-US" dirty="0">
                <a:solidFill>
                  <a:srgbClr val="000000"/>
                </a:solidFill>
                <a:latin typeface="楷体_GB2312" pitchFamily="49" charset="-122"/>
                <a:ea typeface="楷体_GB2312" pitchFamily="49" charset="-122"/>
              </a:rPr>
              <a:t> 设</a:t>
            </a:r>
            <a:r>
              <a:rPr lang="en-US" altLang="zh-CN" dirty="0">
                <a:solidFill>
                  <a:srgbClr val="000000"/>
                </a:solidFill>
                <a:latin typeface="楷体_GB2312" pitchFamily="49" charset="-122"/>
                <a:ea typeface="楷体_GB2312" pitchFamily="49" charset="-122"/>
              </a:rPr>
              <a:t>CPU</a:t>
            </a:r>
            <a:r>
              <a:rPr lang="zh-CN" altLang="en-US" dirty="0">
                <a:solidFill>
                  <a:srgbClr val="000000"/>
                </a:solidFill>
                <a:latin typeface="楷体_GB2312" pitchFamily="49" charset="-122"/>
                <a:ea typeface="楷体_GB2312" pitchFamily="49" charset="-122"/>
              </a:rPr>
              <a:t>成本占整机成本的</a:t>
            </a:r>
            <a:r>
              <a:rPr lang="en-US" altLang="zh-CN" dirty="0">
                <a:solidFill>
                  <a:srgbClr val="000000"/>
                </a:solidFill>
                <a:latin typeface="楷体_GB2312" pitchFamily="49" charset="-122"/>
                <a:ea typeface="楷体_GB2312" pitchFamily="49" charset="-122"/>
              </a:rPr>
              <a:t>1/3</a:t>
            </a:r>
            <a:r>
              <a:rPr lang="zh-CN" altLang="en-US" dirty="0">
                <a:solidFill>
                  <a:srgbClr val="000000"/>
                </a:solidFill>
                <a:latin typeface="楷体_GB2312" pitchFamily="49" charset="-122"/>
                <a:ea typeface="楷体_GB2312" pitchFamily="49" charset="-122"/>
              </a:rPr>
              <a:t>。</a:t>
            </a:r>
          </a:p>
        </p:txBody>
      </p:sp>
      <p:pic>
        <p:nvPicPr>
          <p:cNvPr id="128005" name="Picture 4"/>
          <p:cNvPicPr>
            <a:picLocks noChangeAspect="1"/>
          </p:cNvPicPr>
          <p:nvPr/>
        </p:nvPicPr>
        <p:blipFill>
          <a:blip r:embed="rId2"/>
          <a:stretch>
            <a:fillRect/>
          </a:stretch>
        </p:blipFill>
        <p:spPr>
          <a:xfrm>
            <a:off x="7626350" y="4930775"/>
            <a:ext cx="1228725" cy="1365250"/>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0FF3A69A-3355-477E-839D-DEA1CD0D2CAB}"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78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29027" name="Rectangle 2"/>
          <p:cNvSpPr>
            <a:spLocks noGrp="1"/>
          </p:cNvSpPr>
          <p:nvPr>
            <p:ph type="title"/>
          </p:nvPr>
        </p:nvSpPr>
        <p:spPr>
          <a:xfrm>
            <a:off x="590550" y="69850"/>
            <a:ext cx="8226425"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endParaRPr lang="en-US" altLang="zh-CN" sz="3200" dirty="0">
              <a:solidFill>
                <a:srgbClr val="000000"/>
              </a:solidFill>
              <a:latin typeface="黑体" panose="02010609060101010101" pitchFamily="49" charset="-122"/>
              <a:ea typeface="黑体" panose="02010609060101010101" pitchFamily="49" charset="-122"/>
            </a:endParaRPr>
          </a:p>
        </p:txBody>
      </p:sp>
      <p:sp>
        <p:nvSpPr>
          <p:cNvPr id="129028"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黑体" panose="02010609060101010101" pitchFamily="49" charset="-122"/>
                <a:ea typeface="黑体" panose="02010609060101010101" pitchFamily="49" charset="-122"/>
              </a:rPr>
              <a:t>硬件实现</a:t>
            </a:r>
          </a:p>
        </p:txBody>
      </p:sp>
      <p:pic>
        <p:nvPicPr>
          <p:cNvPr id="129029" name="Picture 4"/>
          <p:cNvPicPr>
            <a:picLocks noChangeAspect="1"/>
          </p:cNvPicPr>
          <p:nvPr/>
        </p:nvPicPr>
        <p:blipFill>
          <a:blip r:embed="rId2"/>
          <a:stretch>
            <a:fillRect/>
          </a:stretch>
        </p:blipFill>
        <p:spPr>
          <a:xfrm>
            <a:off x="622300" y="1765300"/>
            <a:ext cx="7554913" cy="3484563"/>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316081C-6C4F-47CA-9A50-78AE3F0B3FF3}"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79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30051" name="Rectangle 2"/>
          <p:cNvSpPr>
            <a:spLocks noGrp="1"/>
          </p:cNvSpPr>
          <p:nvPr>
            <p:ph type="title"/>
          </p:nvPr>
        </p:nvSpPr>
        <p:spPr>
          <a:xfrm>
            <a:off x="590550" y="69850"/>
            <a:ext cx="8226425"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endParaRPr lang="en-US" altLang="zh-CN" sz="3200" dirty="0">
              <a:solidFill>
                <a:srgbClr val="000000"/>
              </a:solidFill>
              <a:latin typeface="黑体" panose="02010609060101010101" pitchFamily="49" charset="-122"/>
              <a:ea typeface="黑体" panose="02010609060101010101" pitchFamily="49" charset="-122"/>
            </a:endParaRPr>
          </a:p>
        </p:txBody>
      </p:sp>
      <p:sp>
        <p:nvSpPr>
          <p:cNvPr id="130052"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黑体" panose="02010609060101010101" pitchFamily="49" charset="-122"/>
                <a:ea typeface="黑体" panose="02010609060101010101" pitchFamily="49" charset="-122"/>
              </a:rPr>
              <a:t>软件实现</a:t>
            </a:r>
          </a:p>
        </p:txBody>
      </p:sp>
      <p:pic>
        <p:nvPicPr>
          <p:cNvPr id="130053" name="Picture 5"/>
          <p:cNvPicPr>
            <a:picLocks noChangeAspect="1"/>
          </p:cNvPicPr>
          <p:nvPr/>
        </p:nvPicPr>
        <p:blipFill>
          <a:blip r:embed="rId2"/>
          <a:stretch>
            <a:fillRect/>
          </a:stretch>
        </p:blipFill>
        <p:spPr>
          <a:xfrm>
            <a:off x="292100" y="1838325"/>
            <a:ext cx="8489950" cy="37211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0"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601452E2-D64D-41C9-95E7-8368B971B08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6387"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1.0 </a:t>
            </a:r>
            <a:r>
              <a:rPr lang="zh-CN" altLang="en-US" sz="3200" dirty="0">
                <a:solidFill>
                  <a:srgbClr val="000000"/>
                </a:solidFill>
                <a:latin typeface="黑体" panose="02010609060101010101" pitchFamily="49" charset="-122"/>
                <a:ea typeface="黑体" panose="02010609060101010101" pitchFamily="49" charset="-122"/>
              </a:rPr>
              <a:t>引言</a:t>
            </a:r>
          </a:p>
        </p:txBody>
      </p:sp>
      <p:sp>
        <p:nvSpPr>
          <p:cNvPr id="91139" name="Rectangle 3"/>
          <p:cNvSpPr>
            <a:spLocks noGrp="1"/>
          </p:cNvSpPr>
          <p:nvPr>
            <p:ph idx="1" hasCustomPrompt="1"/>
          </p:nvPr>
        </p:nvSpPr>
        <p:spPr>
          <a:xfrm>
            <a:off x="469900" y="895350"/>
            <a:ext cx="8470900" cy="6019800"/>
          </a:xfrm>
        </p:spPr>
        <p:txBody>
          <a:bodyPr vert="horz" wrap="square" lIns="91440" tIns="45720" rIns="91440" bIns="45720" anchor="t" anchorCtr="0"/>
          <a:lstStyle/>
          <a:p>
            <a:pPr marL="457200" indent="-457200" eaLnBrk="1" hangingPunct="1">
              <a:buNone/>
            </a:pPr>
            <a:r>
              <a:rPr lang="en-US" altLang="zh-CN" dirty="0">
                <a:solidFill>
                  <a:srgbClr val="000000"/>
                </a:solidFill>
                <a:latin typeface="仿宋_GB2312" pitchFamily="49" charset="-122"/>
                <a:ea typeface="仿宋_GB2312" pitchFamily="49" charset="-122"/>
              </a:rPr>
              <a:t>3. </a:t>
            </a:r>
            <a:r>
              <a:rPr lang="zh-CN" altLang="en-US" dirty="0">
                <a:solidFill>
                  <a:srgbClr val="000000"/>
                </a:solidFill>
                <a:latin typeface="仿宋_GB2312" pitchFamily="49" charset="-122"/>
                <a:ea typeface="仿宋_GB2312" pitchFamily="49" charset="-122"/>
              </a:rPr>
              <a:t>八十年代后，有两种技术使得体系结构技术对计算机性能发展的影响越来越大</a:t>
            </a:r>
          </a:p>
          <a:p>
            <a:pPr marL="838200" lvl="1" indent="-381000" eaLnBrk="1" hangingPunct="1">
              <a:buNone/>
            </a:pPr>
            <a:endParaRPr lang="zh-CN" altLang="en-US" dirty="0"/>
          </a:p>
          <a:p>
            <a:pPr marL="457200" indent="-457200" eaLnBrk="1" hangingPunct="1">
              <a:buNone/>
            </a:pPr>
            <a:endParaRPr lang="zh-CN" altLang="en-US" dirty="0">
              <a:solidFill>
                <a:srgbClr val="C91103"/>
              </a:solidFill>
            </a:endParaRPr>
          </a:p>
          <a:p>
            <a:pPr marL="457200" indent="-457200" eaLnBrk="1" hangingPunct="1">
              <a:buNone/>
            </a:pPr>
            <a:endParaRPr lang="zh-CN" altLang="en-US" dirty="0">
              <a:solidFill>
                <a:srgbClr val="C91103"/>
              </a:solidFill>
            </a:endParaRPr>
          </a:p>
          <a:p>
            <a:pPr marL="457200" indent="-457200" eaLnBrk="1" hangingPunct="1">
              <a:buNone/>
            </a:pPr>
            <a:endParaRPr lang="zh-CN" altLang="en-US" dirty="0">
              <a:solidFill>
                <a:srgbClr val="C91103"/>
              </a:solidFill>
            </a:endParaRPr>
          </a:p>
          <a:p>
            <a:pPr marL="457200" indent="-457200" eaLnBrk="1" hangingPunct="1">
              <a:buNone/>
            </a:pPr>
            <a:endParaRPr lang="zh-CN" altLang="en-US" dirty="0">
              <a:solidFill>
                <a:srgbClr val="C91103"/>
              </a:solidFill>
            </a:endParaRPr>
          </a:p>
          <a:p>
            <a:pPr marL="457200" indent="-457200" eaLnBrk="1" hangingPunct="1">
              <a:buNone/>
            </a:pPr>
            <a:endParaRPr lang="zh-CN" altLang="en-US" dirty="0">
              <a:solidFill>
                <a:srgbClr val="C91103"/>
              </a:solidFill>
            </a:endParaRPr>
          </a:p>
          <a:p>
            <a:pPr marL="457200" indent="-457200" eaLnBrk="1" hangingPunct="1">
              <a:buNone/>
            </a:pPr>
            <a:endParaRPr lang="zh-CN" altLang="en-US" dirty="0">
              <a:solidFill>
                <a:srgbClr val="C91103"/>
              </a:solidFill>
            </a:endParaRPr>
          </a:p>
          <a:p>
            <a:pPr marL="457200" indent="-457200" eaLnBrk="1" hangingPunct="1">
              <a:buNone/>
            </a:pPr>
            <a:r>
              <a:rPr lang="zh-CN" altLang="en-US" dirty="0">
                <a:solidFill>
                  <a:srgbClr val="C91103"/>
                </a:solidFill>
              </a:rPr>
              <a:t>  </a:t>
            </a:r>
            <a:r>
              <a:rPr lang="zh-CN" altLang="en-US" dirty="0">
                <a:solidFill>
                  <a:srgbClr val="C91103"/>
                </a:solidFill>
                <a:latin typeface="黑体" panose="02010609060101010101" pitchFamily="49" charset="-122"/>
                <a:ea typeface="黑体" panose="02010609060101010101" pitchFamily="49" charset="-122"/>
              </a:rPr>
              <a:t>体系结构对计算机性能发展的影响很显著</a:t>
            </a:r>
          </a:p>
          <a:p>
            <a:pPr marL="457200" indent="-457200" eaLnBrk="1" hangingPunct="1">
              <a:buNone/>
            </a:pPr>
            <a:r>
              <a:rPr lang="zh-CN" altLang="en-US" dirty="0">
                <a:solidFill>
                  <a:srgbClr val="C91103"/>
                </a:solidFill>
                <a:latin typeface="黑体" panose="02010609060101010101" pitchFamily="49" charset="-122"/>
                <a:ea typeface="黑体" panose="02010609060101010101" pitchFamily="49" charset="-122"/>
              </a:rPr>
              <a:t>  体系结构的发展带动芯片技术、编译技术的进步</a:t>
            </a:r>
          </a:p>
          <a:p>
            <a:pPr marL="838200" lvl="1" indent="-381000" eaLnBrk="1" hangingPunct="1">
              <a:buNone/>
            </a:pPr>
            <a:r>
              <a:rPr lang="zh-CN" altLang="en-US" dirty="0"/>
              <a:t>	</a:t>
            </a:r>
          </a:p>
        </p:txBody>
      </p:sp>
      <p:sp>
        <p:nvSpPr>
          <p:cNvPr id="16389" name="Rectangle 4"/>
          <p:cNvSpPr/>
          <p:nvPr/>
        </p:nvSpPr>
        <p:spPr>
          <a:xfrm>
            <a:off x="850900" y="2217738"/>
            <a:ext cx="7897813" cy="1027112"/>
          </a:xfrm>
          <a:prstGeom prst="rect">
            <a:avLst/>
          </a:prstGeom>
          <a:gradFill rotWithShape="0">
            <a:gsLst>
              <a:gs pos="0">
                <a:srgbClr val="CC9900"/>
              </a:gs>
              <a:gs pos="50000">
                <a:srgbClr val="FFCC00"/>
              </a:gs>
              <a:gs pos="100000">
                <a:srgbClr val="CC9900"/>
              </a:gs>
            </a:gsLst>
            <a:lin ang="2700000" scaled="1"/>
            <a:tileRect/>
          </a:gradFill>
          <a:ln w="19050" cap="flat" cmpd="sng">
            <a:solidFill>
              <a:schemeClr val="bg1"/>
            </a:solidFill>
            <a:prstDash val="solid"/>
            <a:miter/>
            <a:headEnd type="none" w="med" len="med"/>
            <a:tailEnd type="none" w="med" len="med"/>
          </a:ln>
          <a:effectLst>
            <a:outerShdw dist="107763" dir="2699999" algn="ctr" rotWithShape="0">
              <a:schemeClr val="bg2">
                <a:alpha val="50000"/>
              </a:schemeClr>
            </a:outerShdw>
          </a:effectLst>
        </p:spPr>
        <p:txBody>
          <a:bodyPr wrap="none" anchor="ctr" anchorCtr="0"/>
          <a:lstStyle/>
          <a:p>
            <a:pPr eaLnBrk="0" hangingPunct="0"/>
            <a:r>
              <a:rPr lang="zh-CN" altLang="en-US" b="1" dirty="0">
                <a:solidFill>
                  <a:srgbClr val="000000"/>
                </a:solidFill>
                <a:latin typeface="Times New Roman" panose="02020603050405020304" pitchFamily="18" charset="0"/>
                <a:ea typeface="楷体_GB2312" pitchFamily="49" charset="-122"/>
              </a:rPr>
              <a:t>使得体系结构的发展空间一下子被打开</a:t>
            </a:r>
          </a:p>
        </p:txBody>
      </p:sp>
      <p:sp>
        <p:nvSpPr>
          <p:cNvPr id="16390" name="Rectangle 5"/>
          <p:cNvSpPr/>
          <p:nvPr/>
        </p:nvSpPr>
        <p:spPr>
          <a:xfrm>
            <a:off x="838200" y="3921125"/>
            <a:ext cx="7988300" cy="1143000"/>
          </a:xfrm>
          <a:prstGeom prst="rect">
            <a:avLst/>
          </a:prstGeom>
          <a:gradFill rotWithShape="0">
            <a:gsLst>
              <a:gs pos="0">
                <a:srgbClr val="0000CC"/>
              </a:gs>
              <a:gs pos="50000">
                <a:srgbClr val="5C8EFB"/>
              </a:gs>
              <a:gs pos="100000">
                <a:srgbClr val="0000CC"/>
              </a:gs>
            </a:gsLst>
            <a:lin ang="2700000" scaled="1"/>
            <a:tileRect/>
          </a:gradFill>
          <a:ln w="28575" cap="flat" cmpd="sng">
            <a:solidFill>
              <a:schemeClr val="bg1"/>
            </a:solidFill>
            <a:prstDash val="solid"/>
            <a:miter/>
            <a:headEnd type="none" w="med" len="med"/>
            <a:tailEnd type="none" w="med" len="med"/>
          </a:ln>
          <a:effectLst>
            <a:outerShdw dist="107763" dir="2699999" algn="ctr" rotWithShape="0">
              <a:srgbClr val="808080">
                <a:alpha val="50000"/>
              </a:srgbClr>
            </a:outerShdw>
          </a:effectLst>
        </p:spPr>
        <p:txBody>
          <a:bodyPr wrap="none" anchor="ctr" anchorCtr="0"/>
          <a:lstStyle/>
          <a:p>
            <a:pPr algn="ctr" eaLnBrk="0" hangingPunct="0"/>
            <a:r>
              <a:rPr lang="zh-CN" altLang="en-US" b="1" dirty="0">
                <a:solidFill>
                  <a:srgbClr val="000000"/>
                </a:solidFill>
                <a:latin typeface="Times New Roman" panose="02020603050405020304" pitchFamily="18" charset="0"/>
                <a:ea typeface="楷体_GB2312" pitchFamily="49" charset="-122"/>
              </a:rPr>
              <a:t>使得设计新型体系结构的风险、成本、耗时都大为降低</a:t>
            </a:r>
          </a:p>
        </p:txBody>
      </p:sp>
      <p:sp>
        <p:nvSpPr>
          <p:cNvPr id="16391" name="Text Box 6"/>
          <p:cNvSpPr txBox="1"/>
          <p:nvPr/>
        </p:nvSpPr>
        <p:spPr>
          <a:xfrm>
            <a:off x="865188" y="1987550"/>
            <a:ext cx="2260600" cy="519113"/>
          </a:xfrm>
          <a:prstGeom prst="rect">
            <a:avLst/>
          </a:prstGeom>
          <a:solidFill>
            <a:srgbClr val="000000"/>
          </a:solidFill>
          <a:ln w="25400">
            <a:noFill/>
          </a:ln>
        </p:spPr>
        <p:txBody>
          <a:bodyPr lIns="90000" tIns="46800" rIns="90000" bIns="46800" anchor="t" anchorCtr="0">
            <a:spAutoFit/>
          </a:bodyPr>
          <a:lstStyle/>
          <a:p>
            <a:pPr algn="ctr">
              <a:spcBef>
                <a:spcPct val="50000"/>
              </a:spcBef>
            </a:pPr>
            <a:r>
              <a:rPr lang="en-US" altLang="zh-CN" sz="2800" b="1" dirty="0">
                <a:solidFill>
                  <a:srgbClr val="FFFFFF"/>
                </a:solidFill>
                <a:latin typeface="楷体_GB2312" pitchFamily="49" charset="-122"/>
                <a:ea typeface="楷体_GB2312" pitchFamily="49" charset="-122"/>
              </a:rPr>
              <a:t>RISC</a:t>
            </a:r>
            <a:r>
              <a:rPr lang="zh-CN" altLang="en-US" sz="2800" b="1" dirty="0">
                <a:solidFill>
                  <a:srgbClr val="FFFFFF"/>
                </a:solidFill>
                <a:latin typeface="楷体_GB2312" pitchFamily="49" charset="-122"/>
                <a:ea typeface="楷体_GB2312" pitchFamily="49" charset="-122"/>
              </a:rPr>
              <a:t>技术</a:t>
            </a:r>
            <a:endParaRPr lang="en-US" altLang="zh-CN" sz="2800" b="1" dirty="0">
              <a:solidFill>
                <a:srgbClr val="FFFFFF"/>
              </a:solidFill>
              <a:latin typeface="楷体_GB2312" pitchFamily="49" charset="-122"/>
              <a:ea typeface="楷体_GB2312" pitchFamily="49" charset="-122"/>
            </a:endParaRPr>
          </a:p>
        </p:txBody>
      </p:sp>
      <p:sp>
        <p:nvSpPr>
          <p:cNvPr id="16392" name="Text Box 7"/>
          <p:cNvSpPr txBox="1"/>
          <p:nvPr/>
        </p:nvSpPr>
        <p:spPr>
          <a:xfrm>
            <a:off x="869950" y="3659188"/>
            <a:ext cx="2719388" cy="544512"/>
          </a:xfrm>
          <a:prstGeom prst="rect">
            <a:avLst/>
          </a:prstGeom>
          <a:solidFill>
            <a:srgbClr val="000000"/>
          </a:solidFill>
          <a:ln w="25400" cap="sq" cmpd="sng">
            <a:solidFill>
              <a:srgbClr val="000000"/>
            </a:solidFill>
            <a:prstDash val="solid"/>
            <a:miter/>
            <a:headEnd type="none" w="med" len="med"/>
            <a:tailEnd type="none" w="med" len="med"/>
          </a:ln>
        </p:spPr>
        <p:txBody>
          <a:bodyPr lIns="90000" tIns="46800" rIns="90000" bIns="46800" anchor="t" anchorCtr="0">
            <a:spAutoFit/>
          </a:bodyPr>
          <a:lstStyle/>
          <a:p>
            <a:pPr algn="ctr">
              <a:spcBef>
                <a:spcPct val="50000"/>
              </a:spcBef>
            </a:pPr>
            <a:r>
              <a:rPr lang="zh-CN" altLang="en-US" sz="2800" b="1" dirty="0">
                <a:solidFill>
                  <a:srgbClr val="FFFFFF"/>
                </a:solidFill>
                <a:latin typeface="Times New Roman" panose="02020603050405020304" pitchFamily="18" charset="0"/>
                <a:ea typeface="楷体_GB2312" pitchFamily="49" charset="-122"/>
              </a:rPr>
              <a:t>微处理器技术</a:t>
            </a:r>
            <a:endParaRPr lang="en-US" altLang="zh-CN" sz="2800" b="1" dirty="0">
              <a:solidFill>
                <a:srgbClr val="FFFFFF"/>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1139">
                                            <p:txEl>
                                              <p:pRg st="8" end="8"/>
                                            </p:txEl>
                                          </p:spTgt>
                                        </p:tgtEl>
                                        <p:attrNameLst>
                                          <p:attrName>style.visibility</p:attrName>
                                        </p:attrNameLst>
                                      </p:cBhvr>
                                      <p:to>
                                        <p:strVal val="visible"/>
                                      </p:to>
                                    </p:set>
                                    <p:animEffect transition="in" filter="fade">
                                      <p:cBhvr>
                                        <p:cTn id="7" dur="1000"/>
                                        <p:tgtEl>
                                          <p:spTgt spid="91139">
                                            <p:txEl>
                                              <p:pRg st="8" end="8"/>
                                            </p:txEl>
                                          </p:spTgt>
                                        </p:tgtEl>
                                      </p:cBhvr>
                                    </p:animEffect>
                                    <p:anim calcmode="lin" valueType="num">
                                      <p:cBhvr>
                                        <p:cTn id="8" dur="1000" fill="hold"/>
                                        <p:tgtEl>
                                          <p:spTgt spid="91139">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91139">
                                            <p:txEl>
                                              <p:pRg st="8" end="8"/>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1139">
                                            <p:txEl>
                                              <p:pRg st="9" end="9"/>
                                            </p:txEl>
                                          </p:spTgt>
                                        </p:tgtEl>
                                        <p:attrNameLst>
                                          <p:attrName>style.visibility</p:attrName>
                                        </p:attrNameLst>
                                      </p:cBhvr>
                                      <p:to>
                                        <p:strVal val="visible"/>
                                      </p:to>
                                    </p:set>
                                    <p:animEffect transition="in" filter="fade">
                                      <p:cBhvr>
                                        <p:cTn id="12" dur="1000"/>
                                        <p:tgtEl>
                                          <p:spTgt spid="91139">
                                            <p:txEl>
                                              <p:pRg st="9" end="9"/>
                                            </p:txEl>
                                          </p:spTgt>
                                        </p:tgtEl>
                                      </p:cBhvr>
                                    </p:animEffect>
                                    <p:anim calcmode="lin" valueType="num">
                                      <p:cBhvr>
                                        <p:cTn id="13" dur="1000" fill="hold"/>
                                        <p:tgtEl>
                                          <p:spTgt spid="91139">
                                            <p:txEl>
                                              <p:pRg st="9" end="9"/>
                                            </p:txEl>
                                          </p:spTgt>
                                        </p:tgtEl>
                                        <p:attrNameLst>
                                          <p:attrName>ppt_x</p:attrName>
                                        </p:attrNameLst>
                                      </p:cBhvr>
                                      <p:tavLst>
                                        <p:tav tm="0">
                                          <p:val>
                                            <p:strVal val="#ppt_x"/>
                                          </p:val>
                                        </p:tav>
                                        <p:tav tm="100000">
                                          <p:val>
                                            <p:strVal val="#ppt_x"/>
                                          </p:val>
                                        </p:tav>
                                      </p:tavLst>
                                    </p:anim>
                                    <p:anim calcmode="lin" valueType="num">
                                      <p:cBhvr>
                                        <p:cTn id="14" dur="1000" fill="hold"/>
                                        <p:tgtEl>
                                          <p:spTgt spid="91139">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8"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5D42C8C-E5C2-4A84-8F2F-C5745C4E0D09}"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80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31075" name="Rectangle 2"/>
          <p:cNvSpPr>
            <a:spLocks noGrp="1"/>
          </p:cNvSpPr>
          <p:nvPr>
            <p:ph type="title"/>
          </p:nvPr>
        </p:nvSpPr>
        <p:spPr>
          <a:xfrm>
            <a:off x="590550" y="69850"/>
            <a:ext cx="8361363"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1.3.2</a:t>
            </a:r>
            <a:r>
              <a:rPr lang="zh-CN" altLang="en-US" sz="3200" dirty="0">
                <a:solidFill>
                  <a:srgbClr val="000000"/>
                </a:solidFill>
                <a:latin typeface="黑体" panose="02010609060101010101" pitchFamily="49" charset="-122"/>
                <a:ea typeface="黑体" panose="02010609060101010101" pitchFamily="49" charset="-122"/>
              </a:rPr>
              <a:t>计算机系统的性能评测与定量设计原理</a:t>
            </a:r>
          </a:p>
        </p:txBody>
      </p:sp>
      <p:sp>
        <p:nvSpPr>
          <p:cNvPr id="131076"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华文仿宋" panose="02010600040101010101" pitchFamily="2" charset="-122"/>
                <a:ea typeface="华文仿宋" panose="02010600040101010101" pitchFamily="2" charset="-122"/>
              </a:rPr>
              <a:t>程序访问的局部性定律</a:t>
            </a:r>
          </a:p>
          <a:p>
            <a:pPr lvl="1" eaLnBrk="1" hangingPunct="1"/>
            <a:r>
              <a:rPr lang="zh-CN" altLang="en-US" b="1" dirty="0">
                <a:solidFill>
                  <a:srgbClr val="000000"/>
                </a:solidFill>
                <a:latin typeface="华文仿宋" panose="02010600040101010101" pitchFamily="2" charset="-122"/>
                <a:ea typeface="华文仿宋" panose="02010600040101010101" pitchFamily="2" charset="-122"/>
              </a:rPr>
              <a:t>时间局部性</a:t>
            </a:r>
            <a:r>
              <a:rPr lang="en-US" altLang="zh-CN" b="1" dirty="0">
                <a:solidFill>
                  <a:srgbClr val="000000"/>
                </a:solidFill>
                <a:latin typeface="华文仿宋" panose="02010600040101010101" pitchFamily="2" charset="-122"/>
                <a:ea typeface="华文仿宋" panose="02010600040101010101" pitchFamily="2" charset="-122"/>
              </a:rPr>
              <a:t>: </a:t>
            </a:r>
            <a:r>
              <a:rPr lang="zh-CN" altLang="en-US" b="1" dirty="0">
                <a:solidFill>
                  <a:srgbClr val="000000"/>
                </a:solidFill>
                <a:latin typeface="华文仿宋" panose="02010600040101010101" pitchFamily="2" charset="-122"/>
                <a:ea typeface="华文仿宋" panose="02010600040101010101" pitchFamily="2" charset="-122"/>
              </a:rPr>
              <a:t>一个存储项被访问</a:t>
            </a:r>
            <a:r>
              <a:rPr lang="en-US" altLang="zh-CN" b="1" dirty="0">
                <a:solidFill>
                  <a:srgbClr val="000000"/>
                </a:solidFill>
                <a:latin typeface="华文仿宋" panose="02010600040101010101" pitchFamily="2" charset="-122"/>
                <a:ea typeface="华文仿宋" panose="02010600040101010101" pitchFamily="2" charset="-122"/>
              </a:rPr>
              <a:t>,</a:t>
            </a:r>
            <a:r>
              <a:rPr lang="zh-CN" altLang="en-US" b="1" dirty="0">
                <a:solidFill>
                  <a:srgbClr val="000000"/>
                </a:solidFill>
                <a:latin typeface="华文仿宋" panose="02010600040101010101" pitchFamily="2" charset="-122"/>
                <a:ea typeface="华文仿宋" panose="02010600040101010101" pitchFamily="2" charset="-122"/>
              </a:rPr>
              <a:t>可能很快再访问</a:t>
            </a:r>
            <a:endParaRPr lang="en-US" altLang="zh-CN" b="1" dirty="0">
              <a:solidFill>
                <a:srgbClr val="000000"/>
              </a:solidFill>
              <a:latin typeface="华文仿宋" panose="02010600040101010101" pitchFamily="2" charset="-122"/>
              <a:ea typeface="华文仿宋" panose="02010600040101010101" pitchFamily="2" charset="-122"/>
            </a:endParaRPr>
          </a:p>
          <a:p>
            <a:pPr lvl="1" eaLnBrk="1" hangingPunct="1"/>
            <a:r>
              <a:rPr lang="zh-CN" altLang="en-US" b="1" dirty="0">
                <a:solidFill>
                  <a:srgbClr val="000000"/>
                </a:solidFill>
                <a:latin typeface="华文仿宋" panose="02010600040101010101" pitchFamily="2" charset="-122"/>
                <a:ea typeface="华文仿宋" panose="02010600040101010101" pitchFamily="2" charset="-122"/>
              </a:rPr>
              <a:t>空间局部性</a:t>
            </a:r>
            <a:r>
              <a:rPr lang="en-US" altLang="zh-CN" b="1" dirty="0">
                <a:solidFill>
                  <a:srgbClr val="000000"/>
                </a:solidFill>
                <a:latin typeface="华文仿宋" panose="02010600040101010101" pitchFamily="2" charset="-122"/>
                <a:ea typeface="华文仿宋" panose="02010600040101010101" pitchFamily="2" charset="-122"/>
              </a:rPr>
              <a:t>: </a:t>
            </a:r>
            <a:r>
              <a:rPr lang="zh-CN" altLang="en-US" b="1" dirty="0">
                <a:solidFill>
                  <a:srgbClr val="000000"/>
                </a:solidFill>
                <a:latin typeface="华文仿宋" panose="02010600040101010101" pitchFamily="2" charset="-122"/>
                <a:ea typeface="华文仿宋" panose="02010600040101010101" pitchFamily="2" charset="-122"/>
              </a:rPr>
              <a:t>存储项被访问</a:t>
            </a:r>
            <a:r>
              <a:rPr lang="en-US" altLang="zh-CN" b="1" dirty="0">
                <a:solidFill>
                  <a:srgbClr val="000000"/>
                </a:solidFill>
                <a:latin typeface="华文仿宋" panose="02010600040101010101" pitchFamily="2" charset="-122"/>
                <a:ea typeface="华文仿宋" panose="02010600040101010101" pitchFamily="2" charset="-122"/>
              </a:rPr>
              <a:t>,</a:t>
            </a:r>
            <a:r>
              <a:rPr lang="zh-CN" altLang="en-US" b="1" dirty="0">
                <a:solidFill>
                  <a:srgbClr val="000000"/>
                </a:solidFill>
                <a:latin typeface="华文仿宋" panose="02010600040101010101" pitchFamily="2" charset="-122"/>
                <a:ea typeface="华文仿宋" panose="02010600040101010101" pitchFamily="2" charset="-122"/>
              </a:rPr>
              <a:t>它的邻近项可能很快被访问</a:t>
            </a:r>
          </a:p>
        </p:txBody>
      </p:sp>
      <p:pic>
        <p:nvPicPr>
          <p:cNvPr id="131077" name="Picture 4"/>
          <p:cNvPicPr>
            <a:picLocks noChangeAspect="1"/>
          </p:cNvPicPr>
          <p:nvPr/>
        </p:nvPicPr>
        <p:blipFill>
          <a:blip r:embed="rId2"/>
          <a:stretch>
            <a:fillRect/>
          </a:stretch>
        </p:blipFill>
        <p:spPr>
          <a:xfrm>
            <a:off x="1149350" y="2435225"/>
            <a:ext cx="7204075" cy="4248150"/>
          </a:xfrm>
          <a:prstGeom prst="rect">
            <a:avLst/>
          </a:prstGeom>
          <a:noFill/>
          <a:ln w="9525">
            <a:noFill/>
          </a:ln>
        </p:spPr>
      </p:pic>
      <p:sp>
        <p:nvSpPr>
          <p:cNvPr id="309253" name="AutoShape 5"/>
          <p:cNvSpPr/>
          <p:nvPr/>
        </p:nvSpPr>
        <p:spPr>
          <a:xfrm>
            <a:off x="2216150" y="3084513"/>
            <a:ext cx="6307138" cy="3098800"/>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en-US" altLang="zh-CN" sz="2800" b="1" dirty="0">
                <a:solidFill>
                  <a:srgbClr val="FFFFFF"/>
                </a:solidFill>
                <a:latin typeface="华文仿宋" panose="02010600040101010101" pitchFamily="2" charset="-122"/>
                <a:ea typeface="华文仿宋" panose="02010600040101010101" pitchFamily="2" charset="-122"/>
              </a:rPr>
              <a:t>90%</a:t>
            </a:r>
            <a:r>
              <a:rPr lang="zh-CN" altLang="en-US" sz="2800" b="1" dirty="0">
                <a:solidFill>
                  <a:srgbClr val="FFFFFF"/>
                </a:solidFill>
                <a:latin typeface="华文仿宋" panose="02010600040101010101" pitchFamily="2" charset="-122"/>
                <a:ea typeface="华文仿宋" panose="02010600040101010101" pitchFamily="2" charset="-122"/>
              </a:rPr>
              <a:t>时间访问整个程序的</a:t>
            </a:r>
            <a:r>
              <a:rPr lang="en-US" altLang="zh-CN" sz="2800" b="1" dirty="0">
                <a:solidFill>
                  <a:srgbClr val="FFFFFF"/>
                </a:solidFill>
                <a:latin typeface="华文仿宋" panose="02010600040101010101" pitchFamily="2" charset="-122"/>
                <a:ea typeface="华文仿宋" panose="02010600040101010101" pitchFamily="2" charset="-122"/>
              </a:rPr>
              <a: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09253"/>
                                        </p:tgtEl>
                                        <p:attrNameLst>
                                          <p:attrName>style.visibility</p:attrName>
                                        </p:attrNameLst>
                                      </p:cBhvr>
                                      <p:to>
                                        <p:strVal val="visible"/>
                                      </p:to>
                                    </p:set>
                                    <p:animEffect transition="in" filter="barn(inHorizontal)">
                                      <p:cBhvr>
                                        <p:cTn id="7" dur="500"/>
                                        <p:tgtEl>
                                          <p:spTgt spid="309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309B47A-247A-4550-96C4-1F7A05FE8DE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81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32099" name="Rectangle 2"/>
          <p:cNvSpPr>
            <a:spLocks noGrp="1"/>
          </p:cNvSpPr>
          <p:nvPr>
            <p:ph type="title"/>
          </p:nvPr>
        </p:nvSpPr>
        <p:spPr>
          <a:xfrm>
            <a:off x="590550" y="69850"/>
            <a:ext cx="8251825" cy="609600"/>
          </a:xfrm>
        </p:spPr>
        <p:txBody>
          <a:bodyPr vert="horz" wrap="square" lIns="91440" tIns="45720" rIns="91440" bIns="45720" anchor="ctr" anchorCtr="0"/>
          <a:lstStyle/>
          <a:p>
            <a:pPr algn="ctr" eaLnBrk="1" hangingPunct="1"/>
            <a:r>
              <a:rPr lang="en-US" altLang="zh-CN" sz="3200" dirty="0">
                <a:solidFill>
                  <a:srgbClr val="000000"/>
                </a:solidFill>
                <a:latin typeface="黑体" panose="02010609060101010101" pitchFamily="49" charset="-122"/>
                <a:ea typeface="黑体" panose="02010609060101010101" pitchFamily="49" charset="-122"/>
              </a:rPr>
              <a:t>1.3.3</a:t>
            </a:r>
            <a:r>
              <a:rPr lang="zh-CN" altLang="en-US" sz="3200" dirty="0">
                <a:solidFill>
                  <a:srgbClr val="000000"/>
                </a:solidFill>
                <a:latin typeface="黑体" panose="02010609060101010101" pitchFamily="49" charset="-122"/>
                <a:ea typeface="黑体" panose="02010609060101010101" pitchFamily="49" charset="-122"/>
              </a:rPr>
              <a:t>计算机系统设计方法</a:t>
            </a:r>
          </a:p>
        </p:txBody>
      </p:sp>
      <p:sp>
        <p:nvSpPr>
          <p:cNvPr id="132100"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华文仿宋" panose="02010600040101010101" pitchFamily="2" charset="-122"/>
                <a:ea typeface="华文仿宋" panose="02010600040101010101" pitchFamily="2" charset="-122"/>
              </a:rPr>
              <a:t>通用计算机的三种设计方法</a:t>
            </a:r>
          </a:p>
          <a:p>
            <a:pPr lvl="1" eaLnBrk="1" hangingPunct="1"/>
            <a:r>
              <a:rPr lang="zh-CN" altLang="en-US" sz="2800" b="1" dirty="0">
                <a:ea typeface="楷体_GB2312" pitchFamily="49" charset="-122"/>
              </a:rPr>
              <a:t>由上往下</a:t>
            </a:r>
          </a:p>
          <a:p>
            <a:pPr lvl="1" eaLnBrk="1" hangingPunct="1"/>
            <a:r>
              <a:rPr lang="zh-CN" altLang="en-US" sz="2800" b="1" dirty="0">
                <a:ea typeface="楷体_GB2312" pitchFamily="49" charset="-122"/>
              </a:rPr>
              <a:t>由下往上</a:t>
            </a:r>
          </a:p>
          <a:p>
            <a:pPr lvl="1" eaLnBrk="1" hangingPunct="1"/>
            <a:r>
              <a:rPr lang="zh-CN" altLang="en-US" sz="2800" b="1" dirty="0">
                <a:ea typeface="楷体_GB2312" pitchFamily="49" charset="-122"/>
              </a:rPr>
              <a:t>从中间往两头</a:t>
            </a:r>
          </a:p>
          <a:p>
            <a:pPr lvl="1" eaLnBrk="1" hangingPunct="1"/>
            <a:endParaRPr lang="zh-CN" altLang="en-US" sz="2800" b="1" dirty="0">
              <a:ea typeface="楷体_GB2312"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1741DB77-B18E-4DD9-95BB-143B22721943}"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82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34147" name="Rectangle 2"/>
          <p:cNvSpPr>
            <a:spLocks noGrp="1"/>
          </p:cNvSpPr>
          <p:nvPr>
            <p:ph type="title"/>
          </p:nvPr>
        </p:nvSpPr>
        <p:spPr>
          <a:xfrm>
            <a:off x="590550" y="69850"/>
            <a:ext cx="8343900" cy="609600"/>
          </a:xfrm>
        </p:spPr>
        <p:txBody>
          <a:bodyPr vert="horz" wrap="square" lIns="91440" tIns="45720" rIns="91440" bIns="45720" anchor="ctr" anchorCtr="0"/>
          <a:lstStyle/>
          <a:p>
            <a:pPr algn="ctr" eaLnBrk="1" hangingPunct="1"/>
            <a:r>
              <a:rPr lang="en-US" altLang="zh-CN" sz="3200" dirty="0">
                <a:solidFill>
                  <a:srgbClr val="000000"/>
                </a:solidFill>
                <a:latin typeface="黑体" panose="02010609060101010101" pitchFamily="49" charset="-122"/>
                <a:ea typeface="黑体" panose="02010609060101010101" pitchFamily="49" charset="-122"/>
              </a:rPr>
              <a:t>1.3.3</a:t>
            </a:r>
            <a:r>
              <a:rPr lang="zh-CN" altLang="en-US" sz="3200" dirty="0">
                <a:solidFill>
                  <a:srgbClr val="000000"/>
                </a:solidFill>
                <a:latin typeface="黑体" panose="02010609060101010101" pitchFamily="49" charset="-122"/>
                <a:ea typeface="黑体" panose="02010609060101010101" pitchFamily="49" charset="-122"/>
              </a:rPr>
              <a:t>计算机系统设计方法</a:t>
            </a:r>
          </a:p>
        </p:txBody>
      </p:sp>
      <p:sp>
        <p:nvSpPr>
          <p:cNvPr id="130053" name="Rectangle 3"/>
          <p:cNvSpPr>
            <a:spLocks noGrp="1"/>
          </p:cNvSpPr>
          <p:nvPr>
            <p:ph idx="1" hasCustomPrompt="1"/>
          </p:nvPr>
        </p:nvSpPr>
        <p:spPr/>
        <p:txBody>
          <a:bodyPr vert="horz" wrap="square" lIns="91440" tIns="45720" rIns="91440" bIns="45720" anchor="t"/>
          <a:lstStyle/>
          <a:p>
            <a:pPr marL="342900" marR="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pPr>
            <a:r>
              <a:rPr kumimoji="0" lang="zh-CN" altLang="en-US" sz="2800" b="1" i="0" u="none" strike="noStrike" kern="1200" cap="none" spc="0" normalizeH="0" baseline="0" noProof="1">
                <a:solidFill>
                  <a:srgbClr val="000000"/>
                </a:solidFill>
                <a:latin typeface="华文仿宋" panose="02010600040101010101" pitchFamily="2" charset="-122"/>
                <a:ea typeface="华文仿宋" panose="02010600040101010101" pitchFamily="2" charset="-122"/>
                <a:cs typeface="+mn-cs"/>
              </a:rPr>
              <a:t>由上往下</a:t>
            </a:r>
            <a:r>
              <a:rPr kumimoji="0" lang="en-US" altLang="zh-CN" sz="2800" b="1" i="0" u="none" strike="noStrike" kern="1200" cap="none" spc="0" normalizeH="0" baseline="0" noProof="1">
                <a:solidFill>
                  <a:srgbClr val="000000"/>
                </a:solidFill>
                <a:latin typeface="华文仿宋" panose="02010600040101010101" pitchFamily="2" charset="-122"/>
                <a:ea typeface="华文仿宋" panose="02010600040101010101" pitchFamily="2" charset="-122"/>
                <a:cs typeface="+mn-cs"/>
              </a:rPr>
              <a:t>(</a:t>
            </a:r>
            <a:r>
              <a:rPr kumimoji="0" lang="zh-CN" altLang="en-US" sz="2800" b="1" i="0" u="none" strike="noStrike" kern="1200" cap="none" spc="0" normalizeH="0" baseline="0" noProof="1">
                <a:solidFill>
                  <a:srgbClr val="000000"/>
                </a:solidFill>
                <a:latin typeface="华文仿宋" panose="02010600040101010101" pitchFamily="2" charset="-122"/>
                <a:ea typeface="华文仿宋" panose="02010600040101010101" pitchFamily="2" charset="-122"/>
                <a:cs typeface="+mn-cs"/>
              </a:rPr>
              <a:t>专用机设计思路</a:t>
            </a:r>
            <a:r>
              <a:rPr kumimoji="0" lang="en-US" altLang="zh-CN" sz="2800" b="1" i="0" u="none" strike="noStrike" kern="1200" cap="none" spc="0" normalizeH="0" baseline="0" noProof="1">
                <a:solidFill>
                  <a:srgbClr val="000000"/>
                </a:solidFill>
                <a:latin typeface="华文仿宋" panose="02010600040101010101" pitchFamily="2" charset="-122"/>
                <a:ea typeface="华文仿宋" panose="02010600040101010101" pitchFamily="2" charset="-122"/>
                <a:cs typeface="+mn-cs"/>
              </a:rPr>
              <a:t>)</a:t>
            </a: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pPr>
            <a:r>
              <a:rPr kumimoji="0" lang="zh-CN" altLang="en-US" sz="2800" b="1" i="0" u="none" strike="noStrike" kern="1200" cap="none" spc="0" normalizeH="0" baseline="0" noProof="1">
                <a:solidFill>
                  <a:schemeClr val="hlink"/>
                </a:solidFill>
                <a:latin typeface="Verdana" panose="020B0604030504040204" pitchFamily="34" charset="0"/>
                <a:ea typeface="楷体_GB2312" pitchFamily="49" charset="-122"/>
                <a:cs typeface="+mn-cs"/>
              </a:rPr>
              <a:t>先考虑如何满足用户要求，定好面对使用者的虚拟机的基本功能和环境，如基本命令、语言结构、数据类型等，然后逐级向下设计，每一级都严格考虑优化上一级来实现。</a:t>
            </a: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pPr>
            <a:endParaRPr kumimoji="0" lang="zh-CN" altLang="en-US" sz="2800" b="1" i="0" u="none" strike="noStrike" kern="1200" cap="none" spc="0" normalizeH="0" baseline="0" noProof="1">
              <a:solidFill>
                <a:schemeClr val="hlink"/>
              </a:solidFill>
              <a:latin typeface="Verdana" panose="020B0604030504040204" pitchFamily="34" charset="0"/>
              <a:ea typeface="楷体_GB2312" pitchFamily="49" charset="-122"/>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5131A5F-051B-4234-9A27-3A58965A4BD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83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35171" name="Rectangle 2"/>
          <p:cNvSpPr>
            <a:spLocks noGrp="1"/>
          </p:cNvSpPr>
          <p:nvPr>
            <p:ph type="title"/>
          </p:nvPr>
        </p:nvSpPr>
        <p:spPr>
          <a:xfrm>
            <a:off x="590550" y="69850"/>
            <a:ext cx="8297863" cy="609600"/>
          </a:xfrm>
        </p:spPr>
        <p:txBody>
          <a:bodyPr vert="horz" wrap="square" lIns="91440" tIns="45720" rIns="91440" bIns="45720" anchor="ctr" anchorCtr="0"/>
          <a:lstStyle/>
          <a:p>
            <a:pPr algn="ctr" eaLnBrk="1" hangingPunct="1"/>
            <a:r>
              <a:rPr lang="en-US" altLang="zh-CN" sz="3200" dirty="0">
                <a:solidFill>
                  <a:srgbClr val="000000"/>
                </a:solidFill>
                <a:latin typeface="黑体" panose="02010609060101010101" pitchFamily="49" charset="-122"/>
                <a:ea typeface="黑体" panose="02010609060101010101" pitchFamily="49" charset="-122"/>
              </a:rPr>
              <a:t>1.3.3</a:t>
            </a:r>
            <a:r>
              <a:rPr lang="zh-CN" altLang="en-US" sz="3200" dirty="0">
                <a:solidFill>
                  <a:srgbClr val="000000"/>
                </a:solidFill>
                <a:latin typeface="黑体" panose="02010609060101010101" pitchFamily="49" charset="-122"/>
                <a:ea typeface="黑体" panose="02010609060101010101" pitchFamily="49" charset="-122"/>
              </a:rPr>
              <a:t>计算机系统设计方法</a:t>
            </a:r>
          </a:p>
        </p:txBody>
      </p:sp>
      <p:sp>
        <p:nvSpPr>
          <p:cNvPr id="135172" name="Rectangle 3"/>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华文仿宋" panose="02010600040101010101" pitchFamily="2" charset="-122"/>
                <a:ea typeface="华文仿宋" panose="02010600040101010101" pitchFamily="2" charset="-122"/>
              </a:rPr>
              <a:t>由上往下</a:t>
            </a:r>
          </a:p>
        </p:txBody>
      </p:sp>
      <p:pic>
        <p:nvPicPr>
          <p:cNvPr id="135173" name="ShockwaveFlash1"/>
          <p:cNvPicPr/>
          <p:nvPr/>
        </p:nvPicPr>
        <p:blipFill>
          <a:blip r:embed="rId2"/>
          <a:stretch>
            <a:fillRect/>
          </a:stretch>
        </p:blipFill>
        <p:spPr>
          <a:xfrm>
            <a:off x="731838" y="1660525"/>
            <a:ext cx="8015287" cy="4572000"/>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2401B9B-B29C-4F13-956B-63EF32F5702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84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36195" name="Rectangle 2"/>
          <p:cNvSpPr>
            <a:spLocks noGrp="1"/>
          </p:cNvSpPr>
          <p:nvPr>
            <p:ph type="title"/>
          </p:nvPr>
        </p:nvSpPr>
        <p:spPr>
          <a:xfrm>
            <a:off x="590550" y="69850"/>
            <a:ext cx="8343900" cy="609600"/>
          </a:xfrm>
        </p:spPr>
        <p:txBody>
          <a:bodyPr vert="horz" wrap="square" lIns="91440" tIns="45720" rIns="91440" bIns="45720" anchor="ctr" anchorCtr="0"/>
          <a:lstStyle/>
          <a:p>
            <a:pPr algn="ctr" eaLnBrk="1" hangingPunct="1"/>
            <a:r>
              <a:rPr lang="en-US" altLang="zh-CN" sz="3200" dirty="0">
                <a:solidFill>
                  <a:srgbClr val="000000"/>
                </a:solidFill>
                <a:latin typeface="黑体" panose="02010609060101010101" pitchFamily="49" charset="-122"/>
                <a:ea typeface="黑体" panose="02010609060101010101" pitchFamily="49" charset="-122"/>
              </a:rPr>
              <a:t>1.3.3</a:t>
            </a:r>
            <a:r>
              <a:rPr lang="zh-CN" altLang="en-US" sz="3200" dirty="0">
                <a:solidFill>
                  <a:srgbClr val="000000"/>
                </a:solidFill>
                <a:latin typeface="黑体" panose="02010609060101010101" pitchFamily="49" charset="-122"/>
                <a:ea typeface="黑体" panose="02010609060101010101" pitchFamily="49" charset="-122"/>
              </a:rPr>
              <a:t>计算机系统设计方法</a:t>
            </a:r>
          </a:p>
        </p:txBody>
      </p:sp>
      <p:sp>
        <p:nvSpPr>
          <p:cNvPr id="13107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由上往下</a:t>
            </a: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a:t>
            </a: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专用机设计思路</a:t>
            </a:r>
            <a:r>
              <a:rPr kumimoji="0" lang="en-US" altLang="zh-CN"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a:t>
            </a: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是一种串行设计方法，设计周期长；</a:t>
            </a:r>
            <a:endParaRPr kumimoji="0" lang="en-US" altLang="zh-CN"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无法用于通用机的设计，因为通用机要求应用对象和环境不断改变，一旦环境改变，系统效率急剧下降；</a:t>
            </a:r>
            <a:endParaRPr kumimoji="0" lang="en-US" altLang="zh-CN"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厂家因追求经济利益，都尽量避免研发生产批量少、专用强、使用面窄的硬件，一般在已有机器中“选型”，并不专门设计。</a:t>
            </a:r>
            <a:endParaRPr kumimoji="0" lang="en-US" altLang="zh-CN"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6CE25BCC-1F69-42D8-BACE-51A409979922}"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85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37219" name="Rectangle 2"/>
          <p:cNvSpPr>
            <a:spLocks noGrp="1"/>
          </p:cNvSpPr>
          <p:nvPr>
            <p:ph type="title"/>
          </p:nvPr>
        </p:nvSpPr>
        <p:spPr>
          <a:xfrm>
            <a:off x="590550" y="69850"/>
            <a:ext cx="8553450" cy="609600"/>
          </a:xfrm>
        </p:spPr>
        <p:txBody>
          <a:bodyPr vert="horz" wrap="square" lIns="91440" tIns="45720" rIns="91440" bIns="45720" anchor="ctr" anchorCtr="0"/>
          <a:lstStyle/>
          <a:p>
            <a:pPr algn="ctr" eaLnBrk="1" hangingPunct="1"/>
            <a:r>
              <a:rPr lang="en-US" altLang="zh-CN" sz="3200" dirty="0">
                <a:solidFill>
                  <a:srgbClr val="000000"/>
                </a:solidFill>
                <a:latin typeface="黑体" panose="02010609060101010101" pitchFamily="49" charset="-122"/>
                <a:ea typeface="黑体" panose="02010609060101010101" pitchFamily="49" charset="-122"/>
              </a:rPr>
              <a:t>1.3.3</a:t>
            </a:r>
            <a:r>
              <a:rPr lang="zh-CN" altLang="en-US" sz="3200" dirty="0">
                <a:solidFill>
                  <a:srgbClr val="000000"/>
                </a:solidFill>
                <a:latin typeface="黑体" panose="02010609060101010101" pitchFamily="49" charset="-122"/>
                <a:ea typeface="黑体" panose="02010609060101010101" pitchFamily="49" charset="-122"/>
              </a:rPr>
              <a:t>计算机系统设计方法</a:t>
            </a:r>
          </a:p>
        </p:txBody>
      </p:sp>
      <p:sp>
        <p:nvSpPr>
          <p:cNvPr id="133125"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mn-cs"/>
              </a:rPr>
              <a:t>由下往上的设计思路（通用机的设计思路）</a:t>
            </a: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不考虑用户的具体需求，只根据当时拿到的器件，参照或吸收已有各种机器的特点，把微程序机器级和传统机器级分别研制出来，然后再配上适合不同应用环境的各种操作系统和各种编译程序，以满足不同方面的应用要求。</a:t>
            </a:r>
            <a:endParaRPr kumimoji="0" lang="en-US" altLang="zh-CN"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缺点：由于它是在硬件不能改变的情况下被动地设计软件，而变化性很大的软件却不能从硬件上得到更好的支持，软件、硬件脱节，在设计上显得尤为繁杂、低效。</a:t>
            </a:r>
            <a:endParaRPr kumimoji="0" lang="en-US" altLang="zh-CN"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8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60F3903-B27A-4EBE-B74C-E38B2DAA266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86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38243" name="Rectangle 2"/>
          <p:cNvSpPr>
            <a:spLocks noGrp="1"/>
          </p:cNvSpPr>
          <p:nvPr>
            <p:ph type="title"/>
          </p:nvPr>
        </p:nvSpPr>
        <p:spPr>
          <a:xfrm>
            <a:off x="590550" y="69850"/>
            <a:ext cx="8329613" cy="609600"/>
          </a:xfrm>
        </p:spPr>
        <p:txBody>
          <a:bodyPr vert="horz" wrap="square" lIns="91440" tIns="45720" rIns="91440" bIns="45720" anchor="ctr" anchorCtr="0"/>
          <a:lstStyle/>
          <a:p>
            <a:pPr algn="ctr" eaLnBrk="1" hangingPunct="1"/>
            <a:r>
              <a:rPr lang="en-US" altLang="zh-CN" sz="3200" dirty="0">
                <a:solidFill>
                  <a:srgbClr val="000000"/>
                </a:solidFill>
                <a:latin typeface="黑体" panose="02010609060101010101" pitchFamily="49" charset="-122"/>
                <a:ea typeface="黑体" panose="02010609060101010101" pitchFamily="49" charset="-122"/>
              </a:rPr>
              <a:t>1.3.3</a:t>
            </a:r>
            <a:r>
              <a:rPr lang="zh-CN" altLang="en-US" sz="3200" dirty="0">
                <a:solidFill>
                  <a:srgbClr val="000000"/>
                </a:solidFill>
                <a:latin typeface="黑体" panose="02010609060101010101" pitchFamily="49" charset="-122"/>
                <a:ea typeface="黑体" panose="02010609060101010101" pitchFamily="49" charset="-122"/>
              </a:rPr>
              <a:t>计算机系统设计方法</a:t>
            </a:r>
          </a:p>
        </p:txBody>
      </p:sp>
      <p:sp>
        <p:nvSpPr>
          <p:cNvPr id="138244" name="Rectangle 3"/>
          <p:cNvSpPr>
            <a:spLocks noGrp="1"/>
          </p:cNvSpPr>
          <p:nvPr>
            <p:ph idx="1" hasCustomPrompt="1"/>
          </p:nvPr>
        </p:nvSpPr>
        <p:spPr/>
        <p:txBody>
          <a:bodyPr vert="horz" wrap="square" lIns="91440" tIns="45720" rIns="91440" bIns="45720" anchor="t" anchorCtr="0"/>
          <a:lstStyle/>
          <a:p>
            <a:pPr eaLnBrk="1" hangingPunct="1"/>
            <a:r>
              <a:rPr lang="en-US" altLang="zh-CN" dirty="0">
                <a:solidFill>
                  <a:srgbClr val="000000"/>
                </a:solidFill>
                <a:latin typeface="华文仿宋" panose="02010600040101010101" pitchFamily="2" charset="-122"/>
                <a:ea typeface="华文仿宋" panose="02010600040101010101" pitchFamily="2" charset="-122"/>
              </a:rPr>
              <a:t> </a:t>
            </a:r>
            <a:r>
              <a:rPr lang="zh-CN" altLang="en-US" dirty="0">
                <a:solidFill>
                  <a:srgbClr val="000000"/>
                </a:solidFill>
                <a:latin typeface="华文仿宋" panose="02010600040101010101" pitchFamily="2" charset="-122"/>
                <a:ea typeface="华文仿宋" panose="02010600040101010101" pitchFamily="2" charset="-122"/>
              </a:rPr>
              <a:t>“从中间开始”向两边设计</a:t>
            </a:r>
            <a:endParaRPr lang="en-US" altLang="zh-CN" dirty="0">
              <a:solidFill>
                <a:srgbClr val="000000"/>
              </a:solidFill>
              <a:latin typeface="华文仿宋" panose="02010600040101010101" pitchFamily="2" charset="-122"/>
              <a:ea typeface="华文仿宋" panose="02010600040101010101" pitchFamily="2" charset="-122"/>
            </a:endParaRPr>
          </a:p>
          <a:p>
            <a:pPr lvl="1" eaLnBrk="1" hangingPunct="1"/>
            <a:r>
              <a:rPr lang="zh-CN" altLang="en-US" dirty="0">
                <a:solidFill>
                  <a:srgbClr val="000000"/>
                </a:solidFill>
                <a:latin typeface="华文仿宋" panose="02010600040101010101" pitchFamily="2" charset="-122"/>
                <a:ea typeface="华文仿宋" panose="02010600040101010101" pitchFamily="2" charset="-122"/>
              </a:rPr>
              <a:t>即要考虑能拿到的硬件器件，又考虑应用中可能要用到的算法和数据结构，同时，还要考虑如何为操作系统、编译系统的实现提供良好的硬件支持。先确定好软硬界面，然后，再分头并行设计软件和硬件。</a:t>
            </a:r>
          </a:p>
          <a:p>
            <a:pPr lvl="1" eaLnBrk="1" hangingPunct="1"/>
            <a:r>
              <a:rPr lang="zh-CN" altLang="en-US" dirty="0">
                <a:solidFill>
                  <a:srgbClr val="FF0000"/>
                </a:solidFill>
                <a:latin typeface="华文仿宋" panose="02010600040101010101" pitchFamily="2" charset="-122"/>
                <a:ea typeface="华文仿宋" panose="02010600040101010101" pitchFamily="2" charset="-122"/>
              </a:rPr>
              <a:t>优点</a:t>
            </a:r>
            <a:r>
              <a:rPr lang="en-US" altLang="zh-CN" dirty="0">
                <a:solidFill>
                  <a:srgbClr val="FF0000"/>
                </a:solidFill>
                <a:latin typeface="华文仿宋" panose="02010600040101010101" pitchFamily="2" charset="-122"/>
                <a:ea typeface="华文仿宋" panose="02010600040101010101" pitchFamily="2" charset="-122"/>
              </a:rPr>
              <a:t>:</a:t>
            </a:r>
          </a:p>
          <a:p>
            <a:pPr lvl="2" eaLnBrk="1" hangingPunct="1"/>
            <a:r>
              <a:rPr lang="zh-CN" altLang="en-US" b="1" dirty="0">
                <a:ea typeface="楷体_GB2312" pitchFamily="49" charset="-122"/>
              </a:rPr>
              <a:t>软硬并行设计，有利于缩短研制周期；</a:t>
            </a:r>
          </a:p>
          <a:p>
            <a:pPr lvl="2" eaLnBrk="1" hangingPunct="1"/>
            <a:r>
              <a:rPr lang="zh-CN" altLang="en-US" b="1" dirty="0">
                <a:ea typeface="楷体_GB2312" pitchFamily="49" charset="-122"/>
              </a:rPr>
              <a:t>软硬件人员可交流协调，适当微调软硬实现比例，是一种交互式设计方法；</a:t>
            </a:r>
          </a:p>
          <a:p>
            <a:pPr lvl="2" eaLnBrk="1" hangingPunct="1"/>
            <a:r>
              <a:rPr lang="zh-CN" altLang="en-US" b="1" dirty="0">
                <a:ea typeface="楷体_GB2312" pitchFamily="49" charset="-122"/>
              </a:rPr>
              <a:t>软硬分配更加合理；</a:t>
            </a:r>
          </a:p>
          <a:p>
            <a:pPr lvl="2" eaLnBrk="1" hangingPunct="1"/>
            <a:r>
              <a:rPr lang="zh-CN" altLang="en-US" b="1" dirty="0">
                <a:ea typeface="楷体_GB2312" pitchFamily="49" charset="-122"/>
              </a:rPr>
              <a:t>系统的性能价格比更高。</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8B0DDFEF-3E1E-4F3F-9E89-2274B26A301B}"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87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39267" name="Rectangle 2"/>
          <p:cNvSpPr>
            <a:spLocks noGrp="1"/>
          </p:cNvSpPr>
          <p:nvPr>
            <p:ph type="title"/>
          </p:nvPr>
        </p:nvSpPr>
        <p:spPr/>
        <p:txBody>
          <a:bodyPr vert="horz" wrap="square" lIns="91440" tIns="45720" rIns="91440" bIns="45720" anchor="ctr" anchorCtr="0"/>
          <a:lstStyle/>
          <a:p>
            <a:pPr eaLnBrk="1" hangingPunct="1"/>
            <a:endParaRPr lang="zh-CN" altLang="en-US" dirty="0"/>
          </a:p>
        </p:txBody>
      </p:sp>
      <p:sp>
        <p:nvSpPr>
          <p:cNvPr id="139268" name="Rectangle 3"/>
          <p:cNvSpPr>
            <a:spLocks noGrp="1"/>
          </p:cNvSpPr>
          <p:nvPr>
            <p:ph idx="1" hasCustomPrompt="1"/>
          </p:nvPr>
        </p:nvSpPr>
        <p:spPr/>
        <p:txBody>
          <a:bodyPr vert="horz" wrap="square" lIns="91440" tIns="45720" rIns="91440" bIns="45720" anchor="t" anchorCtr="0"/>
          <a:lstStyle/>
          <a:p>
            <a:pPr algn="ctr" eaLnBrk="1" hangingPunct="1">
              <a:buNone/>
            </a:pPr>
            <a:endParaRPr lang="zh-CN" altLang="en-US" sz="4000" dirty="0">
              <a:solidFill>
                <a:srgbClr val="FF0000"/>
              </a:solidFill>
              <a:latin typeface="黑体" panose="02010609060101010101" pitchFamily="49" charset="-122"/>
              <a:ea typeface="黑体" panose="02010609060101010101" pitchFamily="49" charset="-122"/>
            </a:endParaRPr>
          </a:p>
          <a:p>
            <a:pPr algn="ctr" eaLnBrk="1" hangingPunct="1">
              <a:buNone/>
            </a:pPr>
            <a:endParaRPr lang="zh-CN" altLang="en-US" sz="4000" dirty="0">
              <a:solidFill>
                <a:srgbClr val="FF0000"/>
              </a:solidFill>
              <a:latin typeface="黑体" panose="02010609060101010101" pitchFamily="49" charset="-122"/>
              <a:ea typeface="黑体" panose="02010609060101010101" pitchFamily="49" charset="-122"/>
            </a:endParaRPr>
          </a:p>
          <a:p>
            <a:pPr algn="ctr" eaLnBrk="1" hangingPunct="1">
              <a:buNone/>
            </a:pPr>
            <a:r>
              <a:rPr lang="zh-CN" altLang="en-US" sz="4000" dirty="0">
                <a:solidFill>
                  <a:srgbClr val="FF0000"/>
                </a:solidFill>
                <a:latin typeface="黑体" panose="02010609060101010101" pitchFamily="49" charset="-122"/>
                <a:ea typeface="黑体" panose="02010609060101010101" pitchFamily="49" charset="-122"/>
              </a:rPr>
              <a:t>思维方法是非常重要的！</a:t>
            </a:r>
          </a:p>
          <a:p>
            <a:pPr algn="ctr" eaLnBrk="1" hangingPunct="1">
              <a:buNone/>
            </a:pPr>
            <a:r>
              <a:rPr lang="zh-CN" altLang="en-US" sz="4000" dirty="0">
                <a:solidFill>
                  <a:srgbClr val="FF0000"/>
                </a:solidFill>
                <a:latin typeface="黑体" panose="02010609060101010101" pitchFamily="49" charset="-122"/>
                <a:ea typeface="黑体" panose="02010609060101010101" pitchFamily="49" charset="-122"/>
              </a:rPr>
              <a:t>它决定了你能做哪些事情</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D115CBD3-6007-4B6E-8630-11DC23A3917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88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40291" name="Rectangle 2"/>
          <p:cNvSpPr>
            <a:spLocks noGrp="1"/>
          </p:cNvSpPr>
          <p:nvPr>
            <p:ph type="title"/>
          </p:nvPr>
        </p:nvSpPr>
        <p:spPr/>
        <p:txBody>
          <a:bodyPr vert="horz" wrap="square" lIns="91440" tIns="45720" rIns="91440" bIns="45720" anchor="ctr" anchorCtr="0"/>
          <a:lstStyle/>
          <a:p>
            <a:pPr eaLnBrk="1" hangingPunct="1"/>
            <a:endParaRPr lang="zh-CN" altLang="en-US" dirty="0"/>
          </a:p>
        </p:txBody>
      </p:sp>
      <p:sp>
        <p:nvSpPr>
          <p:cNvPr id="140292"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solidFill>
                <a:srgbClr val="000000"/>
              </a:solidFill>
              <a:latin typeface="黑体" panose="02010609060101010101" pitchFamily="49" charset="-122"/>
              <a:ea typeface="黑体" panose="02010609060101010101" pitchFamily="49" charset="-122"/>
            </a:endParaRPr>
          </a:p>
          <a:p>
            <a:pPr eaLnBrk="1" hangingPunct="1"/>
            <a:endParaRPr lang="zh-CN" altLang="en-US" dirty="0">
              <a:solidFill>
                <a:srgbClr val="000000"/>
              </a:solidFill>
              <a:latin typeface="黑体" panose="02010609060101010101" pitchFamily="49" charset="-122"/>
              <a:ea typeface="黑体" panose="02010609060101010101" pitchFamily="49" charset="-122"/>
            </a:endParaRPr>
          </a:p>
          <a:p>
            <a:pPr eaLnBrk="1" hangingPunct="1"/>
            <a:r>
              <a:rPr lang="zh-CN" altLang="en-US" dirty="0">
                <a:solidFill>
                  <a:srgbClr val="000000"/>
                </a:solidFill>
                <a:latin typeface="黑体" panose="02010609060101010101" pitchFamily="49" charset="-122"/>
                <a:ea typeface="黑体" panose="02010609060101010101" pitchFamily="49" charset="-122"/>
              </a:rPr>
              <a:t>哪些因素影响计算机的系统结构的发展</a:t>
            </a:r>
            <a:r>
              <a:rPr lang="en-US" altLang="zh-CN" dirty="0">
                <a:solidFill>
                  <a:srgbClr val="000000"/>
                </a:solidFill>
                <a:latin typeface="黑体" panose="02010609060101010101" pitchFamily="49" charset="-122"/>
                <a:ea typeface="黑体" panose="02010609060101010101" pitchFamily="49" charset="-122"/>
              </a:rPr>
              <a:t>?</a:t>
            </a:r>
          </a:p>
          <a:p>
            <a:pPr eaLnBrk="1" hangingPunct="1"/>
            <a:r>
              <a:rPr lang="zh-CN" altLang="en-US" dirty="0">
                <a:solidFill>
                  <a:srgbClr val="000000"/>
                </a:solidFill>
                <a:latin typeface="黑体" panose="02010609060101010101" pitchFamily="49" charset="-122"/>
                <a:ea typeface="黑体" panose="02010609060101010101" pitchFamily="49" charset="-122"/>
              </a:rPr>
              <a:t>为什么我们现在使用的计算机系统结构是这个样子，不是其它样子？</a:t>
            </a:r>
          </a:p>
          <a:p>
            <a:pPr eaLnBrk="1" hangingPunct="1"/>
            <a:r>
              <a:rPr lang="zh-CN" altLang="en-US" dirty="0">
                <a:solidFill>
                  <a:srgbClr val="000000"/>
                </a:solidFill>
                <a:latin typeface="黑体" panose="02010609060101010101" pitchFamily="49" charset="-122"/>
                <a:ea typeface="黑体" panose="02010609060101010101" pitchFamily="49" charset="-122"/>
              </a:rPr>
              <a:t>为什么会存在系列机、兼容机的概念？</a:t>
            </a:r>
          </a:p>
          <a:p>
            <a:pPr eaLnBrk="1" hangingPunct="1"/>
            <a:r>
              <a:rPr lang="zh-CN" altLang="en-US" dirty="0">
                <a:solidFill>
                  <a:srgbClr val="000000"/>
                </a:solidFill>
                <a:latin typeface="黑体" panose="02010609060101010101" pitchFamily="49" charset="-122"/>
                <a:ea typeface="黑体" panose="02010609060101010101" pitchFamily="49" charset="-122"/>
              </a:rPr>
              <a:t>为什么会存在模拟、仿真？</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45EFB23A-1403-4759-A7AC-AA7C54F9A7C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89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4131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41316" name="Rectangle 3"/>
          <p:cNvSpPr>
            <a:spLocks noGrp="1"/>
          </p:cNvSpPr>
          <p:nvPr>
            <p:ph idx="1" hasCustomPrompt="1"/>
          </p:nvPr>
        </p:nvSpPr>
        <p:spPr>
          <a:xfrm>
            <a:off x="374650" y="900113"/>
            <a:ext cx="8394700" cy="4892675"/>
          </a:xfrm>
        </p:spPr>
        <p:txBody>
          <a:bodyPr vert="horz" wrap="square" lIns="91440" tIns="45720" rIns="91440" bIns="45720" anchor="t" anchorCtr="0"/>
          <a:lstStyle/>
          <a:p>
            <a:pPr eaLnBrk="1" hangingPunct="1">
              <a:buNone/>
            </a:pPr>
            <a:r>
              <a:rPr lang="en-US" altLang="zh-CN" b="0" dirty="0">
                <a:solidFill>
                  <a:srgbClr val="000000"/>
                </a:solidFill>
                <a:latin typeface="黑体" panose="02010609060101010101" pitchFamily="49" charset="-122"/>
                <a:ea typeface="黑体" panose="02010609060101010101" pitchFamily="49" charset="-122"/>
              </a:rPr>
              <a:t>1.4.1</a:t>
            </a:r>
            <a:r>
              <a:rPr lang="zh-CN" altLang="en-US" b="0" dirty="0">
                <a:solidFill>
                  <a:srgbClr val="000000"/>
                </a:solidFill>
                <a:latin typeface="黑体" panose="02010609060101010101" pitchFamily="49" charset="-122"/>
                <a:ea typeface="黑体" panose="02010609060101010101" pitchFamily="49" charset="-122"/>
              </a:rPr>
              <a:t>软件对系统结构的影响</a:t>
            </a:r>
          </a:p>
          <a:p>
            <a:pPr eaLnBrk="1" hangingPunct="1"/>
            <a:r>
              <a:rPr lang="zh-CN" altLang="en-US" b="0" dirty="0">
                <a:solidFill>
                  <a:srgbClr val="000000"/>
                </a:solidFill>
                <a:latin typeface="黑体" panose="02010609060101010101" pitchFamily="49" charset="-122"/>
                <a:ea typeface="黑体" panose="02010609060101010101" pitchFamily="49" charset="-122"/>
              </a:rPr>
              <a:t>问题提出的背景</a:t>
            </a:r>
          </a:p>
          <a:p>
            <a:pPr lvl="1" eaLnBrk="1" hangingPunct="1"/>
            <a:r>
              <a:rPr lang="zh-CN" altLang="en-US" dirty="0">
                <a:solidFill>
                  <a:srgbClr val="FF0000"/>
                </a:solidFill>
                <a:latin typeface="黑体" panose="02010609060101010101" pitchFamily="49" charset="-122"/>
                <a:ea typeface="黑体" panose="02010609060101010101" pitchFamily="49" charset="-122"/>
              </a:rPr>
              <a:t>现实问题：</a:t>
            </a:r>
            <a:endParaRPr lang="en-US" altLang="zh-CN" dirty="0">
              <a:solidFill>
                <a:srgbClr val="FF0000"/>
              </a:solidFill>
              <a:latin typeface="黑体" panose="02010609060101010101" pitchFamily="49" charset="-122"/>
              <a:ea typeface="黑体" panose="02010609060101010101" pitchFamily="49" charset="-122"/>
            </a:endParaRPr>
          </a:p>
          <a:p>
            <a:pPr lvl="2" eaLnBrk="1" hangingPunct="1"/>
            <a:r>
              <a:rPr lang="zh-CN" altLang="en-US" sz="1800" dirty="0">
                <a:latin typeface="黑体" panose="02010609060101010101" pitchFamily="49" charset="-122"/>
                <a:ea typeface="黑体" panose="02010609060101010101" pitchFamily="49" charset="-122"/>
              </a:rPr>
              <a:t>软件开发成本越来越高、软件的产量低、可靠性和稳定性也不如硬件，研制的周期也在不断地延长，这些都是困扰软件行业的危机，希望为软件人员提供一种更好的系统结构界面，充分利用硬件、器件技术发展带来的好处，为程序设计者提供更好的界面支持。</a:t>
            </a:r>
            <a:endParaRPr lang="en-US" altLang="zh-CN" sz="1800" dirty="0">
              <a:latin typeface="黑体" panose="02010609060101010101" pitchFamily="49" charset="-122"/>
              <a:ea typeface="黑体" panose="02010609060101010101" pitchFamily="49" charset="-122"/>
            </a:endParaRPr>
          </a:p>
          <a:p>
            <a:pPr lvl="2" eaLnBrk="1" hangingPunct="1"/>
            <a:r>
              <a:rPr lang="zh-CN" altLang="en-US" sz="1800" dirty="0">
                <a:latin typeface="黑体" panose="02010609060101010101" pitchFamily="49" charset="-122"/>
                <a:ea typeface="黑体" panose="02010609060101010101" pitchFamily="49" charset="-122"/>
              </a:rPr>
              <a:t>目前积累了大量成熟软件，加上软件生产率低，排错比编写难，除非特殊情况，程序设计者一般都不愿意按新的系统结构、新的指令系统去重新设计软件。</a:t>
            </a:r>
          </a:p>
          <a:p>
            <a:pPr lvl="1" eaLnBrk="1" hangingPunct="1"/>
            <a:r>
              <a:rPr lang="zh-CN" altLang="en-US" dirty="0">
                <a:solidFill>
                  <a:srgbClr val="FF0000"/>
                </a:solidFill>
                <a:latin typeface="黑体" panose="02010609060101010101" pitchFamily="49" charset="-122"/>
                <a:ea typeface="黑体" panose="02010609060101010101" pitchFamily="49" charset="-122"/>
              </a:rPr>
              <a:t>人们希望</a:t>
            </a:r>
            <a:r>
              <a:rPr lang="zh-CN" altLang="en-US" dirty="0">
                <a:latin typeface="黑体" panose="02010609060101010101" pitchFamily="49" charset="-122"/>
                <a:ea typeface="黑体" panose="02010609060101010101" pitchFamily="49" charset="-122"/>
              </a:rPr>
              <a:t>：（系统结构设计时，解决好软件的可移植性问题）</a:t>
            </a:r>
          </a:p>
          <a:p>
            <a:pPr lvl="2" eaLnBrk="1" hangingPunct="1"/>
            <a:r>
              <a:rPr lang="zh-CN" altLang="en-US" sz="1800" dirty="0">
                <a:latin typeface="黑体" panose="02010609060101010101" pitchFamily="49" charset="-122"/>
                <a:ea typeface="黑体" panose="02010609060101010101" pitchFamily="49" charset="-122"/>
              </a:rPr>
              <a:t>软件不用修改或只需经少量加工就能由一台机器投到另一台机器上运行，即同一软件可以应用于不同的环境。只有做到这一点，软件设计者才会有精力去更好地改进或设计开发全新的软件。</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8"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CCBE189A-3EA1-43DC-81A4-835AA7BB4DE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8435" name="Rectangle 2"/>
          <p:cNvSpPr>
            <a:spLocks noGrp="1"/>
          </p:cNvSpPr>
          <p:nvPr>
            <p:ph idx="1" hasCustomPrompt="1"/>
          </p:nvPr>
        </p:nvSpPr>
        <p:spPr/>
        <p:txBody>
          <a:bodyPr vert="horz" wrap="square" lIns="91440" tIns="45720" rIns="91440" bIns="45720" anchor="t" anchorCtr="0"/>
          <a:lstStyle/>
          <a:p>
            <a:pPr eaLnBrk="1" hangingPunct="1"/>
            <a:r>
              <a:rPr lang="zh-CN" altLang="en-US" dirty="0">
                <a:solidFill>
                  <a:srgbClr val="000000"/>
                </a:solidFill>
                <a:latin typeface="华文仿宋" panose="02010600040101010101" pitchFamily="2" charset="-122"/>
                <a:ea typeface="华文仿宋" panose="02010600040101010101" pitchFamily="2" charset="-122"/>
              </a:rPr>
              <a:t>计算机体系结构概念的提出</a:t>
            </a:r>
          </a:p>
          <a:p>
            <a:pPr lvl="1" eaLnBrk="1" hangingPunct="1"/>
            <a:r>
              <a:rPr lang="en-US" altLang="zh-CN" dirty="0"/>
              <a:t>1964</a:t>
            </a:r>
            <a:r>
              <a:rPr lang="zh-CN" altLang="en-US" dirty="0"/>
              <a:t>年</a:t>
            </a:r>
            <a:r>
              <a:rPr lang="en-US" altLang="zh-CN" dirty="0"/>
              <a:t>C. M. Amdahl</a:t>
            </a:r>
            <a:r>
              <a:rPr lang="zh-CN" altLang="en-US" dirty="0"/>
              <a:t>在介绍</a:t>
            </a:r>
            <a:r>
              <a:rPr lang="en-US" altLang="zh-CN" dirty="0"/>
              <a:t>IBM 360</a:t>
            </a:r>
            <a:r>
              <a:rPr lang="zh-CN" altLang="en-US" dirty="0"/>
              <a:t>系统时提出经典的计算机体系结构（</a:t>
            </a:r>
            <a:r>
              <a:rPr lang="en-US" altLang="zh-CN" dirty="0"/>
              <a:t>Computer Architecture</a:t>
            </a:r>
            <a:r>
              <a:rPr lang="zh-CN" altLang="en-US" dirty="0"/>
              <a:t>）定义。</a:t>
            </a:r>
          </a:p>
        </p:txBody>
      </p:sp>
      <p:sp>
        <p:nvSpPr>
          <p:cNvPr id="18436" name="Rectangle 3"/>
          <p:cNvSpPr>
            <a:spLocks noGrp="1"/>
          </p:cNvSpPr>
          <p:nvPr>
            <p:ph type="title"/>
          </p:nvPr>
        </p:nvSpPr>
        <p:spPr/>
        <p:txBody>
          <a:bodyPr vert="horz" wrap="square" lIns="91440" tIns="45720" rIns="91440" bIns="45720" anchor="ctr" anchorCtr="0"/>
          <a:lstStyle/>
          <a:p>
            <a:pPr eaLnBrk="1" hangingPunct="1"/>
            <a:r>
              <a:rPr lang="en-US" altLang="zh-CN" dirty="0">
                <a:solidFill>
                  <a:srgbClr val="000000"/>
                </a:solidFill>
                <a:latin typeface="黑体" panose="02010609060101010101" pitchFamily="49" charset="-122"/>
                <a:ea typeface="黑体" panose="02010609060101010101" pitchFamily="49" charset="-122"/>
              </a:rPr>
              <a:t>1.1</a:t>
            </a:r>
            <a:r>
              <a:rPr lang="zh-CN" altLang="en-US" dirty="0">
                <a:solidFill>
                  <a:srgbClr val="000000"/>
                </a:solidFill>
                <a:latin typeface="黑体" panose="02010609060101010101" pitchFamily="49" charset="-122"/>
                <a:ea typeface="黑体" panose="02010609060101010101" pitchFamily="49" charset="-122"/>
              </a:rPr>
              <a:t>计算机系统中的层次概念</a:t>
            </a:r>
          </a:p>
        </p:txBody>
      </p:sp>
      <p:pic>
        <p:nvPicPr>
          <p:cNvPr id="18437" name="Picture 4" descr="1976_Gene_Amdahl"/>
          <p:cNvPicPr>
            <a:picLocks noChangeAspect="1"/>
          </p:cNvPicPr>
          <p:nvPr/>
        </p:nvPicPr>
        <p:blipFill>
          <a:blip r:embed="rId3"/>
          <a:stretch>
            <a:fillRect/>
          </a:stretch>
        </p:blipFill>
        <p:spPr>
          <a:xfrm>
            <a:off x="1752600" y="2649538"/>
            <a:ext cx="2659063" cy="3444875"/>
          </a:xfrm>
          <a:prstGeom prst="rect">
            <a:avLst/>
          </a:prstGeom>
          <a:noFill/>
          <a:ln w="9525">
            <a:noFill/>
          </a:ln>
        </p:spPr>
      </p:pic>
      <p:sp>
        <p:nvSpPr>
          <p:cNvPr id="16391" name="WordArt 6"/>
          <p:cNvSpPr>
            <a:spLocks noTextEdit="1"/>
          </p:cNvSpPr>
          <p:nvPr/>
        </p:nvSpPr>
        <p:spPr>
          <a:xfrm>
            <a:off x="5062538" y="2638425"/>
            <a:ext cx="2743200" cy="457200"/>
          </a:xfrm>
          <a:prstGeom prst="rect">
            <a:avLst/>
          </a:prstGeom>
        </p:spPr>
        <p:txBody>
          <a:bodyPr wrap="none" fromWordArt="1">
            <a:prstTxWarp prst="textPlain">
              <a:avLst>
                <a:gd name="adj" fmla="val 50000"/>
              </a:avLst>
            </a:prstTxWarp>
            <a:normAutofit fontScale="77500" lnSpcReduction="20000"/>
          </a:bodyPr>
          <a:lstStyle/>
          <a:p>
            <a:pPr algn="ctr" eaLnBrk="0" hangingPunct="0"/>
            <a:r>
              <a:rPr lang="zh-CN" altLang="en-US" sz="3600">
                <a:gradFill rotWithShape="1">
                  <a:gsLst>
                    <a:gs pos="0">
                      <a:srgbClr val="FFFF00"/>
                    </a:gs>
                    <a:gs pos="100000">
                      <a:srgbClr val="FF9933"/>
                    </a:gs>
                  </a:gsLst>
                  <a:path path="rect">
                    <a:fillToRect l="50000" t="50000" r="50000" b="50000"/>
                  </a:path>
                  <a:tileRect/>
                </a:gradFill>
                <a:effectLst>
                  <a:outerShdw dist="35921" dir="2699999" algn="ctr" rotWithShape="0">
                    <a:srgbClr val="C0C0C0">
                      <a:alpha val="79999"/>
                    </a:srgbClr>
                  </a:outerShdw>
                </a:effectLst>
                <a:latin typeface="宋体" panose="02010600030101010101" pitchFamily="2" charset="-122"/>
                <a:ea typeface="宋体" panose="02010600030101010101" pitchFamily="2" charset="-122"/>
              </a:rPr>
              <a:t>计算机先驱奖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91"/>
                                        </p:tgtEl>
                                        <p:attrNameLst>
                                          <p:attrName>style.visibility</p:attrName>
                                        </p:attrNameLst>
                                      </p:cBhvr>
                                      <p:to>
                                        <p:strVal val="visible"/>
                                      </p:to>
                                    </p:set>
                                    <p:animEffect transition="in" filter="fade">
                                      <p:cBhvr>
                                        <p:cTn id="7" dur="1000"/>
                                        <p:tgtEl>
                                          <p:spTgt spid="16391"/>
                                        </p:tgtEl>
                                      </p:cBhvr>
                                    </p:animEffect>
                                    <p:anim calcmode="lin" valueType="num">
                                      <p:cBhvr>
                                        <p:cTn id="8" dur="1000" fill="hold"/>
                                        <p:tgtEl>
                                          <p:spTgt spid="16391"/>
                                        </p:tgtEl>
                                        <p:attrNameLst>
                                          <p:attrName>ppt_x</p:attrName>
                                        </p:attrNameLst>
                                      </p:cBhvr>
                                      <p:tavLst>
                                        <p:tav tm="0">
                                          <p:val>
                                            <p:strVal val="#ppt_x"/>
                                          </p:val>
                                        </p:tav>
                                        <p:tav tm="100000">
                                          <p:val>
                                            <p:strVal val="#ppt_x"/>
                                          </p:val>
                                        </p:tav>
                                      </p:tavLst>
                                    </p:anim>
                                    <p:anim calcmode="lin" valueType="num">
                                      <p:cBhvr>
                                        <p:cTn id="9" dur="1000" fill="hold"/>
                                        <p:tgtEl>
                                          <p:spTgt spid="163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B8BCDF29-3E18-43F2-87BF-3863FFABF2D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90</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43363"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405507" name="Rectangle 3"/>
          <p:cNvSpPr>
            <a:spLocks noGrp="1"/>
          </p:cNvSpPr>
          <p:nvPr>
            <p:ph idx="1" hasCustomPrompt="1"/>
          </p:nvPr>
        </p:nvSpPr>
        <p:spPr>
          <a:xfrm>
            <a:off x="469900" y="1022350"/>
            <a:ext cx="8408988" cy="4953000"/>
          </a:xfrm>
        </p:spPr>
        <p:txBody>
          <a:bodyPr vert="horz" wrap="square" lIns="91440" tIns="45720" rIns="91440" bIns="45720" anchor="t" anchorCtr="0"/>
          <a:lstStyle/>
          <a:p>
            <a:pPr eaLnBrk="1" hangingPunct="1"/>
            <a:r>
              <a:rPr lang="zh-CN" altLang="en-US" b="0" dirty="0">
                <a:solidFill>
                  <a:srgbClr val="000000"/>
                </a:solidFill>
                <a:latin typeface="黑体" panose="02010609060101010101" pitchFamily="49" charset="-122"/>
                <a:ea typeface="黑体" panose="02010609060101010101" pitchFamily="49" charset="-122"/>
              </a:rPr>
              <a:t>软件移植的三种技术</a:t>
            </a:r>
          </a:p>
          <a:p>
            <a:pPr lvl="1" eaLnBrk="1" hangingPunct="1"/>
            <a:r>
              <a:rPr lang="zh-CN" altLang="en-US" dirty="0">
                <a:latin typeface="黑体" panose="02010609060101010101" pitchFamily="49" charset="-122"/>
                <a:ea typeface="黑体" panose="02010609060101010101" pitchFamily="49" charset="-122"/>
              </a:rPr>
              <a:t>统一高级语言</a:t>
            </a:r>
            <a:r>
              <a:rPr lang="en-US" altLang="zh-CN" dirty="0">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面向题目和算法，和具体结构关系不大</a:t>
            </a:r>
          </a:p>
          <a:p>
            <a:pPr lvl="1" eaLnBrk="1" hangingPunct="1"/>
            <a:r>
              <a:rPr lang="zh-CN" altLang="en-US" dirty="0">
                <a:latin typeface="黑体" panose="02010609060101010101" pitchFamily="49" charset="-122"/>
                <a:ea typeface="黑体" panose="02010609060101010101" pitchFamily="49" charset="-122"/>
              </a:rPr>
              <a:t>系列机、兼容机</a:t>
            </a:r>
            <a:r>
              <a:rPr lang="en-US" altLang="zh-CN" dirty="0">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具有相同结构的各种机器之间</a:t>
            </a:r>
          </a:p>
          <a:p>
            <a:pPr lvl="1" eaLnBrk="1" hangingPunct="1"/>
            <a:r>
              <a:rPr lang="zh-CN" altLang="en-US" dirty="0">
                <a:latin typeface="黑体" panose="02010609060101010101" pitchFamily="49" charset="-122"/>
                <a:ea typeface="黑体" panose="02010609060101010101" pitchFamily="49" charset="-122"/>
              </a:rPr>
              <a:t>模拟与仿真</a:t>
            </a:r>
            <a:r>
              <a:rPr lang="en-US" altLang="zh-CN" dirty="0">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软件在不同体系结构之间的移植</a:t>
            </a:r>
          </a:p>
        </p:txBody>
      </p:sp>
      <p:sp>
        <p:nvSpPr>
          <p:cNvPr id="405508" name="AutoShape 4"/>
          <p:cNvSpPr/>
          <p:nvPr/>
        </p:nvSpPr>
        <p:spPr>
          <a:xfrm>
            <a:off x="1647825" y="2968625"/>
            <a:ext cx="6070600" cy="2743200"/>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eaLnBrk="0" hangingPunct="0"/>
            <a:r>
              <a:rPr lang="zh-CN" altLang="en-US" dirty="0">
                <a:solidFill>
                  <a:schemeClr val="bg1"/>
                </a:solidFill>
                <a:latin typeface="Times New Roman" panose="02020603050405020304" pitchFamily="18" charset="0"/>
              </a:rPr>
              <a:t>目前软件移植问题解决的如何</a:t>
            </a:r>
          </a:p>
          <a:p>
            <a:pPr algn="ctr" eaLnBrk="0" hangingPunct="0"/>
            <a:r>
              <a:rPr lang="zh-CN" altLang="en-US" sz="2800" b="1" dirty="0">
                <a:solidFill>
                  <a:schemeClr val="hlink"/>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5508"/>
                                        </p:tgtEl>
                                        <p:attrNameLst>
                                          <p:attrName>style.visibility</p:attrName>
                                        </p:attrNameLst>
                                      </p:cBhvr>
                                      <p:to>
                                        <p:strVal val="visible"/>
                                      </p:to>
                                    </p:set>
                                    <p:animEffect transition="in" filter="blinds(horizontal)">
                                      <p:cBhvr>
                                        <p:cTn id="7" dur="500"/>
                                        <p:tgtEl>
                                          <p:spTgt spid="4055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405508"/>
                                        </p:tgtEl>
                                      </p:cBhvr>
                                    </p:animEffect>
                                    <p:set>
                                      <p:cBhvr>
                                        <p:cTn id="12" dur="1" fill="hold">
                                          <p:stCondLst>
                                            <p:cond delay="499"/>
                                          </p:stCondLst>
                                        </p:cTn>
                                        <p:tgtEl>
                                          <p:spTgt spid="40550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05507">
                                            <p:txEl>
                                              <p:pRg st="0" end="0"/>
                                            </p:txEl>
                                          </p:spTgt>
                                        </p:tgtEl>
                                        <p:attrNameLst>
                                          <p:attrName>style.visibility</p:attrName>
                                        </p:attrNameLst>
                                      </p:cBhvr>
                                      <p:to>
                                        <p:strVal val="visible"/>
                                      </p:to>
                                    </p:set>
                                    <p:anim calcmode="lin" valueType="num">
                                      <p:cBhvr additive="base">
                                        <p:cTn id="17" dur="1000" fill="hold"/>
                                        <p:tgtEl>
                                          <p:spTgt spid="405507">
                                            <p:txEl>
                                              <p:pRg st="0" end="0"/>
                                            </p:txEl>
                                          </p:spTgt>
                                        </p:tgtEl>
                                        <p:attrNameLst>
                                          <p:attrName>ppt_x</p:attrName>
                                        </p:attrNameLst>
                                      </p:cBhvr>
                                      <p:tavLst>
                                        <p:tav tm="0">
                                          <p:val>
                                            <p:strVal val="1+#ppt_w/2"/>
                                          </p:val>
                                        </p:tav>
                                        <p:tav tm="100000">
                                          <p:val>
                                            <p:strVal val="#ppt_x"/>
                                          </p:val>
                                        </p:tav>
                                      </p:tavLst>
                                    </p:anim>
                                    <p:anim calcmode="lin" valueType="num">
                                      <p:cBhvr additive="base">
                                        <p:cTn id="18" dur="1000" fill="hold"/>
                                        <p:tgtEl>
                                          <p:spTgt spid="4055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05507">
                                            <p:txEl>
                                              <p:pRg st="1" end="1"/>
                                            </p:txEl>
                                          </p:spTgt>
                                        </p:tgtEl>
                                        <p:attrNameLst>
                                          <p:attrName>style.visibility</p:attrName>
                                        </p:attrNameLst>
                                      </p:cBhvr>
                                      <p:to>
                                        <p:strVal val="visible"/>
                                      </p:to>
                                    </p:set>
                                    <p:animEffect transition="in" filter="blinds(horizontal)">
                                      <p:cBhvr>
                                        <p:cTn id="23" dur="1000"/>
                                        <p:tgtEl>
                                          <p:spTgt spid="405507">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405507">
                                            <p:txEl>
                                              <p:pRg st="2" end="2"/>
                                            </p:txEl>
                                          </p:spTgt>
                                        </p:tgtEl>
                                        <p:attrNameLst>
                                          <p:attrName>style.visibility</p:attrName>
                                        </p:attrNameLst>
                                      </p:cBhvr>
                                      <p:to>
                                        <p:strVal val="visible"/>
                                      </p:to>
                                    </p:set>
                                    <p:animEffect transition="in" filter="blinds(horizontal)">
                                      <p:cBhvr>
                                        <p:cTn id="26" dur="1000"/>
                                        <p:tgtEl>
                                          <p:spTgt spid="405507">
                                            <p:txEl>
                                              <p:pRg st="2" end="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05507">
                                            <p:txEl>
                                              <p:pRg st="3" end="3"/>
                                            </p:txEl>
                                          </p:spTgt>
                                        </p:tgtEl>
                                        <p:attrNameLst>
                                          <p:attrName>style.visibility</p:attrName>
                                        </p:attrNameLst>
                                      </p:cBhvr>
                                      <p:to>
                                        <p:strVal val="visible"/>
                                      </p:to>
                                    </p:set>
                                    <p:animEffect transition="in" filter="blinds(horizontal)">
                                      <p:cBhvr>
                                        <p:cTn id="29" dur="1000"/>
                                        <p:tgtEl>
                                          <p:spTgt spid="4055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animBg="1"/>
      <p:bldP spid="405508"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72DEB539-D0F6-4055-9622-8FBBC99CD5FC}"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91</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4541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407555" name="Rectangle 3"/>
          <p:cNvSpPr>
            <a:spLocks noGrp="1" noChangeArrowheads="1"/>
          </p:cNvSpPr>
          <p:nvPr>
            <p:ph idx="1" hasCustomPrompt="1"/>
          </p:nvPr>
        </p:nvSpPr>
        <p:spPr/>
        <p:txBody>
          <a:bodyPr vert="horz" wrap="square" lIns="91440" tIns="45720" rIns="91440" bIns="45720" numCol="1" anchor="t" anchorCtr="0" compatLnSpc="1"/>
          <a:lstStyle/>
          <a:p>
            <a:pPr marL="0" marR="0" lvl="0" indent="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None/>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统一高级语言</a:t>
            </a:r>
          </a:p>
          <a:p>
            <a:pPr marL="742950" marR="0" lvl="1" indent="-285750" algn="l" defTabSz="914400" rtl="0" eaLnBrk="1" fontAlgn="base" latinLnBrk="0" hangingPunct="1">
              <a:lnSpc>
                <a:spcPct val="80000"/>
              </a:lnSpc>
              <a:spcBef>
                <a:spcPct val="20000"/>
              </a:spcBef>
              <a:spcAft>
                <a:spcPct val="0"/>
              </a:spcAft>
              <a:buClr>
                <a:schemeClr val="tx2"/>
              </a:buClr>
              <a:buSzPct val="60000"/>
              <a:buFont typeface="Wingdings" panose="05000000000000000000" pitchFamily="2" charset="2"/>
              <a:buChar char="n"/>
              <a:defRPr/>
            </a:pPr>
            <a:r>
              <a:rPr kumimoji="0" lang="zh-CN" altLang="en-US" sz="2000" b="0" i="0" u="none" strike="noStrike" kern="1200" cap="none" spc="0" normalizeH="0" baseline="0" noProof="0" dirty="0">
                <a:ln>
                  <a:noFill/>
                </a:ln>
                <a:effectLst/>
                <a:uLnTx/>
                <a:uFillTx/>
                <a:latin typeface="黑体" panose="02010609060101010101" pitchFamily="49" charset="-122"/>
                <a:ea typeface="黑体" panose="02010609060101010101" pitchFamily="49" charset="-122"/>
                <a:cs typeface="+mn-cs"/>
              </a:rPr>
              <a:t>指一种完全通用的</a:t>
            </a: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高级语言，为所有程序员所使用，并能在完全不同的机器之间实现程序的软件移植。</a:t>
            </a:r>
          </a:p>
          <a:p>
            <a:pPr marL="342900" marR="0" lvl="0" indent="-34290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Char char="v"/>
              <a:defRPr/>
            </a:pP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问题：</a:t>
            </a:r>
          </a:p>
          <a:p>
            <a:pPr marL="742950" marR="0" lvl="1" indent="-285750" algn="l" defTabSz="914400" rtl="0" eaLnBrk="1" fontAlgn="base" latinLnBrk="0" hangingPunct="1">
              <a:lnSpc>
                <a:spcPct val="80000"/>
              </a:lnSpc>
              <a:spcBef>
                <a:spcPct val="20000"/>
              </a:spcBef>
              <a:spcAft>
                <a:spcPct val="0"/>
              </a:spcAft>
              <a:buClr>
                <a:schemeClr val="tx2"/>
              </a:buClr>
              <a:buSzPct val="60000"/>
              <a:buFont typeface="Wingdings" panose="05000000000000000000" pitchFamily="2" charset="2"/>
              <a:buChar char="n"/>
              <a:defRPr/>
            </a:pP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由于高级语言是面向题目和算法的，与机器的具体结构关系不大，如果能统一出一种可满足各种应用需要的通用高级语言，那么用这种高级语言编写的应用软件就可以移植于不同机器。</a:t>
            </a:r>
          </a:p>
          <a:p>
            <a:pPr marL="742950" marR="0" lvl="1" indent="-285750" algn="l" defTabSz="914400" rtl="0" eaLnBrk="1" fontAlgn="base" latinLnBrk="0" hangingPunct="1">
              <a:lnSpc>
                <a:spcPct val="80000"/>
              </a:lnSpc>
              <a:spcBef>
                <a:spcPct val="20000"/>
              </a:spcBef>
              <a:spcAft>
                <a:spcPct val="0"/>
              </a:spcAft>
              <a:buClr>
                <a:schemeClr val="tx2"/>
              </a:buClr>
              <a:buSzPct val="60000"/>
              <a:buFont typeface="Wingdings" panose="05000000000000000000" pitchFamily="2" charset="2"/>
              <a:buChar char="n"/>
              <a:defRPr/>
            </a:pPr>
            <a:r>
              <a:rPr kumimoji="0" lang="en-US" altLang="zh-CN"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1</a:t>
            </a:r>
            <a:r>
              <a:rPr kumimoji="0" lang="zh-CN" altLang="en-US"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、统一之后确实解决问题了吗？</a:t>
            </a:r>
          </a:p>
          <a:p>
            <a:pPr marL="742950" marR="0" lvl="1" indent="-285750" algn="l" defTabSz="914400" rtl="0" eaLnBrk="1" fontAlgn="base" latinLnBrk="0" hangingPunct="1">
              <a:lnSpc>
                <a:spcPct val="80000"/>
              </a:lnSpc>
              <a:spcBef>
                <a:spcPct val="20000"/>
              </a:spcBef>
              <a:spcAft>
                <a:spcPct val="0"/>
              </a:spcAft>
              <a:buClr>
                <a:schemeClr val="tx2"/>
              </a:buClr>
              <a:buSzPct val="60000"/>
              <a:buFont typeface="Wingdings" panose="05000000000000000000" pitchFamily="2" charset="2"/>
              <a:buChar char="n"/>
              <a:defRPr/>
            </a:pPr>
            <a:r>
              <a:rPr kumimoji="0" lang="en-US" altLang="zh-CN"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2</a:t>
            </a:r>
            <a:r>
              <a:rPr kumimoji="0" lang="zh-CN" altLang="en-US" sz="20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、高级语言能不能统一？</a:t>
            </a:r>
          </a:p>
          <a:p>
            <a:pPr marL="342900" marR="0" lvl="0" indent="-342900" algn="l" defTabSz="914400" rtl="0" eaLnBrk="1" fontAlgn="base" latinLnBrk="0" hangingPunct="1">
              <a:lnSpc>
                <a:spcPct val="80000"/>
              </a:lnSpc>
              <a:spcBef>
                <a:spcPct val="20000"/>
              </a:spcBef>
              <a:spcAft>
                <a:spcPct val="0"/>
              </a:spcAft>
              <a:buClr>
                <a:schemeClr val="tx1"/>
              </a:buClr>
              <a:buSzTx/>
              <a:buFont typeface="Wingdings" panose="05000000000000000000" pitchFamily="2" charset="2"/>
              <a:buChar char="v"/>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障碍</a:t>
            </a:r>
          </a:p>
          <a:p>
            <a:pPr marL="742950" marR="0" lvl="1" indent="-285750" algn="l" defTabSz="914400" rtl="0" eaLnBrk="1" fontAlgn="base" latinLnBrk="0" hangingPunct="1">
              <a:lnSpc>
                <a:spcPct val="80000"/>
              </a:lnSpc>
              <a:spcBef>
                <a:spcPct val="20000"/>
              </a:spcBef>
              <a:spcAft>
                <a:spcPct val="0"/>
              </a:spcAft>
              <a:buClr>
                <a:schemeClr val="tx2"/>
              </a:buClr>
              <a:buSzPct val="60000"/>
              <a:buFont typeface="Wingdings" panose="05000000000000000000" pitchFamily="2" charset="2"/>
              <a:buChar char="n"/>
              <a:defRPr/>
            </a:pP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各种高级语言的语法、语义差距较大，</a:t>
            </a:r>
            <a:r>
              <a:rPr kumimoji="0" lang="en-US" altLang="zh-CN"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FORTRAN</a:t>
            </a: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a:t>
            </a:r>
            <a:r>
              <a:rPr kumimoji="0" lang="en-US" altLang="zh-CN"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COBOL</a:t>
            </a: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、数据库语言；</a:t>
            </a:r>
          </a:p>
          <a:p>
            <a:pPr marL="742950" marR="0" lvl="1" indent="-285750" algn="l" defTabSz="914400" rtl="0" eaLnBrk="1" fontAlgn="base" latinLnBrk="0" hangingPunct="1">
              <a:lnSpc>
                <a:spcPct val="80000"/>
              </a:lnSpc>
              <a:spcBef>
                <a:spcPct val="20000"/>
              </a:spcBef>
              <a:spcAft>
                <a:spcPct val="0"/>
              </a:spcAft>
              <a:buClr>
                <a:schemeClr val="tx2"/>
              </a:buClr>
              <a:buSzPct val="60000"/>
              <a:buFont typeface="Wingdings" panose="05000000000000000000" pitchFamily="2" charset="2"/>
              <a:buChar char="n"/>
              <a:defRPr/>
            </a:pP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人们对统一高级语言的基本结构看法不一；</a:t>
            </a:r>
          </a:p>
          <a:p>
            <a:pPr lvl="1" eaLnBrk="1" hangingPunct="1">
              <a:lnSpc>
                <a:spcPct val="80000"/>
              </a:lnSpc>
              <a:defRPr/>
            </a:pP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同一种高级语言在不同机器上也不能完全通用，由于</a:t>
            </a:r>
            <a:r>
              <a:rPr lang="zh-CN" altLang="en-US" sz="2000" dirty="0">
                <a:ea typeface="黑体" panose="02010609060101010101" pitchFamily="49" charset="-122"/>
              </a:rPr>
              <a:t>字长、</a:t>
            </a:r>
            <a:r>
              <a:rPr lang="en-US" altLang="zh-CN" sz="2000" dirty="0">
                <a:ea typeface="黑体" panose="02010609060101010101" pitchFamily="49" charset="-122"/>
              </a:rPr>
              <a:t>I/o</a:t>
            </a:r>
            <a:r>
              <a:rPr lang="zh-CN" altLang="en-US" sz="2000" dirty="0">
                <a:ea typeface="黑体" panose="02010609060101010101" pitchFamily="49" charset="-122"/>
              </a:rPr>
              <a:t>设备寻址空间等不同造成；</a:t>
            </a: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厂家在自己的实现机器中引用</a:t>
            </a:r>
            <a:r>
              <a:rPr kumimoji="0" lang="en-US" altLang="zh-CN" sz="2000" b="0" i="0" u="none" strike="noStrike" kern="1200" cap="none" spc="0" normalizeH="0" baseline="0" noProof="0" dirty="0">
                <a:ln>
                  <a:noFill/>
                </a:ln>
                <a:solidFill>
                  <a:schemeClr val="hlink"/>
                </a:solidFill>
                <a:effectLst/>
                <a:uLnTx/>
                <a:uFillTx/>
                <a:latin typeface="Verdana" panose="020B0604030504040204" pitchFamily="34" charset="0"/>
                <a:ea typeface="黑体" panose="02010609060101010101" pitchFamily="49" charset="-122"/>
                <a:cs typeface="+mn-cs"/>
              </a:rPr>
              <a:t>“</a:t>
            </a: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方言</a:t>
            </a:r>
            <a:r>
              <a:rPr kumimoji="0" lang="zh-CN" altLang="en-US" sz="2000" b="0" i="0" u="none" strike="noStrike" kern="1200" cap="none" spc="0" normalizeH="0" baseline="0" noProof="0" dirty="0">
                <a:ln>
                  <a:noFill/>
                </a:ln>
                <a:solidFill>
                  <a:schemeClr val="hlink"/>
                </a:solidFill>
                <a:effectLst/>
                <a:uLnTx/>
                <a:uFillTx/>
                <a:latin typeface="Verdana" panose="020B0604030504040204" pitchFamily="34" charset="0"/>
                <a:ea typeface="黑体" panose="02010609060101010101" pitchFamily="49" charset="-122"/>
                <a:cs typeface="+mn-cs"/>
              </a:rPr>
              <a:t>”，为了节省存储空间，提高自行速度，</a:t>
            </a: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用户在高级语言中往往嵌入</a:t>
            </a:r>
            <a:r>
              <a:rPr kumimoji="0" lang="zh-CN" altLang="en-US" sz="2000" b="0" i="0" u="none" strike="noStrike" kern="1200" cap="none" spc="0" normalizeH="0" baseline="0" noProof="0" dirty="0">
                <a:ln>
                  <a:noFill/>
                </a:ln>
                <a:solidFill>
                  <a:schemeClr val="hlink"/>
                </a:solidFill>
                <a:effectLst/>
                <a:uLnTx/>
                <a:uFillTx/>
                <a:latin typeface="Verdana" panose="020B0604030504040204" pitchFamily="34" charset="0"/>
                <a:ea typeface="黑体" panose="02010609060101010101" pitchFamily="49" charset="-122"/>
                <a:cs typeface="+mn-cs"/>
              </a:rPr>
              <a:t>“</a:t>
            </a: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汇编程序</a:t>
            </a:r>
            <a:r>
              <a:rPr kumimoji="0" lang="zh-CN" altLang="en-US" sz="2000" b="0" i="0" u="none" strike="noStrike" kern="1200" cap="none" spc="0" normalizeH="0" baseline="0" noProof="0" dirty="0">
                <a:ln>
                  <a:noFill/>
                </a:ln>
                <a:solidFill>
                  <a:schemeClr val="hlink"/>
                </a:solidFill>
                <a:effectLst/>
                <a:uLnTx/>
                <a:uFillTx/>
                <a:latin typeface="Verdana" panose="020B0604030504040204" pitchFamily="34" charset="0"/>
                <a:ea typeface="黑体" panose="02010609060101010101" pitchFamily="49" charset="-122"/>
                <a:cs typeface="+mn-cs"/>
              </a:rPr>
              <a:t>”</a:t>
            </a: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等；</a:t>
            </a:r>
          </a:p>
          <a:p>
            <a:pPr marL="742950" marR="0" lvl="1" indent="-285750" algn="l" defTabSz="914400" rtl="0" eaLnBrk="1" fontAlgn="base" latinLnBrk="0" hangingPunct="1">
              <a:lnSpc>
                <a:spcPct val="80000"/>
              </a:lnSpc>
              <a:spcBef>
                <a:spcPct val="20000"/>
              </a:spcBef>
              <a:spcAft>
                <a:spcPct val="0"/>
              </a:spcAft>
              <a:buClr>
                <a:schemeClr val="tx2"/>
              </a:buClr>
              <a:buSzPct val="60000"/>
              <a:buFont typeface="Wingdings" panose="05000000000000000000" pitchFamily="2" charset="2"/>
              <a:buChar char="n"/>
              <a:defRPr/>
            </a:pPr>
            <a:r>
              <a:rPr kumimoji="0" lang="zh-CN" altLang="en-US" sz="20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rPr>
              <a:t>习惯势力。</a:t>
            </a:r>
          </a:p>
        </p:txBody>
      </p:sp>
      <p:pic>
        <p:nvPicPr>
          <p:cNvPr id="145413" name="Picture 4" descr="2007111911593410_2"/>
          <p:cNvPicPr>
            <a:picLocks noChangeAspect="1"/>
          </p:cNvPicPr>
          <p:nvPr/>
        </p:nvPicPr>
        <p:blipFill>
          <a:blip r:embed="rId3"/>
          <a:stretch>
            <a:fillRect/>
          </a:stretch>
        </p:blipFill>
        <p:spPr>
          <a:xfrm>
            <a:off x="8312876" y="5384800"/>
            <a:ext cx="831124" cy="100203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7555">
                                            <p:txEl>
                                              <p:pRg st="4" end="4"/>
                                            </p:txEl>
                                          </p:spTgt>
                                        </p:tgtEl>
                                        <p:attrNameLst>
                                          <p:attrName>style.visibility</p:attrName>
                                        </p:attrNameLst>
                                      </p:cBhvr>
                                      <p:to>
                                        <p:strVal val="visible"/>
                                      </p:to>
                                    </p:set>
                                    <p:animEffect transition="in" filter="blinds(horizontal)">
                                      <p:cBhvr>
                                        <p:cTn id="7" dur="500"/>
                                        <p:tgtEl>
                                          <p:spTgt spid="40755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7555">
                                            <p:txEl>
                                              <p:pRg st="5" end="5"/>
                                            </p:txEl>
                                          </p:spTgt>
                                        </p:tgtEl>
                                        <p:attrNameLst>
                                          <p:attrName>style.visibility</p:attrName>
                                        </p:attrNameLst>
                                      </p:cBhvr>
                                      <p:to>
                                        <p:strVal val="visible"/>
                                      </p:to>
                                    </p:set>
                                    <p:animEffect transition="in" filter="blinds(horizontal)">
                                      <p:cBhvr>
                                        <p:cTn id="10" dur="500"/>
                                        <p:tgtEl>
                                          <p:spTgt spid="40755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07555">
                                            <p:txEl>
                                              <p:pRg st="6" end="6"/>
                                            </p:txEl>
                                          </p:spTgt>
                                        </p:tgtEl>
                                        <p:attrNameLst>
                                          <p:attrName>style.visibility</p:attrName>
                                        </p:attrNameLst>
                                      </p:cBhvr>
                                      <p:to>
                                        <p:strVal val="visible"/>
                                      </p:to>
                                    </p:set>
                                    <p:animEffect transition="in" filter="blinds(horizontal)">
                                      <p:cBhvr>
                                        <p:cTn id="15" dur="500"/>
                                        <p:tgtEl>
                                          <p:spTgt spid="407555">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07555">
                                            <p:txEl>
                                              <p:charRg st="173" end="210"/>
                                            </p:txEl>
                                          </p:spTgt>
                                        </p:tgtEl>
                                        <p:attrNameLst>
                                          <p:attrName>style.visibility</p:attrName>
                                        </p:attrNameLst>
                                      </p:cBhvr>
                                      <p:to>
                                        <p:strVal val="visible"/>
                                      </p:to>
                                    </p:set>
                                    <p:animEffect transition="in" filter="blinds(horizontal)">
                                      <p:cBhvr>
                                        <p:cTn id="18" dur="500"/>
                                        <p:tgtEl>
                                          <p:spTgt spid="407555">
                                            <p:txEl>
                                              <p:charRg st="173" end="210"/>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7555">
                                            <p:txEl>
                                              <p:charRg st="210" end="229"/>
                                            </p:txEl>
                                          </p:spTgt>
                                        </p:tgtEl>
                                        <p:attrNameLst>
                                          <p:attrName>style.visibility</p:attrName>
                                        </p:attrNameLst>
                                      </p:cBhvr>
                                      <p:to>
                                        <p:strVal val="visible"/>
                                      </p:to>
                                    </p:set>
                                    <p:animEffect transition="in" filter="blinds(horizontal)">
                                      <p:cBhvr>
                                        <p:cTn id="21" dur="500"/>
                                        <p:tgtEl>
                                          <p:spTgt spid="407555">
                                            <p:txEl>
                                              <p:charRg st="210" end="229"/>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07555">
                                            <p:txEl>
                                              <p:charRg st="9" end="9"/>
                                            </p:txEl>
                                          </p:spTgt>
                                        </p:tgtEl>
                                        <p:attrNameLst>
                                          <p:attrName>style.visibility</p:attrName>
                                        </p:attrNameLst>
                                      </p:cBhvr>
                                      <p:to>
                                        <p:strVal val="visible"/>
                                      </p:to>
                                    </p:set>
                                    <p:animEffect transition="in" filter="blinds(horizontal)">
                                      <p:cBhvr>
                                        <p:cTn id="24" dur="500"/>
                                        <p:tgtEl>
                                          <p:spTgt spid="407555">
                                            <p:txEl>
                                              <p:charRg st="9" end="9"/>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07555">
                                            <p:txEl>
                                              <p:charRg st="267" end="272"/>
                                            </p:txEl>
                                          </p:spTgt>
                                        </p:tgtEl>
                                        <p:attrNameLst>
                                          <p:attrName>style.visibility</p:attrName>
                                        </p:attrNameLst>
                                      </p:cBhvr>
                                      <p:to>
                                        <p:strVal val="visible"/>
                                      </p:to>
                                    </p:set>
                                    <p:animEffect transition="in" filter="blinds(horizontal)">
                                      <p:cBhvr>
                                        <p:cTn id="27" dur="500"/>
                                        <p:tgtEl>
                                          <p:spTgt spid="407555">
                                            <p:txEl>
                                              <p:charRg st="267" end="27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25843250-DCE6-4F89-A90E-3407869079B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92</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4745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43365" name="Rectangle 3"/>
          <p:cNvSpPr>
            <a:spLocks noGrp="1" noChangeArrowheads="1"/>
          </p:cNvSpPr>
          <p:nvPr>
            <p:ph idx="1" hasCustomPrompt="1"/>
          </p:nvPr>
        </p:nvSpPr>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800" b="0"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2.</a:t>
            </a:r>
            <a:r>
              <a:rPr kumimoji="0" lang="zh-CN" altLang="en-US" sz="2800" b="0"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系列机</a:t>
            </a:r>
            <a:endParaRPr kumimoji="0" lang="en-US" altLang="zh-CN" sz="2800" b="0" i="0" u="none" strike="noStrike" kern="1200" cap="none" spc="0" normalizeH="0" baseline="0" noProof="0" dirty="0">
              <a:ln>
                <a:noFill/>
              </a:ln>
              <a:solidFill>
                <a:srgbClr val="000000"/>
              </a:solidFill>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400" b="0"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引子：</a:t>
            </a:r>
            <a:r>
              <a:rPr kumimoji="0" lang="zh-CN" altLang="en-US" sz="2400" b="1" i="0" u="none" strike="noStrike" kern="1200" cap="none" spc="0" normalizeH="0" baseline="0" noProof="0" dirty="0">
                <a:ln>
                  <a:noFill/>
                </a:ln>
                <a:solidFill>
                  <a:schemeClr val="accent1"/>
                </a:solidFill>
                <a:effectLst/>
                <a:uLnTx/>
                <a:uFillTx/>
                <a:latin typeface="+mn-lt"/>
                <a:ea typeface="黑体" panose="02010609060101010101" pitchFamily="49" charset="-122"/>
                <a:cs typeface="+mn-cs"/>
              </a:rPr>
              <a:t>受相对统一成少数几种语言的启发，</a:t>
            </a:r>
            <a:r>
              <a:rPr kumimoji="0" lang="zh-CN" altLang="en-US"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如果能在一定范围内不同型号的机器之间统一汇编语言</a:t>
            </a:r>
            <a:r>
              <a:rPr kumimoji="0" lang="zh-CN" altLang="en-US" sz="2400" b="1" i="0" u="none" strike="noStrike" kern="1200" cap="none" spc="0" normalizeH="0" baseline="0" noProof="0" dirty="0">
                <a:ln>
                  <a:noFill/>
                </a:ln>
                <a:solidFill>
                  <a:schemeClr val="accent1"/>
                </a:solidFill>
                <a:effectLst/>
                <a:uLnTx/>
                <a:uFillTx/>
                <a:latin typeface="+mn-lt"/>
                <a:ea typeface="黑体" panose="02010609060101010101" pitchFamily="49" charset="-122"/>
                <a:cs typeface="+mn-cs"/>
              </a:rPr>
              <a:t>，就可以在一定程度上解决用汇编语言编制的系统软件和应用软件的移植。</a:t>
            </a:r>
            <a:r>
              <a:rPr kumimoji="0" lang="zh-CN" altLang="en-US"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显然，结构相同或相似才可以</a:t>
            </a:r>
            <a:r>
              <a:rPr kumimoji="0" lang="zh-CN" altLang="en-US" sz="2400" b="1" i="0" u="none" strike="noStrike" kern="1200" cap="none" spc="0" normalizeH="0" baseline="0" noProof="0" dirty="0">
                <a:ln>
                  <a:noFill/>
                </a:ln>
                <a:solidFill>
                  <a:schemeClr val="accent1"/>
                </a:solidFill>
                <a:effectLst/>
                <a:uLnTx/>
                <a:uFillTx/>
                <a:latin typeface="+mn-lt"/>
                <a:ea typeface="黑体" panose="02010609060101010101" pitchFamily="49" charset="-122"/>
                <a:cs typeface="+mn-cs"/>
              </a:rPr>
              <a:t>，否则，配上不同的汇编翻译程序想使不同型号的机器具有相同的汇编语言几乎是不可能的。</a:t>
            </a:r>
            <a:endParaRPr kumimoji="0" lang="en-US" altLang="zh-CN" sz="2400" b="1" i="0" u="none" strike="noStrike" kern="1200" cap="none" spc="0" normalizeH="0" baseline="0" noProof="0" dirty="0">
              <a:ln>
                <a:noFill/>
              </a:ln>
              <a:solidFill>
                <a:schemeClr val="hlink"/>
              </a:solidFill>
              <a:effectLst/>
              <a:uLnTx/>
              <a:uFillTx/>
              <a:latin typeface="Verdana" panose="020B0604030504040204" pitchFamily="34" charset="0"/>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400" b="0"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定义</a:t>
            </a:r>
            <a:r>
              <a:rPr kumimoji="0" lang="zh-CN" altLang="en-US" sz="2800" b="1" i="0" u="none" strike="noStrike" kern="1200" cap="none" spc="0" normalizeH="0" baseline="0" noProof="0" dirty="0">
                <a:ln>
                  <a:noFill/>
                </a:ln>
                <a:solidFill>
                  <a:schemeClr val="accent1"/>
                </a:solidFill>
                <a:effectLst/>
                <a:uLnTx/>
                <a:uFillTx/>
                <a:latin typeface="+mn-lt"/>
                <a:ea typeface="黑体" panose="02010609060101010101" pitchFamily="49" charset="-122"/>
                <a:cs typeface="+mn-cs"/>
              </a:rPr>
              <a:t>：</a:t>
            </a:r>
            <a:r>
              <a:rPr kumimoji="0" lang="zh-CN" altLang="en-US" sz="2400" b="0" i="0" u="none" strike="noStrike" kern="1200" cap="none" spc="0" normalizeH="0" baseline="0" noProof="0" dirty="0">
                <a:ln>
                  <a:noFill/>
                </a:ln>
                <a:solidFill>
                  <a:schemeClr val="hlink"/>
                </a:solidFill>
                <a:effectLst/>
                <a:uLnTx/>
                <a:uFillTx/>
                <a:latin typeface="Verdana" panose="020B0604030504040204" pitchFamily="34" charset="0"/>
                <a:ea typeface="黑体" panose="02010609060101010101" pitchFamily="49" charset="-122"/>
                <a:cs typeface="+mn-cs"/>
              </a:rPr>
              <a:t>同一厂家生产的具有相同的系统结构、不同档次的计算机。</a:t>
            </a:r>
            <a:endParaRPr kumimoji="0" lang="en-US" altLang="zh-CN" sz="2400" b="0" i="0" u="none" strike="noStrike" kern="1200" cap="none" spc="0" normalizeH="0" baseline="0" noProof="0" dirty="0">
              <a:ln>
                <a:noFill/>
              </a:ln>
              <a:solidFill>
                <a:schemeClr val="hlink"/>
              </a:solidFill>
              <a:effectLst/>
              <a:uLnTx/>
              <a:uFillTx/>
              <a:latin typeface="Verdana" panose="020B0604030504040204" pitchFamily="34" charset="0"/>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400" b="0"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结果</a:t>
            </a:r>
            <a:r>
              <a:rPr kumimoji="0" lang="zh-CN" altLang="en-US" sz="2800" b="1" i="0" u="none" strike="noStrike" kern="1200" cap="none" spc="0" normalizeH="0" baseline="0" noProof="0" dirty="0">
                <a:ln>
                  <a:noFill/>
                </a:ln>
                <a:solidFill>
                  <a:schemeClr val="accent1"/>
                </a:solidFill>
                <a:effectLst/>
                <a:uLnTx/>
                <a:uFillTx/>
                <a:latin typeface="+mn-lt"/>
                <a:ea typeface="黑体" panose="02010609060101010101" pitchFamily="49" charset="-122"/>
                <a:cs typeface="+mn-cs"/>
              </a:rPr>
              <a:t>：</a:t>
            </a:r>
            <a:r>
              <a:rPr kumimoji="0" lang="zh-CN" altLang="en-US" sz="2400" b="1" i="0" u="none" strike="noStrike" kern="1200" cap="none" spc="0" normalizeH="0" baseline="0" noProof="0" dirty="0">
                <a:ln>
                  <a:noFill/>
                </a:ln>
                <a:solidFill>
                  <a:schemeClr val="accent1"/>
                </a:solidFill>
                <a:effectLst/>
                <a:uLnTx/>
                <a:uFillTx/>
                <a:latin typeface="+mn-lt"/>
                <a:ea typeface="黑体" panose="02010609060101010101" pitchFamily="49" charset="-122"/>
                <a:cs typeface="+mn-cs"/>
              </a:rPr>
              <a:t>较好地解决了</a:t>
            </a:r>
            <a:r>
              <a:rPr kumimoji="0" lang="zh-CN" altLang="en-US"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软件设计环境要求相对稳定</a:t>
            </a:r>
            <a:r>
              <a:rPr kumimoji="0" lang="zh-CN" altLang="en-US" sz="2400" b="1" i="0" u="none" strike="noStrike" kern="1200" cap="none" spc="0" normalizeH="0" baseline="0" noProof="0" dirty="0">
                <a:ln>
                  <a:noFill/>
                </a:ln>
                <a:solidFill>
                  <a:schemeClr val="accent1"/>
                </a:solidFill>
                <a:effectLst/>
                <a:uLnTx/>
                <a:uFillTx/>
                <a:latin typeface="+mn-lt"/>
                <a:ea typeface="黑体" panose="02010609060101010101" pitchFamily="49" charset="-122"/>
                <a:cs typeface="+mn-cs"/>
              </a:rPr>
              <a:t>与硬件、器件、组成等技术飞速发展之间的矛盾。</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37FE5558-6C80-4F05-9B5E-2B156568D0E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93</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49507" name="Rectangle 2"/>
          <p:cNvSpPr>
            <a:spLocks noGrp="1"/>
          </p:cNvSpPr>
          <p:nvPr>
            <p:ph type="title"/>
          </p:nvPr>
        </p:nvSpPr>
        <p:spPr>
          <a:xfrm>
            <a:off x="590550" y="69850"/>
            <a:ext cx="8128000"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49508" name="Rectangle 3"/>
          <p:cNvSpPr>
            <a:spLocks noGrp="1"/>
          </p:cNvSpPr>
          <p:nvPr>
            <p:ph idx="1" hasCustomPrompt="1"/>
          </p:nvPr>
        </p:nvSpPr>
        <p:spPr/>
        <p:txBody>
          <a:bodyPr vert="horz" wrap="square" lIns="91440" tIns="45720" rIns="91440" bIns="45720" anchor="t" anchorCtr="0"/>
          <a:lstStyle/>
          <a:p>
            <a:pPr eaLnBrk="1" hangingPunct="1"/>
            <a:r>
              <a:rPr lang="zh-CN" altLang="en-US" b="0" dirty="0">
                <a:solidFill>
                  <a:srgbClr val="000000"/>
                </a:solidFill>
                <a:ea typeface="黑体" panose="02010609060101010101" pitchFamily="49" charset="-122"/>
              </a:rPr>
              <a:t>系列机思想</a:t>
            </a:r>
          </a:p>
          <a:p>
            <a:pPr lvl="1" eaLnBrk="1" hangingPunct="1"/>
            <a:r>
              <a:rPr lang="zh-CN" altLang="en-US" dirty="0">
                <a:ea typeface="黑体" panose="02010609060101010101" pitchFamily="49" charset="-122"/>
              </a:rPr>
              <a:t>在软、硬件界面上确定好一种系统结构，之后</a:t>
            </a:r>
            <a:r>
              <a:rPr lang="zh-CN" altLang="en-US" dirty="0">
                <a:solidFill>
                  <a:srgbClr val="FF0000"/>
                </a:solidFill>
                <a:ea typeface="黑体" panose="02010609060101010101" pitchFamily="49" charset="-122"/>
              </a:rPr>
              <a:t>软件设计者</a:t>
            </a:r>
            <a:r>
              <a:rPr lang="zh-CN" altLang="en-US" dirty="0">
                <a:ea typeface="黑体" panose="02010609060101010101" pitchFamily="49" charset="-122"/>
              </a:rPr>
              <a:t>按此设计软件；</a:t>
            </a:r>
          </a:p>
          <a:p>
            <a:pPr lvl="1" eaLnBrk="1" hangingPunct="1"/>
            <a:r>
              <a:rPr lang="zh-CN" altLang="en-US" dirty="0">
                <a:solidFill>
                  <a:srgbClr val="FF0000"/>
                </a:solidFill>
                <a:ea typeface="黑体" panose="02010609060101010101" pitchFamily="49" charset="-122"/>
              </a:rPr>
              <a:t>硬件设计者</a:t>
            </a:r>
            <a:r>
              <a:rPr lang="zh-CN" altLang="en-US" dirty="0">
                <a:ea typeface="黑体" panose="02010609060101010101" pitchFamily="49" charset="-122"/>
              </a:rPr>
              <a:t>根据机器速度、性能、价格的不同，选择不同的器件，采用不同的硬件技术和组成、实现技术，研制并提供不同档次的机器。</a:t>
            </a:r>
            <a:endParaRPr lang="en-US" altLang="zh-CN" dirty="0">
              <a:ea typeface="黑体" panose="02010609060101010101" pitchFamily="49" charset="-122"/>
            </a:endParaRPr>
          </a:p>
          <a:p>
            <a:pPr lvl="1" eaLnBrk="1" hangingPunct="1"/>
            <a:r>
              <a:rPr lang="en-US" altLang="zh-CN" dirty="0">
                <a:ea typeface="黑体" panose="02010609060101010101" pitchFamily="49" charset="-122"/>
              </a:rPr>
              <a:t> </a:t>
            </a:r>
            <a:r>
              <a:rPr lang="zh-CN" altLang="en-US" dirty="0">
                <a:ea typeface="黑体" panose="02010609060101010101" pitchFamily="49" charset="-122"/>
              </a:rPr>
              <a:t>系列机较好的解决了软件环境要求相对稳定和硬件、器件技术迅猛发展的矛盾。软件相对稳定就可以不断积累、丰富、完善软件，使软件产量、质量不断提高，同时又能不断采用新的器件和硬件技术，使之短期内便可以提供新的、性能不断提高的机器。</a:t>
            </a:r>
            <a:endParaRPr lang="en-US" altLang="zh-CN" dirty="0">
              <a:ea typeface="黑体" panose="02010609060101010101" pitchFamily="49" charset="-122"/>
            </a:endParaRPr>
          </a:p>
          <a:p>
            <a:pPr lvl="1" eaLnBrk="1" hangingPunct="1"/>
            <a:endParaRPr lang="zh-CN" altLang="en-US" dirty="0">
              <a:ea typeface="黑体" panose="02010609060101010101" pitchFamily="49"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91B603DC-FBDE-4007-ABB2-C1F99F440C9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94</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50531" name="Rectangle 2"/>
          <p:cNvSpPr>
            <a:spLocks noGrp="1"/>
          </p:cNvSpPr>
          <p:nvPr>
            <p:ph type="title"/>
          </p:nvPr>
        </p:nvSpPr>
        <p:spPr>
          <a:xfrm>
            <a:off x="590550" y="69850"/>
            <a:ext cx="8128000"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50532" name="Rectangle 3"/>
          <p:cNvSpPr>
            <a:spLocks noGrp="1"/>
          </p:cNvSpPr>
          <p:nvPr>
            <p:ph idx="1" hasCustomPrompt="1"/>
          </p:nvPr>
        </p:nvSpPr>
        <p:spPr/>
        <p:txBody>
          <a:bodyPr vert="horz" wrap="square" lIns="91440" tIns="45720" rIns="91440" bIns="45720" anchor="t" anchorCtr="0"/>
          <a:lstStyle/>
          <a:p>
            <a:pPr eaLnBrk="1" hangingPunct="1"/>
            <a:r>
              <a:rPr lang="zh-CN" altLang="en-US" b="0" dirty="0">
                <a:solidFill>
                  <a:srgbClr val="000000"/>
                </a:solidFill>
                <a:ea typeface="黑体" panose="02010609060101010101" pitchFamily="49" charset="-122"/>
              </a:rPr>
              <a:t>系列机思想</a:t>
            </a:r>
          </a:p>
          <a:p>
            <a:pPr lvl="1" eaLnBrk="1" hangingPunct="1"/>
            <a:r>
              <a:rPr lang="zh-CN" altLang="en-US" dirty="0">
                <a:ea typeface="黑体" panose="02010609060101010101" pitchFamily="49" charset="-122"/>
              </a:rPr>
              <a:t>为了使软件长期稳定，就要在相当长的时期内保证系列机的系统结构基本不变，因此确定系列结构时要慎重。最主要的是确定好系列机的指令系统、数据表示、概念性结构。既要考虑满足应用的各种需要和发展，又要考虑能方便地采用从低速到高速的各种组成和实现技术，即使用复杂、昂贵的组成实现时，也能发挥实现方法所带来的好处。</a:t>
            </a:r>
            <a:endParaRPr lang="en-US" altLang="zh-CN" dirty="0">
              <a:ea typeface="黑体" panose="02010609060101010101" pitchFamily="49"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BBE42EAF-657D-4C22-BD0C-D9C8B5E6EB5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95</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51555" name="Rectangle 2"/>
          <p:cNvSpPr>
            <a:spLocks noGrp="1"/>
          </p:cNvSpPr>
          <p:nvPr>
            <p:ph type="title"/>
          </p:nvPr>
        </p:nvSpPr>
        <p:spPr>
          <a:xfrm>
            <a:off x="590550" y="69850"/>
            <a:ext cx="8128000" cy="609600"/>
          </a:xfrm>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51556" name="Rectangle 3"/>
          <p:cNvSpPr>
            <a:spLocks noGrp="1"/>
          </p:cNvSpPr>
          <p:nvPr>
            <p:ph idx="1" hasCustomPrompt="1"/>
          </p:nvPr>
        </p:nvSpPr>
        <p:spPr/>
        <p:txBody>
          <a:bodyPr vert="horz" wrap="square" lIns="91440" tIns="45720" rIns="91440" bIns="45720" anchor="t" anchorCtr="0"/>
          <a:lstStyle/>
          <a:p>
            <a:pPr eaLnBrk="1" hangingPunct="1"/>
            <a:r>
              <a:rPr lang="zh-CN" altLang="en-US" b="0" dirty="0">
                <a:solidFill>
                  <a:srgbClr val="000000"/>
                </a:solidFill>
                <a:ea typeface="黑体" panose="02010609060101010101" pitchFamily="49" charset="-122"/>
              </a:rPr>
              <a:t>系列机</a:t>
            </a:r>
            <a:endParaRPr lang="zh-CN" altLang="en-US" dirty="0">
              <a:ea typeface="黑体" panose="02010609060101010101" pitchFamily="49" charset="-122"/>
            </a:endParaRPr>
          </a:p>
        </p:txBody>
      </p:sp>
      <p:pic>
        <p:nvPicPr>
          <p:cNvPr id="151557" name="图片 1"/>
          <p:cNvPicPr>
            <a:picLocks noChangeAspect="1"/>
          </p:cNvPicPr>
          <p:nvPr/>
        </p:nvPicPr>
        <p:blipFill>
          <a:blip r:embed="rId2"/>
          <a:stretch>
            <a:fillRect/>
          </a:stretch>
        </p:blipFill>
        <p:spPr>
          <a:xfrm>
            <a:off x="301625" y="1758950"/>
            <a:ext cx="8566150" cy="2019300"/>
          </a:xfrm>
          <a:prstGeom prst="rect">
            <a:avLst/>
          </a:prstGeom>
          <a:noFill/>
          <a:ln w="9525">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FD47162C-601B-47EC-AA5D-BA30A263EA4A}"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96</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52579"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endParaRPr lang="en-US" altLang="zh-CN" sz="3200" dirty="0">
              <a:solidFill>
                <a:srgbClr val="000000"/>
              </a:solidFill>
              <a:latin typeface="黑体" panose="02010609060101010101" pitchFamily="49" charset="-122"/>
              <a:ea typeface="黑体" panose="02010609060101010101" pitchFamily="49" charset="-122"/>
            </a:endParaRPr>
          </a:p>
        </p:txBody>
      </p:sp>
      <p:sp>
        <p:nvSpPr>
          <p:cNvPr id="152580" name="Rectangle 3"/>
          <p:cNvSpPr>
            <a:spLocks noGrp="1"/>
          </p:cNvSpPr>
          <p:nvPr>
            <p:ph idx="1" hasCustomPrompt="1"/>
          </p:nvPr>
        </p:nvSpPr>
        <p:spPr/>
        <p:txBody>
          <a:bodyPr vert="horz" wrap="square" lIns="91440" tIns="45720" rIns="91440" bIns="45720" anchor="t" anchorCtr="0"/>
          <a:lstStyle/>
          <a:p>
            <a:pPr eaLnBrk="1" hangingPunct="1"/>
            <a:r>
              <a:rPr lang="en-US" altLang="zh-CN" sz="2400" b="0" dirty="0">
                <a:solidFill>
                  <a:srgbClr val="000000"/>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软件兼容</a:t>
            </a:r>
            <a:endParaRPr lang="en-US" altLang="zh-CN" sz="2400" b="0" dirty="0">
              <a:solidFill>
                <a:srgbClr val="FF0000"/>
              </a:solidFill>
              <a:latin typeface="黑体" panose="02010609060101010101" pitchFamily="49" charset="-122"/>
              <a:ea typeface="黑体" panose="02010609060101010101" pitchFamily="49" charset="-122"/>
            </a:endParaRPr>
          </a:p>
          <a:p>
            <a:pPr lvl="1" eaLnBrk="1" hangingPunct="1"/>
            <a:r>
              <a:rPr lang="zh-CN" altLang="en-US" sz="2000" dirty="0">
                <a:solidFill>
                  <a:srgbClr val="000000"/>
                </a:solidFill>
                <a:latin typeface="黑体" panose="02010609060101010101" pitchFamily="49" charset="-122"/>
                <a:ea typeface="黑体" panose="02010609060101010101" pitchFamily="49" charset="-122"/>
              </a:rPr>
              <a:t>系列机从程序设计者看都具有相同的机器属性，因此按这个属性</a:t>
            </a:r>
            <a:r>
              <a:rPr lang="en-US" altLang="zh-CN" sz="2000" dirty="0">
                <a:solidFill>
                  <a:srgbClr val="000000"/>
                </a:solidFill>
                <a:latin typeface="黑体" panose="02010609060101010101" pitchFamily="49" charset="-12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指令集结构</a:t>
            </a:r>
            <a:r>
              <a:rPr lang="en-US" altLang="zh-CN" sz="2000" dirty="0">
                <a:solidFill>
                  <a:srgbClr val="000000"/>
                </a:solidFill>
                <a:latin typeface="黑体" panose="02010609060101010101" pitchFamily="49" charset="-12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编制的机器语言程序以及编译程序都能通用于各档机器，我们称这种情况下的各档机器是</a:t>
            </a:r>
            <a:r>
              <a:rPr lang="zh-CN" altLang="en-US" sz="2000" dirty="0">
                <a:solidFill>
                  <a:srgbClr val="FF0000"/>
                </a:solidFill>
                <a:latin typeface="黑体" panose="02010609060101010101" pitchFamily="49" charset="-122"/>
                <a:ea typeface="黑体" panose="02010609060101010101" pitchFamily="49" charset="-122"/>
              </a:rPr>
              <a:t>软件兼容</a:t>
            </a:r>
            <a:r>
              <a:rPr lang="zh-CN" altLang="en-US" sz="2000" dirty="0">
                <a:solidFill>
                  <a:srgbClr val="000000"/>
                </a:solidFill>
                <a:latin typeface="黑体" panose="02010609060101010101" pitchFamily="49" charset="-122"/>
                <a:ea typeface="黑体" panose="02010609060101010101" pitchFamily="49" charset="-122"/>
              </a:rPr>
              <a:t>的 </a:t>
            </a:r>
            <a:r>
              <a:rPr lang="en-US" altLang="zh-CN" sz="2000" dirty="0">
                <a:solidFill>
                  <a:srgbClr val="000000"/>
                </a:solidFill>
                <a:latin typeface="黑体" panose="02010609060101010101" pitchFamily="49" charset="-122"/>
                <a:ea typeface="黑体" panose="02010609060101010101" pitchFamily="49" charset="-122"/>
              </a:rPr>
              <a:t>(software compatibility)</a:t>
            </a:r>
          </a:p>
          <a:p>
            <a:pPr lvl="2" eaLnBrk="1" hangingPunct="1"/>
            <a:r>
              <a:rPr lang="zh-CN" altLang="en-US" dirty="0">
                <a:latin typeface="黑体" panose="02010609060101010101" pitchFamily="49" charset="-122"/>
                <a:ea typeface="黑体" panose="02010609060101010101" pitchFamily="49" charset="-122"/>
              </a:rPr>
              <a:t>即同一个软件可以不加修改地运行于体系结构相同的各档机器，而且它们所获得的结果一样，差别只在于有不同的运行时间。</a:t>
            </a:r>
            <a:endParaRPr lang="en-US" altLang="zh-CN" dirty="0">
              <a:latin typeface="黑体" panose="02010609060101010101" pitchFamily="49" charset="-122"/>
              <a:ea typeface="黑体" panose="02010609060101010101" pitchFamily="49" charset="-122"/>
            </a:endParaRPr>
          </a:p>
          <a:p>
            <a:pPr lvl="2" eaLnBrk="1" hangingPunct="1"/>
            <a:r>
              <a:rPr lang="zh-CN" altLang="en-US" dirty="0">
                <a:latin typeface="黑体" panose="02010609060101010101" pitchFamily="49" charset="-122"/>
                <a:ea typeface="黑体" panose="02010609060101010101" pitchFamily="49" charset="-122"/>
              </a:rPr>
              <a:t>注意：软件兼容不是绝对的，原则上讲，编译软件在一个系列上的各档机器可共用一套，但若各档机器之间的组成、实现差别较大时，操作系统则往往需要修改或重新设计。</a:t>
            </a:r>
            <a:endParaRPr lang="en-US" altLang="zh-CN" dirty="0">
              <a:latin typeface="黑体" panose="02010609060101010101" pitchFamily="49" charset="-122"/>
              <a:ea typeface="黑体" panose="02010609060101010101" pitchFamily="49" charset="-122"/>
            </a:endParaRPr>
          </a:p>
          <a:p>
            <a:pPr lvl="1" eaLnBrk="1" hangingPunct="1"/>
            <a:r>
              <a:rPr lang="zh-CN" altLang="en-US" dirty="0">
                <a:solidFill>
                  <a:srgbClr val="000000"/>
                </a:solidFill>
                <a:latin typeface="黑体" panose="02010609060101010101" pitchFamily="49" charset="-122"/>
                <a:ea typeface="黑体" panose="02010609060101010101" pitchFamily="49" charset="-122"/>
              </a:rPr>
              <a:t>分类：从速度和性能上分向上和向下兼容；从时间上分向前和向后兼容；</a:t>
            </a:r>
            <a:endParaRPr lang="en-US" altLang="zh-CN" dirty="0">
              <a:solidFill>
                <a:srgbClr val="000000"/>
              </a:solidFill>
              <a:latin typeface="黑体" panose="02010609060101010101" pitchFamily="49" charset="-122"/>
              <a:ea typeface="黑体" panose="02010609060101010101" pitchFamily="49" charset="-122"/>
            </a:endParaRPr>
          </a:p>
          <a:p>
            <a:pPr lvl="1" eaLnBrk="1" hangingPunct="1"/>
            <a:endParaRPr lang="zh-CN" altLang="en-US" dirty="0">
              <a:latin typeface="黑体" panose="02010609060101010101" pitchFamily="49" charset="-122"/>
              <a:ea typeface="黑体" panose="02010609060101010101" pitchFamily="49" charset="-122"/>
            </a:endParaRPr>
          </a:p>
          <a:p>
            <a:pPr eaLnBrk="1" hangingPunct="1"/>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14"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B0B14728-A282-4891-A3A4-16E97C2F9B8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97</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53603"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53604" name="Rectangle 3"/>
          <p:cNvSpPr>
            <a:spLocks noGrp="1"/>
          </p:cNvSpPr>
          <p:nvPr>
            <p:ph idx="1" hasCustomPrompt="1"/>
          </p:nvPr>
        </p:nvSpPr>
        <p:spPr>
          <a:xfrm>
            <a:off x="469900" y="863600"/>
            <a:ext cx="8229600" cy="4953000"/>
          </a:xfrm>
        </p:spPr>
        <p:txBody>
          <a:bodyPr vert="horz" wrap="square" lIns="91440" tIns="45720" rIns="91440" bIns="45720" anchor="t" anchorCtr="0"/>
          <a:lstStyle/>
          <a:p>
            <a:pPr eaLnBrk="1" hangingPunct="1"/>
            <a:r>
              <a:rPr lang="zh-CN" altLang="en-US" dirty="0"/>
              <a:t>软件兼容</a:t>
            </a:r>
          </a:p>
        </p:txBody>
      </p:sp>
      <p:sp>
        <p:nvSpPr>
          <p:cNvPr id="153605" name="Rectangle 4"/>
          <p:cNvSpPr/>
          <p:nvPr/>
        </p:nvSpPr>
        <p:spPr>
          <a:xfrm>
            <a:off x="574675" y="1158875"/>
            <a:ext cx="3124200" cy="3013075"/>
          </a:xfrm>
          <a:prstGeom prst="rect">
            <a:avLst/>
          </a:prstGeom>
          <a:noFill/>
          <a:ln w="12700">
            <a:noFill/>
          </a:ln>
        </p:spPr>
        <p:txBody>
          <a:bodyPr anchor="t" anchorCtr="0">
            <a:spAutoFit/>
          </a:bodyPr>
          <a:lstStyle/>
          <a:p>
            <a:pPr algn="just">
              <a:lnSpc>
                <a:spcPct val="160000"/>
              </a:lnSpc>
            </a:pPr>
            <a:r>
              <a:rPr lang="zh-CN" altLang="en-US" b="1" u="sng" dirty="0">
                <a:solidFill>
                  <a:srgbClr val="FF0000"/>
                </a:solidFill>
                <a:latin typeface="楷体_GB2312" pitchFamily="49" charset="-122"/>
                <a:ea typeface="楷体_GB2312" pitchFamily="49" charset="-122"/>
              </a:rPr>
              <a:t>向上</a:t>
            </a:r>
            <a:r>
              <a:rPr lang="en-US" altLang="zh-CN" b="1" u="sng" dirty="0">
                <a:solidFill>
                  <a:srgbClr val="FF0000"/>
                </a:solidFill>
                <a:latin typeface="楷体_GB2312" pitchFamily="49" charset="-122"/>
                <a:ea typeface="楷体_GB2312" pitchFamily="49" charset="-122"/>
              </a:rPr>
              <a:t>(</a:t>
            </a:r>
            <a:r>
              <a:rPr lang="zh-CN" altLang="en-US" b="1" u="sng" dirty="0">
                <a:solidFill>
                  <a:srgbClr val="FF0000"/>
                </a:solidFill>
                <a:latin typeface="楷体_GB2312" pitchFamily="49" charset="-122"/>
                <a:ea typeface="楷体_GB2312" pitchFamily="49" charset="-122"/>
              </a:rPr>
              <a:t>下</a:t>
            </a:r>
            <a:r>
              <a:rPr lang="en-US" altLang="zh-CN" b="1" u="sng" dirty="0">
                <a:solidFill>
                  <a:srgbClr val="FF0000"/>
                </a:solidFill>
                <a:latin typeface="楷体_GB2312" pitchFamily="49" charset="-122"/>
                <a:ea typeface="楷体_GB2312" pitchFamily="49" charset="-122"/>
              </a:rPr>
              <a:t>)</a:t>
            </a:r>
            <a:r>
              <a:rPr lang="zh-CN" altLang="en-US" b="1" u="sng" dirty="0">
                <a:solidFill>
                  <a:srgbClr val="FF0000"/>
                </a:solidFill>
                <a:latin typeface="楷体_GB2312" pitchFamily="49" charset="-122"/>
                <a:ea typeface="楷体_GB2312" pitchFamily="49" charset="-122"/>
              </a:rPr>
              <a:t>兼容</a:t>
            </a:r>
            <a:r>
              <a:rPr lang="zh-CN" altLang="en-US" b="1" dirty="0">
                <a:solidFill>
                  <a:srgbClr val="000066"/>
                </a:solidFill>
                <a:latin typeface="楷体_GB2312" pitchFamily="49" charset="-122"/>
                <a:ea typeface="楷体_GB2312" pitchFamily="49" charset="-122"/>
              </a:rPr>
              <a:t>指的是按某档机器编制的程序，不加修改的就能运行于比它高</a:t>
            </a:r>
            <a:r>
              <a:rPr lang="en-US" altLang="zh-CN" b="1" dirty="0">
                <a:solidFill>
                  <a:srgbClr val="000066"/>
                </a:solidFill>
                <a:latin typeface="楷体_GB2312" pitchFamily="49" charset="-122"/>
                <a:ea typeface="楷体_GB2312" pitchFamily="49" charset="-122"/>
              </a:rPr>
              <a:t>(</a:t>
            </a:r>
            <a:r>
              <a:rPr lang="zh-CN" altLang="en-US" b="1" dirty="0">
                <a:solidFill>
                  <a:srgbClr val="000066"/>
                </a:solidFill>
                <a:latin typeface="楷体_GB2312" pitchFamily="49" charset="-122"/>
                <a:ea typeface="楷体_GB2312" pitchFamily="49" charset="-122"/>
              </a:rPr>
              <a:t>低</a:t>
            </a:r>
            <a:r>
              <a:rPr lang="en-US" altLang="zh-CN" b="1" dirty="0">
                <a:solidFill>
                  <a:srgbClr val="000066"/>
                </a:solidFill>
                <a:latin typeface="楷体_GB2312" pitchFamily="49" charset="-122"/>
                <a:ea typeface="楷体_GB2312" pitchFamily="49" charset="-122"/>
              </a:rPr>
              <a:t>)</a:t>
            </a:r>
            <a:r>
              <a:rPr lang="zh-CN" altLang="en-US" b="1" dirty="0">
                <a:solidFill>
                  <a:srgbClr val="000066"/>
                </a:solidFill>
                <a:latin typeface="楷体_GB2312" pitchFamily="49" charset="-122"/>
                <a:ea typeface="楷体_GB2312" pitchFamily="49" charset="-122"/>
              </a:rPr>
              <a:t>档的机器</a:t>
            </a:r>
            <a:r>
              <a:rPr lang="zh-CN" altLang="en-US" b="1" dirty="0">
                <a:solidFill>
                  <a:srgbClr val="000066"/>
                </a:solidFill>
                <a:latin typeface="华文中宋" panose="02010600040101010101" pitchFamily="2" charset="-122"/>
                <a:ea typeface="华文中宋" panose="02010600040101010101" pitchFamily="2" charset="-122"/>
              </a:rPr>
              <a:t>。</a:t>
            </a:r>
          </a:p>
        </p:txBody>
      </p:sp>
      <p:sp>
        <p:nvSpPr>
          <p:cNvPr id="153606" name="Rectangle 5"/>
          <p:cNvSpPr/>
          <p:nvPr/>
        </p:nvSpPr>
        <p:spPr>
          <a:xfrm>
            <a:off x="633413" y="4076700"/>
            <a:ext cx="7947025" cy="1735138"/>
          </a:xfrm>
          <a:prstGeom prst="rect">
            <a:avLst/>
          </a:prstGeom>
          <a:noFill/>
          <a:ln w="12700">
            <a:noFill/>
          </a:ln>
        </p:spPr>
        <p:txBody>
          <a:bodyPr anchor="t" anchorCtr="0">
            <a:spAutoFit/>
          </a:bodyPr>
          <a:lstStyle/>
          <a:p>
            <a:pPr algn="just">
              <a:lnSpc>
                <a:spcPct val="150000"/>
              </a:lnSpc>
            </a:pPr>
            <a:r>
              <a:rPr lang="zh-CN" altLang="en-US" b="1" u="sng" dirty="0">
                <a:solidFill>
                  <a:srgbClr val="FF0000"/>
                </a:solidFill>
                <a:latin typeface="楷体_GB2312" pitchFamily="49" charset="-122"/>
                <a:ea typeface="楷体_GB2312" pitchFamily="49" charset="-122"/>
              </a:rPr>
              <a:t>向前</a:t>
            </a:r>
            <a:r>
              <a:rPr lang="en-US" altLang="zh-CN" b="1" u="sng" dirty="0">
                <a:solidFill>
                  <a:srgbClr val="FF0000"/>
                </a:solidFill>
                <a:latin typeface="楷体_GB2312" pitchFamily="49" charset="-122"/>
                <a:ea typeface="楷体_GB2312" pitchFamily="49" charset="-122"/>
              </a:rPr>
              <a:t>(</a:t>
            </a:r>
            <a:r>
              <a:rPr lang="zh-CN" altLang="en-US" b="1" u="sng" dirty="0">
                <a:solidFill>
                  <a:srgbClr val="FF0000"/>
                </a:solidFill>
                <a:latin typeface="楷体_GB2312" pitchFamily="49" charset="-122"/>
                <a:ea typeface="楷体_GB2312" pitchFamily="49" charset="-122"/>
              </a:rPr>
              <a:t>后</a:t>
            </a:r>
            <a:r>
              <a:rPr lang="en-US" altLang="zh-CN" b="1" u="sng" dirty="0">
                <a:solidFill>
                  <a:srgbClr val="FF0000"/>
                </a:solidFill>
                <a:latin typeface="楷体_GB2312" pitchFamily="49" charset="-122"/>
                <a:ea typeface="楷体_GB2312" pitchFamily="49" charset="-122"/>
              </a:rPr>
              <a:t>)</a:t>
            </a:r>
            <a:r>
              <a:rPr lang="zh-CN" altLang="en-US" b="1" u="sng" dirty="0">
                <a:solidFill>
                  <a:srgbClr val="FF0000"/>
                </a:solidFill>
                <a:latin typeface="楷体_GB2312" pitchFamily="49" charset="-122"/>
                <a:ea typeface="楷体_GB2312" pitchFamily="49" charset="-122"/>
              </a:rPr>
              <a:t>兼容</a:t>
            </a:r>
            <a:r>
              <a:rPr lang="zh-CN" altLang="en-US" b="1" dirty="0">
                <a:solidFill>
                  <a:srgbClr val="000066"/>
                </a:solidFill>
                <a:latin typeface="楷体_GB2312" pitchFamily="49" charset="-122"/>
                <a:ea typeface="楷体_GB2312" pitchFamily="49" charset="-122"/>
              </a:rPr>
              <a:t>指的是按某个时期投入市场的某种型号机器编制的程序，不加修改地就能运行于在它之前</a:t>
            </a:r>
            <a:r>
              <a:rPr lang="en-US" altLang="zh-CN" b="1" dirty="0">
                <a:solidFill>
                  <a:srgbClr val="000066"/>
                </a:solidFill>
                <a:latin typeface="楷体_GB2312" pitchFamily="49" charset="-122"/>
                <a:ea typeface="楷体_GB2312" pitchFamily="49" charset="-122"/>
              </a:rPr>
              <a:t>(</a:t>
            </a:r>
            <a:r>
              <a:rPr lang="zh-CN" altLang="en-US" b="1" dirty="0">
                <a:solidFill>
                  <a:srgbClr val="000066"/>
                </a:solidFill>
                <a:latin typeface="楷体_GB2312" pitchFamily="49" charset="-122"/>
                <a:ea typeface="楷体_GB2312" pitchFamily="49" charset="-122"/>
              </a:rPr>
              <a:t>后</a:t>
            </a:r>
            <a:r>
              <a:rPr lang="en-US" altLang="zh-CN" b="1" dirty="0">
                <a:solidFill>
                  <a:srgbClr val="000066"/>
                </a:solidFill>
                <a:latin typeface="楷体_GB2312" pitchFamily="49" charset="-122"/>
                <a:ea typeface="楷体_GB2312" pitchFamily="49" charset="-122"/>
              </a:rPr>
              <a:t>)</a:t>
            </a:r>
            <a:r>
              <a:rPr lang="zh-CN" altLang="en-US" b="1" dirty="0">
                <a:solidFill>
                  <a:srgbClr val="000066"/>
                </a:solidFill>
                <a:latin typeface="楷体_GB2312" pitchFamily="49" charset="-122"/>
                <a:ea typeface="楷体_GB2312" pitchFamily="49" charset="-122"/>
              </a:rPr>
              <a:t>投入市场的机器。</a:t>
            </a:r>
          </a:p>
        </p:txBody>
      </p:sp>
      <p:grpSp>
        <p:nvGrpSpPr>
          <p:cNvPr id="153607" name="Group 6"/>
          <p:cNvGrpSpPr/>
          <p:nvPr/>
        </p:nvGrpSpPr>
        <p:grpSpPr>
          <a:xfrm>
            <a:off x="3913188" y="1398588"/>
            <a:ext cx="5122862" cy="2844800"/>
            <a:chOff x="2224" y="1328"/>
            <a:chExt cx="3227" cy="1792"/>
          </a:xfrm>
        </p:grpSpPr>
        <p:graphicFrame>
          <p:nvGraphicFramePr>
            <p:cNvPr id="153608" name="Object 7"/>
            <p:cNvGraphicFramePr>
              <a:graphicFrameLocks noChangeAspect="1"/>
            </p:cNvGraphicFramePr>
            <p:nvPr/>
          </p:nvGraphicFramePr>
          <p:xfrm>
            <a:off x="2224" y="1411"/>
            <a:ext cx="3227" cy="1709"/>
          </p:xfrm>
          <a:graphic>
            <a:graphicData uri="http://schemas.openxmlformats.org/presentationml/2006/ole">
              <mc:AlternateContent xmlns:mc="http://schemas.openxmlformats.org/markup-compatibility/2006">
                <mc:Choice xmlns:v="urn:schemas-microsoft-com:vml" Requires="v">
                  <p:oleObj spid="_x0000_s15366" r:id="rId4" imgW="3086100" imgH="1781810" progId="Word.Picture.8">
                    <p:embed/>
                  </p:oleObj>
                </mc:Choice>
                <mc:Fallback>
                  <p:oleObj r:id="rId4" imgW="3086100" imgH="1781810" progId="Word.Picture.8">
                    <p:embed/>
                    <p:pic>
                      <p:nvPicPr>
                        <p:cNvPr id="0" name="图片 3097"/>
                        <p:cNvPicPr/>
                        <p:nvPr/>
                      </p:nvPicPr>
                      <p:blipFill>
                        <a:blip r:embed="rId5"/>
                        <a:stretch>
                          <a:fillRect/>
                        </a:stretch>
                      </p:blipFill>
                      <p:spPr>
                        <a:xfrm>
                          <a:off x="2224" y="1411"/>
                          <a:ext cx="3227" cy="1709"/>
                        </a:xfrm>
                        <a:prstGeom prst="rect">
                          <a:avLst/>
                        </a:prstGeom>
                        <a:noFill/>
                        <a:ln w="38100">
                          <a:noFill/>
                          <a:miter/>
                        </a:ln>
                      </p:spPr>
                    </p:pic>
                  </p:oleObj>
                </mc:Fallback>
              </mc:AlternateContent>
            </a:graphicData>
          </a:graphic>
        </p:graphicFrame>
        <p:sp>
          <p:nvSpPr>
            <p:cNvPr id="413704" name="Rectangle 8"/>
            <p:cNvSpPr>
              <a:spLocks noChangeArrowheads="1"/>
            </p:cNvSpPr>
            <p:nvPr/>
          </p:nvSpPr>
          <p:spPr bwMode="auto">
            <a:xfrm>
              <a:off x="3451" y="1411"/>
              <a:ext cx="1909" cy="442"/>
            </a:xfrm>
            <a:prstGeom prst="rect">
              <a:avLst/>
            </a:prstGeom>
            <a:noFill/>
            <a:ln>
              <a:noFill/>
            </a:ln>
            <a:effec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1" lang="zh-CN" altLang="en-US" sz="2000" b="0" i="0" u="sng" strike="noStrike" kern="120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rPr>
                <a:t>向上兼容</a:t>
              </a:r>
              <a:r>
                <a:rPr kumimoji="1"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华文中宋" panose="02010600040101010101" pitchFamily="2" charset="-122"/>
                  <a:cs typeface="+mn-cs"/>
                </a:rPr>
                <a:t>、</a:t>
              </a:r>
              <a:r>
                <a:rPr kumimoji="1" lang="zh-CN" altLang="en-US" sz="2000" b="0" i="0" u="sng" strike="noStrike" kern="120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rPr>
                <a:t>向下兼容</a:t>
              </a:r>
              <a:r>
                <a:rPr kumimoji="1"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华文中宋" panose="02010600040101010101" pitchFamily="2" charset="-122"/>
                  <a:cs typeface="+mn-cs"/>
                </a:rPr>
                <a:t>、</a:t>
              </a:r>
              <a:r>
                <a:rPr kumimoji="1" lang="zh-CN" altLang="en-US" sz="2000" b="0" i="0" u="sng" strike="noStrike" kern="120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rPr>
                <a:t>向前兼容</a:t>
              </a:r>
              <a:r>
                <a:rPr kumimoji="1" lang="zh-CN" altLang="en-US" sz="2000" b="0" i="0" u="none" strike="noStrike" kern="1200" cap="none" spc="0" normalizeH="0" baseline="0" noProof="0">
                  <a:ln>
                    <a:noFill/>
                  </a:ln>
                  <a:solidFill>
                    <a:srgbClr val="000066"/>
                  </a:solidFill>
                  <a:effectLst/>
                  <a:uLnTx/>
                  <a:uFillTx/>
                  <a:latin typeface="Times New Roman" panose="02020603050405020304" pitchFamily="18" charset="0"/>
                  <a:ea typeface="华文中宋" panose="02010600040101010101" pitchFamily="2" charset="-122"/>
                  <a:cs typeface="+mn-cs"/>
                </a:rPr>
                <a:t>和</a:t>
              </a:r>
              <a:r>
                <a:rPr kumimoji="1" lang="zh-CN" altLang="en-US" sz="2000" b="0" i="0" u="sng" strike="noStrike" kern="1200" cap="none" spc="0" normalizeH="0" baseline="0" noProof="0">
                  <a:ln>
                    <a:noFill/>
                  </a:ln>
                  <a:solidFill>
                    <a:srgbClr val="FF0000"/>
                  </a:solidFill>
                  <a:effectLst>
                    <a:outerShdw blurRad="38100" dist="38100" dir="2700000" algn="tl">
                      <a:srgbClr val="C0C0C0"/>
                    </a:outerShdw>
                  </a:effectLst>
                  <a:uLnTx/>
                  <a:uFillTx/>
                  <a:latin typeface="Times New Roman" panose="02020603050405020304" pitchFamily="18" charset="0"/>
                  <a:ea typeface="华文中宋" panose="02010600040101010101" pitchFamily="2" charset="-122"/>
                  <a:cs typeface="+mn-cs"/>
                </a:rPr>
                <a:t>向后兼容</a:t>
              </a:r>
              <a:r>
                <a:rPr kumimoji="1" lang="zh-CN" altLang="en-US" sz="2000" b="0" i="0" u="none" strike="noStrike" kern="1200" cap="none" spc="0" normalizeH="0" baseline="0" noProof="0">
                  <a:ln>
                    <a:noFill/>
                  </a:ln>
                  <a:solidFill>
                    <a:srgbClr val="FF0000"/>
                  </a:solidFill>
                  <a:effectLst/>
                  <a:uLnTx/>
                  <a:uFillTx/>
                  <a:latin typeface="Times New Roman" panose="02020603050405020304" pitchFamily="18" charset="0"/>
                  <a:ea typeface="华文中宋" panose="02010600040101010101" pitchFamily="2" charset="-122"/>
                  <a:cs typeface="+mn-cs"/>
                </a:rPr>
                <a:t>。</a:t>
              </a:r>
              <a:endParaRPr kumimoji="1" lang="zh-CN" altLang="en-US" sz="2000" b="0" i="0" u="none" strike="noStrike" kern="1200" cap="none" spc="0" normalizeH="0" baseline="0" noProof="0">
                <a:ln>
                  <a:noFill/>
                </a:ln>
                <a:solidFill>
                  <a:srgbClr val="000066"/>
                </a:solidFill>
                <a:effectLst/>
                <a:uLnTx/>
                <a:uFillTx/>
                <a:latin typeface="Times New Roman" panose="02020603050405020304" pitchFamily="18" charset="0"/>
                <a:ea typeface="华文中宋" panose="02010600040101010101" pitchFamily="2" charset="-122"/>
                <a:cs typeface="+mn-cs"/>
              </a:endParaRPr>
            </a:p>
          </p:txBody>
        </p:sp>
        <p:sp>
          <p:nvSpPr>
            <p:cNvPr id="153610" name="Rectangle 9"/>
            <p:cNvSpPr/>
            <p:nvPr/>
          </p:nvSpPr>
          <p:spPr>
            <a:xfrm>
              <a:off x="2269" y="1328"/>
              <a:ext cx="3091" cy="1709"/>
            </a:xfrm>
            <a:prstGeom prst="rect">
              <a:avLst/>
            </a:prstGeom>
            <a:noFill/>
            <a:ln w="12700" cap="sq" cmpd="sng">
              <a:solidFill>
                <a:srgbClr val="008080"/>
              </a:solidFill>
              <a:prstDash val="solid"/>
              <a:miter/>
              <a:headEnd type="none" w="sm" len="sm"/>
              <a:tailEnd type="none" w="sm" len="sm"/>
            </a:ln>
          </p:spPr>
          <p:txBody>
            <a:bodyPr wrap="none" anchor="ctr" anchorCtr="0"/>
            <a:lstStyle/>
            <a:p>
              <a:pPr>
                <a:lnSpc>
                  <a:spcPct val="90000"/>
                </a:lnSpc>
                <a:spcBef>
                  <a:spcPct val="20000"/>
                </a:spcBef>
                <a:buClr>
                  <a:schemeClr val="tx1"/>
                </a:buClr>
                <a:buFont typeface="Wingdings" panose="05000000000000000000" pitchFamily="2" charset="2"/>
                <a:buChar char="v"/>
              </a:pPr>
              <a:endParaRPr lang="zh-CN" altLang="en-US" dirty="0">
                <a:latin typeface="黑体" panose="02010609060101010101" pitchFamily="49" charset="-122"/>
              </a:endParaRPr>
            </a:p>
          </p:txBody>
        </p:sp>
      </p:grpSp>
      <p:sp>
        <p:nvSpPr>
          <p:cNvPr id="413706" name="Text Box 10"/>
          <p:cNvSpPr txBox="1"/>
          <p:nvPr/>
        </p:nvSpPr>
        <p:spPr>
          <a:xfrm>
            <a:off x="2239963" y="5386388"/>
            <a:ext cx="6619875" cy="396875"/>
          </a:xfrm>
          <a:prstGeom prst="rect">
            <a:avLst/>
          </a:prstGeom>
          <a:noFill/>
          <a:ln w="9525">
            <a:noFill/>
          </a:ln>
        </p:spPr>
        <p:txBody>
          <a:bodyPr anchor="t" anchorCtr="0">
            <a:spAutoFit/>
          </a:bodyPr>
          <a:lstStyle/>
          <a:p>
            <a:pPr eaLnBrk="0" hangingPunct="0"/>
            <a:r>
              <a:rPr lang="zh-CN" altLang="en-US" sz="2000" b="1" u="sng" dirty="0">
                <a:solidFill>
                  <a:srgbClr val="FF0000"/>
                </a:solidFill>
                <a:latin typeface="Times New Roman" panose="02020603050405020304" pitchFamily="18" charset="0"/>
                <a:ea typeface="宋体" panose="02010600030101010101" pitchFamily="2" charset="-122"/>
              </a:rPr>
              <a:t>系列机软件兼容性必须保证做到向后兼容，力争向上兼容</a:t>
            </a:r>
          </a:p>
        </p:txBody>
      </p:sp>
      <p:sp>
        <p:nvSpPr>
          <p:cNvPr id="413707" name="AutoShape 11"/>
          <p:cNvSpPr/>
          <p:nvPr/>
        </p:nvSpPr>
        <p:spPr>
          <a:xfrm>
            <a:off x="3340100" y="4137025"/>
            <a:ext cx="2532063" cy="1000125"/>
          </a:xfrm>
          <a:prstGeom prst="wedgeEllipseCallout">
            <a:avLst>
              <a:gd name="adj1" fmla="val -52444"/>
              <a:gd name="adj2" fmla="val 63810"/>
            </a:avLst>
          </a:prstGeom>
          <a:solidFill>
            <a:schemeClr val="accent1"/>
          </a:solidFill>
          <a:ln w="9525" cap="flat" cmpd="sng">
            <a:solidFill>
              <a:schemeClr val="tx1"/>
            </a:solidFill>
            <a:prstDash val="solid"/>
            <a:miter/>
            <a:headEnd type="none" w="med" len="med"/>
            <a:tailEnd type="none" w="med" len="med"/>
          </a:ln>
        </p:spPr>
        <p:txBody>
          <a:bodyPr anchor="ctr" anchorCtr="0"/>
          <a:lstStyle/>
          <a:p>
            <a:pPr algn="ctr" eaLnBrk="0" hangingPunct="0"/>
            <a:r>
              <a:rPr lang="zh-CN" altLang="en-US" sz="1800" b="1" dirty="0">
                <a:solidFill>
                  <a:srgbClr val="FF0000"/>
                </a:solidFill>
                <a:latin typeface="Times New Roman" panose="02020603050405020304" pitchFamily="18" charset="0"/>
              </a:rPr>
              <a:t>商用的角度，系列机厂商考虑的问题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3706"/>
                                        </p:tgtEl>
                                        <p:attrNameLst>
                                          <p:attrName>style.visibility</p:attrName>
                                        </p:attrNameLst>
                                      </p:cBhvr>
                                      <p:to>
                                        <p:strVal val="visible"/>
                                      </p:to>
                                    </p:set>
                                    <p:animEffect transition="in" filter="fade">
                                      <p:cBhvr>
                                        <p:cTn id="7" dur="1000"/>
                                        <p:tgtEl>
                                          <p:spTgt spid="41370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13707"/>
                                        </p:tgtEl>
                                        <p:attrNameLst>
                                          <p:attrName>style.visibility</p:attrName>
                                        </p:attrNameLst>
                                      </p:cBhvr>
                                      <p:to>
                                        <p:strVal val="visible"/>
                                      </p:to>
                                    </p:set>
                                    <p:anim calcmode="lin" valueType="num">
                                      <p:cBhvr>
                                        <p:cTn id="12" dur="500" fill="hold"/>
                                        <p:tgtEl>
                                          <p:spTgt spid="413707"/>
                                        </p:tgtEl>
                                        <p:attrNameLst>
                                          <p:attrName>ppt_w</p:attrName>
                                        </p:attrNameLst>
                                      </p:cBhvr>
                                      <p:tavLst>
                                        <p:tav tm="0">
                                          <p:val>
                                            <p:fltVal val="0"/>
                                          </p:val>
                                        </p:tav>
                                        <p:tav tm="100000">
                                          <p:val>
                                            <p:strVal val="#ppt_w"/>
                                          </p:val>
                                        </p:tav>
                                      </p:tavLst>
                                    </p:anim>
                                    <p:anim calcmode="lin" valueType="num">
                                      <p:cBhvr>
                                        <p:cTn id="13" dur="500" fill="hold"/>
                                        <p:tgtEl>
                                          <p:spTgt spid="413707"/>
                                        </p:tgtEl>
                                        <p:attrNameLst>
                                          <p:attrName>ppt_h</p:attrName>
                                        </p:attrNameLst>
                                      </p:cBhvr>
                                      <p:tavLst>
                                        <p:tav tm="0">
                                          <p:val>
                                            <p:fltVal val="0"/>
                                          </p:val>
                                        </p:tav>
                                        <p:tav tm="100000">
                                          <p:val>
                                            <p:strVal val="#ppt_h"/>
                                          </p:val>
                                        </p:tav>
                                      </p:tavLst>
                                    </p:anim>
                                    <p:animEffect transition="in" filter="fade">
                                      <p:cBhvr>
                                        <p:cTn id="14" dur="500"/>
                                        <p:tgtEl>
                                          <p:spTgt spid="413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06" grpId="0"/>
      <p:bldP spid="41370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6"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A5327206-4307-4F17-BBF5-F6960734E4FE}"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98</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55651"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endParaRPr lang="en-US" altLang="zh-CN" sz="3200" dirty="0">
              <a:solidFill>
                <a:srgbClr val="000000"/>
              </a:solidFill>
              <a:latin typeface="黑体" panose="02010609060101010101" pitchFamily="49" charset="-122"/>
              <a:ea typeface="黑体" panose="02010609060101010101" pitchFamily="49" charset="-122"/>
            </a:endParaRPr>
          </a:p>
        </p:txBody>
      </p:sp>
      <p:sp>
        <p:nvSpPr>
          <p:cNvPr id="146437"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4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软件兼容</a:t>
            </a:r>
            <a:endParaRPr kumimoji="0" lang="en-US" altLang="zh-CN"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系列机内的各档机器的系统结构要有所发展和变化，以适应高性能和应用领域的扩大，但这种变化只是必要的扩展，如修改编译软件等，不允许缩小和删除被使用的指令。</a:t>
            </a: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举例</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为提高编译效率和运算速度</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增加浮点运算指令；</a:t>
            </a:r>
            <a:endPar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          为满足事务处理</a:t>
            </a:r>
            <a:r>
              <a:rPr kumimoji="0" lang="en-US" altLang="zh-CN"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zh-CN" altLang="en-US" sz="20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增加字符运算指令；</a:t>
            </a:r>
            <a:endParaRPr kumimoji="0" lang="zh-CN" altLang="en-US" sz="2400" b="0" i="0" u="none" strike="noStrike" kern="1200" cap="none" spc="0" normalizeH="0" baseline="0" noProof="0" dirty="0">
              <a:ln>
                <a:noFill/>
              </a:ln>
              <a:solidFill>
                <a:schemeClr val="hlin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chemeClr val="accent1"/>
                </a:solidFill>
                <a:effectLst/>
                <a:uLnTx/>
                <a:uFillTx/>
                <a:latin typeface="+mn-lt"/>
                <a:ea typeface="+mn-ea"/>
                <a:cs typeface="+mn-cs"/>
              </a:rPr>
              <a:t>   </a:t>
            </a:r>
            <a:r>
              <a:rPr kumimoji="0" lang="zh-CN" altLang="en-US" sz="2800" b="1" i="0" u="none" strike="noStrike" kern="1200" cap="none" spc="0" normalizeH="0" baseline="0" noProof="0" dirty="0">
                <a:ln>
                  <a:noFill/>
                </a:ln>
                <a:solidFill>
                  <a:schemeClr val="accent1"/>
                </a:solidFill>
                <a:effectLst/>
                <a:uLnTx/>
                <a:uFillTx/>
                <a:latin typeface="+mn-lt"/>
                <a:ea typeface="+mn-ea"/>
                <a:cs typeface="+mn-cs"/>
              </a:rPr>
              <a:t>切记：软件兼容的根本特征是让现在编制的程序在以后的机器上都能用。即系列机的软件兼容必须保证</a:t>
            </a:r>
            <a:r>
              <a:rPr kumimoji="0" lang="zh-CN" altLang="en-US" sz="2800" b="1" i="0" u="none" strike="noStrike" kern="1200" cap="none" spc="0" normalizeH="0" baseline="0" noProof="0" dirty="0">
                <a:ln>
                  <a:noFill/>
                </a:ln>
                <a:solidFill>
                  <a:schemeClr val="accent1"/>
                </a:solidFill>
                <a:effectLst/>
                <a:highlight>
                  <a:srgbClr val="FFFF00"/>
                </a:highlight>
                <a:uLnTx/>
                <a:uFillTx/>
                <a:latin typeface="+mn-lt"/>
                <a:ea typeface="+mn-ea"/>
                <a:cs typeface="+mn-cs"/>
              </a:rPr>
              <a:t>向后兼容</a:t>
            </a:r>
            <a:r>
              <a:rPr kumimoji="0" lang="zh-CN" altLang="en-US" sz="2800" b="1" i="0" u="none" strike="noStrike" kern="1200" cap="none" spc="0" normalizeH="0" baseline="0" noProof="0" dirty="0">
                <a:ln>
                  <a:noFill/>
                </a:ln>
                <a:solidFill>
                  <a:schemeClr val="accent1"/>
                </a:solidFill>
                <a:effectLst/>
                <a:uLnTx/>
                <a:uFillTx/>
                <a:latin typeface="+mn-lt"/>
                <a:ea typeface="+mn-ea"/>
                <a:cs typeface="+mn-cs"/>
              </a:rPr>
              <a:t>，力争做到</a:t>
            </a:r>
            <a:r>
              <a:rPr kumimoji="0" lang="zh-CN" altLang="en-US" sz="2800" b="1" i="0" u="none" strike="noStrike" kern="1200" cap="none" spc="0" normalizeH="0" baseline="0" noProof="0" dirty="0">
                <a:ln>
                  <a:noFill/>
                </a:ln>
                <a:solidFill>
                  <a:schemeClr val="accent1"/>
                </a:solidFill>
                <a:effectLst/>
                <a:highlight>
                  <a:srgbClr val="FFFF00"/>
                </a:highlight>
                <a:uLnTx/>
                <a:uFillTx/>
                <a:latin typeface="+mn-lt"/>
                <a:ea typeface="+mn-ea"/>
                <a:cs typeface="+mn-cs"/>
              </a:rPr>
              <a:t>向上兼容</a:t>
            </a:r>
            <a:r>
              <a:rPr kumimoji="0" lang="zh-CN" altLang="en-US" sz="2800" b="1" i="0" u="none" strike="noStrike" kern="1200" cap="none" spc="0" normalizeH="0" baseline="0" noProof="0" dirty="0">
                <a:ln>
                  <a:noFill/>
                </a:ln>
                <a:solidFill>
                  <a:schemeClr val="accent1"/>
                </a:solidFill>
                <a:effectLst/>
                <a:uLnTx/>
                <a:uFillTx/>
                <a:latin typeface="+mn-lt"/>
                <a:ea typeface="+mn-ea"/>
                <a:cs typeface="+mn-cs"/>
              </a:rPr>
              <a: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黑体" panose="02010609060101010101" pitchFamily="49" charset="-122"/>
                <a:ea typeface="黑体" panose="02010609060101010101" pitchFamily="49" charset="-122"/>
                <a:cs typeface="+mn-cs"/>
              </a:defRPr>
            </a:lvl5pPr>
          </a:lstStyle>
          <a:p>
            <a:pPr lvl="0" algn="r" eaLnBrk="1" hangingPunct="1"/>
            <a:r>
              <a:rPr lang="en-US" altLang="zh-CN" sz="1000" dirty="0">
                <a:solidFill>
                  <a:schemeClr val="hlink"/>
                </a:solidFill>
                <a:latin typeface="Verdana" panose="020B0604030504040204" pitchFamily="34" charset="0"/>
                <a:ea typeface="Gulim" pitchFamily="34" charset="-127"/>
              </a:rPr>
              <a:t>Harbin Engineering University</a:t>
            </a:r>
            <a:endParaRPr lang="en-US" altLang="ko-KR" sz="1000" dirty="0">
              <a:solidFill>
                <a:schemeClr val="hlink"/>
              </a:solidFill>
              <a:latin typeface="Verdana" panose="020B0604030504040204" pitchFamily="34" charset="0"/>
              <a:ea typeface="Gulim" pitchFamily="34" charset="-127"/>
            </a:endParaRPr>
          </a:p>
        </p:txBody>
      </p:sp>
      <p:sp>
        <p:nvSpPr>
          <p:cNvPr id="7" name="灯片编号占位符 5"/>
          <p:cNvSpPr txBox="1">
            <a:spLocks noGrp="1"/>
          </p:cNvSpPr>
          <p:nvPr>
            <p:ph type="sldNum" sz="quarter" idx="12"/>
          </p:nvPr>
        </p:nvSpPr>
        <p:spPr bwMode="auto"/>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fld id="{1758C665-A7C7-47E4-B203-EC8855BBE70B}"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t>99</a:t>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56675" name="Rectangle 2"/>
          <p:cNvSpPr>
            <a:spLocks noGrp="1"/>
          </p:cNvSpPr>
          <p:nvPr>
            <p:ph type="title"/>
          </p:nvPr>
        </p:nvSpPr>
        <p:spPr/>
        <p:txBody>
          <a:bodyPr vert="horz" wrap="square" lIns="91440" tIns="45720" rIns="91440" bIns="45720" anchor="ctr" anchorCtr="0"/>
          <a:lstStyle/>
          <a:p>
            <a:pPr eaLnBrk="1" hangingPunct="1"/>
            <a:r>
              <a:rPr lang="en-US" altLang="zh-CN" sz="3200" dirty="0">
                <a:solidFill>
                  <a:srgbClr val="000000"/>
                </a:solidFill>
                <a:latin typeface="黑体" panose="02010609060101010101" pitchFamily="49" charset="-122"/>
                <a:ea typeface="黑体" panose="02010609060101010101" pitchFamily="49" charset="-122"/>
              </a:rPr>
              <a:t>1.4</a:t>
            </a:r>
            <a:r>
              <a:rPr lang="zh-CN" altLang="en-US" sz="3200" dirty="0">
                <a:solidFill>
                  <a:srgbClr val="000000"/>
                </a:solidFill>
                <a:latin typeface="黑体" panose="02010609060101010101" pitchFamily="49" charset="-122"/>
                <a:ea typeface="黑体" panose="02010609060101010101" pitchFamily="49" charset="-122"/>
              </a:rPr>
              <a:t>软件、应用、器件对系统结构的影响</a:t>
            </a:r>
          </a:p>
        </p:txBody>
      </p:sp>
      <p:sp>
        <p:nvSpPr>
          <p:cNvPr id="156676"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pic>
        <p:nvPicPr>
          <p:cNvPr id="156677" name="ShockwaveFlash1"/>
          <p:cNvPicPr/>
          <p:nvPr/>
        </p:nvPicPr>
        <p:blipFill>
          <a:blip r:embed="rId2"/>
          <a:stretch>
            <a:fillRect/>
          </a:stretch>
        </p:blipFill>
        <p:spPr>
          <a:xfrm>
            <a:off x="465138" y="1190625"/>
            <a:ext cx="8215312" cy="4883150"/>
          </a:xfrm>
          <a:prstGeom prst="rect">
            <a:avLst/>
          </a:prstGeom>
          <a:noFill/>
          <a:ln w="9525">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d49ca71f-7ba1-48b6-bb12-d6b1aca5c0f8"/>
  <p:tag name="COMMONDATA" val="eyJoZGlkIjoiZjMxNGQ4MTRhZjU2MDVkZDA5OTMwZTA2ZjlkOGIyMmE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Corporation">
  <a:themeElements>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fontScheme name="Corporation">
      <a:majorFont>
        <a:latin typeface="隶书"/>
        <a:ea typeface="隶书"/>
        <a:cs typeface=""/>
      </a:majorFont>
      <a:minorFont>
        <a:latin typeface="隶书"/>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63500" algn="ctr">
          <a:solidFill>
            <a:srgbClr val="FF0000"/>
          </a:solidFill>
          <a:miter lim="800000"/>
        </a:ln>
      </a:spPr>
      <a:bodyPr wrap="none" anchor="ctr"/>
      <a:lstStyle>
        <a:defPPr eaLnBrk="1" hangingPunct="1">
          <a:lnSpc>
            <a:spcPct val="90000"/>
          </a:lnSpc>
          <a:defRPr sz="2400" b="0">
            <a:solidFill>
              <a:schemeClr val="tx1"/>
            </a:solidFill>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kumimoji="0" lang="en-US" altLang="zh-CN" sz="24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defRPr>
        </a:defPPr>
      </a:lstStyle>
    </a:lnDef>
  </a:objectDefaults>
  <a:extraClrSchemeLst>
    <a:extraClrScheme>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clrMap bg1="lt1" tx1="dk1" bg2="lt2" tx2="dk2" accent1="accent1" accent2="accent2" accent3="accent3" accent4="accent4" accent5="accent5" accent6="accent6" hlink="hlink" folHlink="folHlink"/>
    </a:extraClrScheme>
    <a:extraClrScheme>
      <a:clrScheme name="Corporation 2">
        <a:dk1>
          <a:srgbClr val="E1DC00"/>
        </a:dk1>
        <a:lt1>
          <a:srgbClr val="FFFFFF"/>
        </a:lt1>
        <a:dk2>
          <a:srgbClr val="DDDDDD"/>
        </a:dk2>
        <a:lt2>
          <a:srgbClr val="C0C0C0"/>
        </a:lt2>
        <a:accent1>
          <a:srgbClr val="008800"/>
        </a:accent1>
        <a:accent2>
          <a:srgbClr val="E0F5C7"/>
        </a:accent2>
        <a:accent3>
          <a:srgbClr val="FFFFFF"/>
        </a:accent3>
        <a:accent4>
          <a:srgbClr val="C0BC00"/>
        </a:accent4>
        <a:accent5>
          <a:srgbClr val="AAC3AA"/>
        </a:accent5>
        <a:accent6>
          <a:srgbClr val="CBDEB4"/>
        </a:accent6>
        <a:hlink>
          <a:srgbClr val="003300"/>
        </a:hlink>
        <a:folHlink>
          <a:srgbClr val="00CC66"/>
        </a:folHlink>
      </a:clrScheme>
      <a:clrMap bg1="lt1" tx1="dk1" bg2="lt2" tx2="dk2" accent1="accent1" accent2="accent2" accent3="accent3" accent4="accent4" accent5="accent5" accent6="accent6" hlink="hlink" folHlink="folHlink"/>
    </a:extraClrScheme>
    <a:extraClrScheme>
      <a:clrScheme name="Corporation 3">
        <a:dk1>
          <a:srgbClr val="00CC66"/>
        </a:dk1>
        <a:lt1>
          <a:srgbClr val="FFFFFF"/>
        </a:lt1>
        <a:dk2>
          <a:srgbClr val="DDDDDD"/>
        </a:dk2>
        <a:lt2>
          <a:srgbClr val="C0C0C0"/>
        </a:lt2>
        <a:accent1>
          <a:srgbClr val="BD9633"/>
        </a:accent1>
        <a:accent2>
          <a:srgbClr val="FFEDC9"/>
        </a:accent2>
        <a:accent3>
          <a:srgbClr val="FFFFFF"/>
        </a:accent3>
        <a:accent4>
          <a:srgbClr val="00AE56"/>
        </a:accent4>
        <a:accent5>
          <a:srgbClr val="DBC9AD"/>
        </a:accent5>
        <a:accent6>
          <a:srgbClr val="E7D7B6"/>
        </a:accent6>
        <a:hlink>
          <a:srgbClr val="68452A"/>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rporation">
  <a:themeElements>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fontScheme name="Corporation">
      <a:majorFont>
        <a:latin typeface="隶书"/>
        <a:ea typeface="隶书"/>
        <a:cs typeface=""/>
      </a:majorFont>
      <a:minorFont>
        <a:latin typeface="隶书"/>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63500" algn="ctr">
          <a:solidFill>
            <a:srgbClr val="FF0000"/>
          </a:solidFill>
          <a:miter lim="800000"/>
        </a:ln>
      </a:spPr>
      <a:bodyPr wrap="none" anchor="ctr"/>
      <a:lstStyle>
        <a:defPPr eaLnBrk="1" hangingPunct="1">
          <a:lnSpc>
            <a:spcPct val="90000"/>
          </a:lnSpc>
          <a:defRPr sz="2400" b="0">
            <a:solidFill>
              <a:schemeClr val="tx1"/>
            </a:solidFill>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342900" marR="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kumimoji="0" lang="en-US" altLang="zh-CN" sz="24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defRPr>
        </a:defPPr>
      </a:lstStyle>
    </a:lnDef>
  </a:objectDefaults>
  <a:extraClrSchemeLst>
    <a:extraClrScheme>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clrMap bg1="lt1" tx1="dk1" bg2="lt2" tx2="dk2" accent1="accent1" accent2="accent2" accent3="accent3" accent4="accent4" accent5="accent5" accent6="accent6" hlink="hlink" folHlink="folHlink"/>
    </a:extraClrScheme>
    <a:extraClrScheme>
      <a:clrScheme name="Corporation 2">
        <a:dk1>
          <a:srgbClr val="E1DC00"/>
        </a:dk1>
        <a:lt1>
          <a:srgbClr val="FFFFFF"/>
        </a:lt1>
        <a:dk2>
          <a:srgbClr val="DDDDDD"/>
        </a:dk2>
        <a:lt2>
          <a:srgbClr val="C0C0C0"/>
        </a:lt2>
        <a:accent1>
          <a:srgbClr val="008800"/>
        </a:accent1>
        <a:accent2>
          <a:srgbClr val="E0F5C7"/>
        </a:accent2>
        <a:accent3>
          <a:srgbClr val="FFFFFF"/>
        </a:accent3>
        <a:accent4>
          <a:srgbClr val="C0BC00"/>
        </a:accent4>
        <a:accent5>
          <a:srgbClr val="AAC3AA"/>
        </a:accent5>
        <a:accent6>
          <a:srgbClr val="CBDEB4"/>
        </a:accent6>
        <a:hlink>
          <a:srgbClr val="003300"/>
        </a:hlink>
        <a:folHlink>
          <a:srgbClr val="00CC66"/>
        </a:folHlink>
      </a:clrScheme>
      <a:clrMap bg1="lt1" tx1="dk1" bg2="lt2" tx2="dk2" accent1="accent1" accent2="accent2" accent3="accent3" accent4="accent4" accent5="accent5" accent6="accent6" hlink="hlink" folHlink="folHlink"/>
    </a:extraClrScheme>
    <a:extraClrScheme>
      <a:clrScheme name="Corporation 3">
        <a:dk1>
          <a:srgbClr val="00CC66"/>
        </a:dk1>
        <a:lt1>
          <a:srgbClr val="FFFFFF"/>
        </a:lt1>
        <a:dk2>
          <a:srgbClr val="DDDDDD"/>
        </a:dk2>
        <a:lt2>
          <a:srgbClr val="C0C0C0"/>
        </a:lt2>
        <a:accent1>
          <a:srgbClr val="BD9633"/>
        </a:accent1>
        <a:accent2>
          <a:srgbClr val="FFEDC9"/>
        </a:accent2>
        <a:accent3>
          <a:srgbClr val="FFFFFF"/>
        </a:accent3>
        <a:accent4>
          <a:srgbClr val="00AE56"/>
        </a:accent4>
        <a:accent5>
          <a:srgbClr val="DBC9AD"/>
        </a:accent5>
        <a:accent6>
          <a:srgbClr val="E7D7B6"/>
        </a:accent6>
        <a:hlink>
          <a:srgbClr val="68452A"/>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TotalTime>
  <Words>14223</Words>
  <Application>Microsoft Office PowerPoint</Application>
  <PresentationFormat>全屏显示(4:3)</PresentationFormat>
  <Paragraphs>1755</Paragraphs>
  <Slides>169</Slides>
  <Notes>67</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6</vt:i4>
      </vt:variant>
      <vt:variant>
        <vt:lpstr>幻灯片标题</vt:lpstr>
      </vt:variant>
      <vt:variant>
        <vt:i4>169</vt:i4>
      </vt:variant>
    </vt:vector>
  </HeadingPairs>
  <TitlesOfParts>
    <vt:vector size="195" baseType="lpstr">
      <vt:lpstr>Gulim</vt:lpstr>
      <vt:lpstr>PMingLiU</vt:lpstr>
      <vt:lpstr>等线</vt:lpstr>
      <vt:lpstr>仿宋_GB2312</vt:lpstr>
      <vt:lpstr>黑体</vt:lpstr>
      <vt:lpstr>华文仿宋</vt:lpstr>
      <vt:lpstr>华文新魏</vt:lpstr>
      <vt:lpstr>华文中宋</vt:lpstr>
      <vt:lpstr>楷体_GB2312</vt:lpstr>
      <vt:lpstr>隶书</vt:lpstr>
      <vt:lpstr>宋体</vt:lpstr>
      <vt:lpstr>Arial</vt:lpstr>
      <vt:lpstr>Lucida Sans Unicode</vt:lpstr>
      <vt:lpstr>Symbol</vt:lpstr>
      <vt:lpstr>Tahoma</vt:lpstr>
      <vt:lpstr>Times New Roman</vt:lpstr>
      <vt:lpstr>Verdana</vt:lpstr>
      <vt:lpstr>Wingdings</vt:lpstr>
      <vt:lpstr>Corporation</vt:lpstr>
      <vt:lpstr>1_Corporation</vt:lpstr>
      <vt:lpstr>Microsoft Word Picture</vt:lpstr>
      <vt:lpstr>Bitmap Image</vt:lpstr>
      <vt:lpstr>Visio.Drawing.11</vt:lpstr>
      <vt:lpstr>Equation.DSMT4</vt:lpstr>
      <vt:lpstr>Equation.3</vt:lpstr>
      <vt:lpstr>Visio.Drawing.6</vt:lpstr>
      <vt:lpstr>计算机系统结构</vt:lpstr>
      <vt:lpstr>第一章计算机系统结构的基本概念</vt:lpstr>
      <vt:lpstr>第一章计算机系统结构的基本概念</vt:lpstr>
      <vt:lpstr>第一章计算机系统结构的基本概念</vt:lpstr>
      <vt:lpstr>PowerPoint 演示文稿</vt:lpstr>
      <vt:lpstr>1.0 引言</vt:lpstr>
      <vt:lpstr>1.0 引言</vt:lpstr>
      <vt:lpstr>1.0 引言</vt:lpstr>
      <vt:lpstr>1.1计算机系统中的层次概念</vt:lpstr>
      <vt:lpstr>1.1计算机系统中的层次概念</vt:lpstr>
      <vt:lpstr>1.1计算机系统中的层次概念</vt:lpstr>
      <vt:lpstr>1.1计算机系统中的层次概念</vt:lpstr>
      <vt:lpstr>1.1计算机系统中的层次概念</vt:lpstr>
      <vt:lpstr>1.1计算机系统中的层次概念</vt:lpstr>
      <vt:lpstr>1.1计算机系统中的层次概念</vt:lpstr>
      <vt:lpstr>1.1计算机系统中的层次概念</vt:lpstr>
      <vt:lpstr>1.1计算机系统中的层次概念</vt:lpstr>
      <vt:lpstr>1.1计算机系统中的层次概念</vt:lpstr>
      <vt:lpstr>1.1计算机系统中的层次概念</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1.2计算机系统结构、组成与实现</vt:lpstr>
      <vt:lpstr>1.3计算机系统的软硬取舍、性能评测及定量设计</vt:lpstr>
      <vt:lpstr>1.3计算机系统的软硬取舍、性能评测及定量设计</vt:lpstr>
      <vt:lpstr>1.3.1 软、硬件取舍的基本原则（三原则）</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PowerPoint 演示文稿</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1.3.2计算机系统的性能评测与定量设计原理</vt:lpstr>
      <vt:lpstr>1.3.3计算机系统设计方法</vt:lpstr>
      <vt:lpstr>1.3.3计算机系统设计方法</vt:lpstr>
      <vt:lpstr>1.3.3计算机系统设计方法</vt:lpstr>
      <vt:lpstr>1.3.3计算机系统设计方法</vt:lpstr>
      <vt:lpstr>1.3.3计算机系统设计方法</vt:lpstr>
      <vt:lpstr>1.3.3计算机系统设计方法</vt:lpstr>
      <vt:lpstr>PowerPoint 演示文稿</vt:lpstr>
      <vt:lpstr>PowerPoint 演示文稿</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1.4软件、应用、器件对系统结构的影响</vt:lpstr>
      <vt:lpstr>1.5 并发性发展及计算机系统的分类</vt:lpstr>
      <vt:lpstr>PowerPoint 演示文稿</vt:lpstr>
      <vt:lpstr>PowerPoint 演示文稿</vt:lpstr>
      <vt:lpstr>PowerPoint 演示文稿</vt:lpstr>
      <vt:lpstr>1.5 并发性发展及计算机系统的分类</vt:lpstr>
      <vt:lpstr>1.5.0 计算机系统结构的并行性概念 </vt:lpstr>
      <vt:lpstr>1.5.1 计算机系统结构的并行性——等级划分</vt:lpstr>
      <vt:lpstr>1.5.1 计算机系统结构的并行性——等级划分</vt:lpstr>
      <vt:lpstr>1.5.1 计算机系统结构的并行性——等级划分</vt:lpstr>
      <vt:lpstr>1.5.1 计算机系统结构的并行性——等级划分</vt:lpstr>
      <vt:lpstr>1.5.2 计算机系统结构的并行性——开发途径 </vt:lpstr>
      <vt:lpstr>PowerPoint 演示文稿</vt:lpstr>
      <vt:lpstr>PowerPoint 演示文稿</vt:lpstr>
      <vt:lpstr>PowerPoint 演示文稿</vt:lpstr>
      <vt:lpstr>PowerPoint 演示文稿</vt:lpstr>
      <vt:lpstr>PowerPoint 演示文稿</vt:lpstr>
      <vt:lpstr>PowerPoint 演示文稿</vt:lpstr>
      <vt:lpstr>1.5.3 计算机系统结构向并行处理系统的发展</vt:lpstr>
      <vt:lpstr>1.5.3 计算机系统结构向并行处理系统的发展</vt:lpstr>
      <vt:lpstr>1.5.3 计算机系统结构向并行处理系统的发展</vt:lpstr>
      <vt:lpstr>1.5.4 多机系统——概念</vt:lpstr>
      <vt:lpstr>1.5.4 多机系统——耦合度</vt:lpstr>
      <vt:lpstr>1.5.4 多机系统-耦合度 </vt:lpstr>
      <vt:lpstr>1.5.5计算机系统的分类 </vt:lpstr>
      <vt:lpstr>Michael J,Flynn分类</vt:lpstr>
      <vt:lpstr>PowerPoint 演示文稿</vt:lpstr>
      <vt:lpstr>PowerPoint 演示文稿</vt:lpstr>
      <vt:lpstr>PowerPoint 演示文稿</vt:lpstr>
      <vt:lpstr>Michael J,Flynn分类</vt:lpstr>
      <vt:lpstr>PowerPoint 演示文稿</vt:lpstr>
      <vt:lpstr>Michael J,Flynn分类</vt:lpstr>
      <vt:lpstr>David J.Kuck（库克）分类</vt:lpstr>
      <vt:lpstr>冯泽云分类</vt:lpstr>
      <vt:lpstr>常见分类方法</vt:lpstr>
      <vt:lpstr>1.5.6 计算机系统的并行性发展历史</vt:lpstr>
      <vt:lpstr>1.5.6 计算机系统的并行性发展历史</vt:lpstr>
      <vt:lpstr>PowerPoint 演示文稿</vt:lpstr>
      <vt:lpstr>Top 500</vt:lpstr>
      <vt:lpstr>太湖之光</vt:lpstr>
      <vt:lpstr>太湖之光</vt:lpstr>
      <vt:lpstr>习题</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040TGp_time_mono</dc:title>
  <dc:creator>ThemeGallery</dc:creator>
  <cp:lastModifiedBy>Administrator</cp:lastModifiedBy>
  <cp:revision>1604</cp:revision>
  <dcterms:created xsi:type="dcterms:W3CDTF">2003-08-21T08:11:00Z</dcterms:created>
  <dcterms:modified xsi:type="dcterms:W3CDTF">2023-03-05T08:29:59Z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73F8DEE5A8DA48EDBF16D9A9B3DD1D32</vt:lpwstr>
  </property>
</Properties>
</file>